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8.xml" ContentType="application/vnd.openxmlformats-officedocument.presentationml.notesSlide+xml"/>
  <Override PartName="/ppt/comments/comment1.xml" ContentType="application/vnd.openxmlformats-officedocument.presentationml.comments+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184"/>
  </p:notesMasterIdLst>
  <p:sldIdLst>
    <p:sldId id="410" r:id="rId2"/>
    <p:sldId id="429" r:id="rId3"/>
    <p:sldId id="432" r:id="rId4"/>
    <p:sldId id="433" r:id="rId5"/>
    <p:sldId id="434" r:id="rId6"/>
    <p:sldId id="435" r:id="rId7"/>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436" r:id="rId48"/>
    <p:sldId id="437" r:id="rId49"/>
    <p:sldId id="438" r:id="rId50"/>
    <p:sldId id="439" r:id="rId51"/>
    <p:sldId id="440" r:id="rId52"/>
    <p:sldId id="441" r:id="rId53"/>
    <p:sldId id="442" r:id="rId54"/>
    <p:sldId id="443" r:id="rId55"/>
    <p:sldId id="444" r:id="rId56"/>
    <p:sldId id="445" r:id="rId57"/>
    <p:sldId id="446" r:id="rId58"/>
    <p:sldId id="447" r:id="rId59"/>
    <p:sldId id="448" r:id="rId60"/>
    <p:sldId id="449" r:id="rId61"/>
    <p:sldId id="450" r:id="rId62"/>
    <p:sldId id="451" r:id="rId63"/>
    <p:sldId id="452" r:id="rId64"/>
    <p:sldId id="453" r:id="rId65"/>
    <p:sldId id="454" r:id="rId66"/>
    <p:sldId id="455" r:id="rId67"/>
    <p:sldId id="456" r:id="rId68"/>
    <p:sldId id="457" r:id="rId69"/>
    <p:sldId id="458" r:id="rId70"/>
    <p:sldId id="459" r:id="rId71"/>
    <p:sldId id="460" r:id="rId72"/>
    <p:sldId id="461" r:id="rId73"/>
    <p:sldId id="462" r:id="rId74"/>
    <p:sldId id="463" r:id="rId75"/>
    <p:sldId id="464" r:id="rId76"/>
    <p:sldId id="465" r:id="rId77"/>
    <p:sldId id="466" r:id="rId78"/>
    <p:sldId id="467" r:id="rId79"/>
    <p:sldId id="468"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2" r:id="rId118"/>
    <p:sldId id="370" r:id="rId119"/>
    <p:sldId id="469" r:id="rId120"/>
    <p:sldId id="374" r:id="rId121"/>
    <p:sldId id="375" r:id="rId122"/>
    <p:sldId id="376" r:id="rId123"/>
    <p:sldId id="377" r:id="rId124"/>
    <p:sldId id="378" r:id="rId125"/>
    <p:sldId id="379" r:id="rId126"/>
    <p:sldId id="380" r:id="rId127"/>
    <p:sldId id="381" r:id="rId128"/>
    <p:sldId id="382" r:id="rId129"/>
    <p:sldId id="383"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70" r:id="rId156"/>
    <p:sldId id="471" r:id="rId157"/>
    <p:sldId id="472" r:id="rId158"/>
    <p:sldId id="473" r:id="rId159"/>
    <p:sldId id="474" r:id="rId160"/>
    <p:sldId id="475" r:id="rId161"/>
    <p:sldId id="476" r:id="rId162"/>
    <p:sldId id="477" r:id="rId163"/>
    <p:sldId id="478" r:id="rId164"/>
    <p:sldId id="479" r:id="rId165"/>
    <p:sldId id="480" r:id="rId166"/>
    <p:sldId id="481" r:id="rId167"/>
    <p:sldId id="482" r:id="rId168"/>
    <p:sldId id="483" r:id="rId169"/>
    <p:sldId id="484" r:id="rId170"/>
    <p:sldId id="485" r:id="rId171"/>
    <p:sldId id="486" r:id="rId172"/>
    <p:sldId id="487" r:id="rId173"/>
    <p:sldId id="488" r:id="rId174"/>
    <p:sldId id="489" r:id="rId175"/>
    <p:sldId id="490" r:id="rId176"/>
    <p:sldId id="491" r:id="rId177"/>
    <p:sldId id="492" r:id="rId178"/>
    <p:sldId id="425" r:id="rId179"/>
    <p:sldId id="426" r:id="rId180"/>
    <p:sldId id="427" r:id="rId181"/>
    <p:sldId id="493" r:id="rId182"/>
    <p:sldId id="494" r:id="rId183"/>
  </p:sldIdLst>
  <p:sldSz cx="9144000" cy="5143500" type="screen16x9"/>
  <p:notesSz cx="6858000" cy="9144000"/>
  <p:embeddedFontLst>
    <p:embeddedFont>
      <p:font typeface="Arial Narrow" panose="020B0606020202030204" pitchFamily="34" charset="0"/>
      <p:regular r:id="rId185"/>
      <p:bold r:id="rId186"/>
      <p:italic r:id="rId187"/>
      <p:boldItalic r:id="rId188"/>
    </p:embeddedFont>
    <p:embeddedFont>
      <p:font typeface="BenchNine" panose="020B0604020202020204" charset="0"/>
      <p:regular r:id="rId189"/>
      <p:bold r:id="rId190"/>
    </p:embeddedFont>
    <p:embeddedFont>
      <p:font typeface="Calibri" panose="020F0502020204030204" pitchFamily="34" charset="0"/>
      <p:regular r:id="rId191"/>
      <p:bold r:id="rId192"/>
      <p:italic r:id="rId193"/>
      <p:boldItalic r:id="rId194"/>
    </p:embeddedFont>
    <p:embeddedFont>
      <p:font typeface="Josefin Sans" pitchFamily="2" charset="0"/>
      <p:regular r:id="rId195"/>
      <p:bold r:id="rId196"/>
      <p:italic r:id="rId197"/>
      <p:boldItalic r:id="rId198"/>
    </p:embeddedFont>
    <p:embeddedFont>
      <p:font typeface="Montserrat" panose="00000500000000000000" pitchFamily="2" charset="0"/>
      <p:regular r:id="rId199"/>
      <p:bold r:id="rId200"/>
      <p:italic r:id="rId201"/>
      <p:boldItalic r:id="rId202"/>
    </p:embeddedFont>
    <p:embeddedFont>
      <p:font typeface="Open Sans" panose="020B0606030504020204" pitchFamily="34" charset="0"/>
      <p:regular r:id="rId203"/>
      <p:bold r:id="rId204"/>
      <p:italic r:id="rId205"/>
      <p:boldItalic r:id="rId2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13" roundtripDataSignature="AMtx7mij/GoBvjauwZyIb9uZRusaQhvw/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li Nikolakopoulou"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EDF600-04C5-4A51-B17C-093ECBD67130}">
  <a:tblStyle styleId="{7FEDF600-04C5-4A51-B17C-093ECBD67130}" styleName="Table_0">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fill>
          <a:solidFill>
            <a:srgbClr val="FFFFFF"/>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2" d="100"/>
          <a:sy n="132" d="100"/>
        </p:scale>
        <p:origin x="132"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font" Target="fonts/font7.fntdata"/><Relationship Id="rId205" Type="http://schemas.openxmlformats.org/officeDocument/2006/relationships/font" Target="fonts/font21.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font" Target="fonts/font8.fntdata"/><Relationship Id="rId206" Type="http://schemas.openxmlformats.org/officeDocument/2006/relationships/font" Target="fonts/font22.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font" Target="fonts/font9.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tableStyles" Target="tableStyle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font" Target="fonts/font10.fntdata"/><Relationship Id="rId199" Type="http://schemas.openxmlformats.org/officeDocument/2006/relationships/font" Target="fonts/font15.fntdata"/><Relationship Id="rId203"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notesMaster" Target="notesMasters/notesMaster1.xml"/><Relationship Id="rId189" Type="http://schemas.openxmlformats.org/officeDocument/2006/relationships/font" Target="fonts/font5.fntdata"/><Relationship Id="rId3" Type="http://schemas.openxmlformats.org/officeDocument/2006/relationships/slide" Target="slides/slide2.xml"/><Relationship Id="rId214" Type="http://schemas.openxmlformats.org/officeDocument/2006/relationships/commentAuthors" Target="commentAuthor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font" Target="fonts/font11.fntdata"/><Relationship Id="rId190" Type="http://schemas.openxmlformats.org/officeDocument/2006/relationships/font" Target="fonts/font6.fntdata"/><Relationship Id="rId204" Type="http://schemas.openxmlformats.org/officeDocument/2006/relationships/font" Target="fonts/font20.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5"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font" Target="fonts/font12.fntdata"/><Relationship Id="rId200" Type="http://schemas.openxmlformats.org/officeDocument/2006/relationships/font" Target="fonts/font16.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font" Target="fonts/font2.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font" Target="fonts/font13.fntdata"/><Relationship Id="rId201" Type="http://schemas.openxmlformats.org/officeDocument/2006/relationships/font" Target="fonts/font17.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font" Target="fonts/font3.fntdata"/><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font" Target="fonts/font14.fntdata"/><Relationship Id="rId202" Type="http://schemas.openxmlformats.org/officeDocument/2006/relationships/font" Target="fonts/font18.fntdata"/><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font" Target="fonts/font4.fntdata"/><Relationship Id="rId71" Type="http://schemas.openxmlformats.org/officeDocument/2006/relationships/slide" Target="slides/slide70.xml"/><Relationship Id="rId92" Type="http://schemas.openxmlformats.org/officeDocument/2006/relationships/slide" Target="slides/slide91.xml"/><Relationship Id="rId213" Type="http://customschemas.google.com/relationships/presentationmetadata" Target="metadata"/><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6-13T11:10:37.160" idx="2">
    <p:pos x="6000" y="0"/>
    <p:text>IASIS input</p:text>
    <p:extLst>
      <p:ext uri="{C676402C-5697-4E1C-873F-D02D1690AC5C}">
        <p15:threadingInfo xmlns:p15="http://schemas.microsoft.com/office/powerpoint/2012/main" timeZoneBias="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DBF944-ECF6-BF40-829B-7EA9DE7DB541}" type="doc">
      <dgm:prSet loTypeId="urn:microsoft.com/office/officeart/2005/8/layout/hList9" loCatId="" qsTypeId="urn:microsoft.com/office/officeart/2005/8/quickstyle/simple1" qsCatId="simple" csTypeId="urn:microsoft.com/office/officeart/2005/8/colors/accent1_2" csCatId="accent1" phldr="1"/>
      <dgm:spPr/>
      <dgm:t>
        <a:bodyPr/>
        <a:lstStyle/>
        <a:p>
          <a:endParaRPr lang="sv-SE"/>
        </a:p>
      </dgm:t>
    </dgm:pt>
    <dgm:pt modelId="{1EF79FCF-8A65-AA44-86BB-F4C93D9AA784}">
      <dgm:prSet phldrT="[Text]"/>
      <dgm:spPr/>
      <dgm:t>
        <a:bodyPr/>
        <a:lstStyle/>
        <a:p>
          <a:r>
            <a:rPr lang="es" dirty="0"/>
            <a:t>Sufijo</a:t>
          </a:r>
        </a:p>
      </dgm:t>
    </dgm:pt>
    <dgm:pt modelId="{2A7C3E68-A4B0-9841-A03C-AF9796E4CAE5}" type="parTrans" cxnId="{AFC0C601-A845-CC4F-A094-1181A1585F9A}">
      <dgm:prSet/>
      <dgm:spPr/>
      <dgm:t>
        <a:bodyPr/>
        <a:lstStyle/>
        <a:p>
          <a:endParaRPr lang="sv-SE"/>
        </a:p>
      </dgm:t>
    </dgm:pt>
    <dgm:pt modelId="{DB2D443B-7E15-D941-9FFB-C7F84A2D8A0D}" type="sibTrans" cxnId="{AFC0C601-A845-CC4F-A094-1181A1585F9A}">
      <dgm:prSet/>
      <dgm:spPr/>
      <dgm:t>
        <a:bodyPr/>
        <a:lstStyle/>
        <a:p>
          <a:endParaRPr lang="sv-SE"/>
        </a:p>
      </dgm:t>
    </dgm:pt>
    <dgm:pt modelId="{B151ADED-06C4-3048-ADDC-3472F519DCB7}">
      <dgm:prSet phldrT="[Text]"/>
      <dgm:spPr/>
      <dgm:t>
        <a:bodyPr/>
        <a:lstStyle/>
        <a:p>
          <a:r>
            <a:rPr lang="es" dirty="0"/>
            <a:t>.edu</a:t>
          </a:r>
          <a:endParaRPr lang="sv-SE" dirty="0"/>
        </a:p>
      </dgm:t>
    </dgm:pt>
    <dgm:pt modelId="{1BCC8D7A-AF41-3341-85B4-128E8AE9FB00}" type="parTrans" cxnId="{EE61AA10-C48A-7C4C-95AF-44EB9E7F21BA}">
      <dgm:prSet/>
      <dgm:spPr/>
      <dgm:t>
        <a:bodyPr/>
        <a:lstStyle/>
        <a:p>
          <a:endParaRPr lang="sv-SE"/>
        </a:p>
      </dgm:t>
    </dgm:pt>
    <dgm:pt modelId="{F99047F6-2511-DC4A-A1E2-244032AE8401}" type="sibTrans" cxnId="{EE61AA10-C48A-7C4C-95AF-44EB9E7F21BA}">
      <dgm:prSet/>
      <dgm:spPr/>
      <dgm:t>
        <a:bodyPr/>
        <a:lstStyle/>
        <a:p>
          <a:endParaRPr lang="sv-SE"/>
        </a:p>
      </dgm:t>
    </dgm:pt>
    <dgm:pt modelId="{CD899BD0-7018-7E43-9985-000239A6BF8A}">
      <dgm:prSet phldrT="[Text]"/>
      <dgm:spPr/>
      <dgm:t>
        <a:bodyPr/>
        <a:lstStyle/>
        <a:p>
          <a:r>
            <a:rPr lang="es" dirty="0"/>
            <a:t>.gob</a:t>
          </a:r>
          <a:endParaRPr lang="sv-SE" dirty="0"/>
        </a:p>
      </dgm:t>
    </dgm:pt>
    <dgm:pt modelId="{DF50089C-5B1D-9741-B07D-7CED2A508CA1}" type="parTrans" cxnId="{54800726-5D41-4D45-9301-8DA0FCB55BF8}">
      <dgm:prSet/>
      <dgm:spPr/>
      <dgm:t>
        <a:bodyPr/>
        <a:lstStyle/>
        <a:p>
          <a:endParaRPr lang="sv-SE"/>
        </a:p>
      </dgm:t>
    </dgm:pt>
    <dgm:pt modelId="{621E68B6-4D86-9547-AD24-AFCA469B01EF}" type="sibTrans" cxnId="{54800726-5D41-4D45-9301-8DA0FCB55BF8}">
      <dgm:prSet/>
      <dgm:spPr/>
      <dgm:t>
        <a:bodyPr/>
        <a:lstStyle/>
        <a:p>
          <a:endParaRPr lang="sv-SE"/>
        </a:p>
      </dgm:t>
    </dgm:pt>
    <dgm:pt modelId="{470DF28E-6D5D-214B-96B1-6CAD23743F6A}">
      <dgm:prSet phldrT="[Text]"/>
      <dgm:spPr/>
      <dgm:t>
        <a:bodyPr/>
        <a:lstStyle/>
        <a:p>
          <a:r>
            <a:rPr lang="es" dirty="0" err="1"/>
            <a:t>Anfitrión</a:t>
          </a:r>
          <a:endParaRPr lang="sv-SE" dirty="0"/>
        </a:p>
      </dgm:t>
    </dgm:pt>
    <dgm:pt modelId="{C37C2CF2-ACA6-0144-9649-5BE9760EBEDE}" type="parTrans" cxnId="{E1CBD56E-7A9B-BC4C-98AD-0F9D7CF31991}">
      <dgm:prSet/>
      <dgm:spPr/>
      <dgm:t>
        <a:bodyPr/>
        <a:lstStyle/>
        <a:p>
          <a:endParaRPr lang="sv-SE"/>
        </a:p>
      </dgm:t>
    </dgm:pt>
    <dgm:pt modelId="{6DCA74E8-795B-E94E-8234-F6C46406AD83}" type="sibTrans" cxnId="{E1CBD56E-7A9B-BC4C-98AD-0F9D7CF31991}">
      <dgm:prSet/>
      <dgm:spPr/>
      <dgm:t>
        <a:bodyPr/>
        <a:lstStyle/>
        <a:p>
          <a:endParaRPr lang="sv-SE"/>
        </a:p>
      </dgm:t>
    </dgm:pt>
    <dgm:pt modelId="{81A46542-A409-CD4D-A5DC-FD660B37647E}">
      <dgm:prSet phldrT="[Text]"/>
      <dgm:spPr/>
      <dgm:t>
        <a:bodyPr/>
        <a:lstStyle/>
        <a:p>
          <a:r>
            <a:rPr lang="sv-SE" dirty="0"/>
            <a:t>Organizacion de estados iberoamericanos (OEI)</a:t>
          </a:r>
          <a:endParaRPr lang="es" dirty="0" err="1"/>
        </a:p>
      </dgm:t>
    </dgm:pt>
    <dgm:pt modelId="{7940D4CC-6970-AB44-B087-C7EBDC6C2BE0}" type="parTrans" cxnId="{0E73A744-F33E-FB43-8549-60D7F673AE55}">
      <dgm:prSet/>
      <dgm:spPr/>
      <dgm:t>
        <a:bodyPr/>
        <a:lstStyle/>
        <a:p>
          <a:endParaRPr lang="sv-SE"/>
        </a:p>
      </dgm:t>
    </dgm:pt>
    <dgm:pt modelId="{E5932B4E-C4EE-FC4D-BC9A-78016E3AB380}" type="sibTrans" cxnId="{0E73A744-F33E-FB43-8549-60D7F673AE55}">
      <dgm:prSet/>
      <dgm:spPr/>
      <dgm:t>
        <a:bodyPr/>
        <a:lstStyle/>
        <a:p>
          <a:endParaRPr lang="sv-SE"/>
        </a:p>
      </dgm:t>
    </dgm:pt>
    <dgm:pt modelId="{65D63B27-8DBD-AF4F-BC1B-5F839CCD034F}">
      <dgm:prSet phldrT="[Text]"/>
      <dgm:spPr/>
      <dgm:t>
        <a:bodyPr/>
        <a:lstStyle/>
        <a:p>
          <a:r>
            <a:rPr lang="es" dirty="0"/>
            <a:t>Cruz Roja</a:t>
          </a:r>
        </a:p>
      </dgm:t>
    </dgm:pt>
    <dgm:pt modelId="{1B882E38-02E7-1843-A058-0C2B09EA35F3}" type="parTrans" cxnId="{CCF9FE75-A0A0-F742-A503-3211E7F39025}">
      <dgm:prSet/>
      <dgm:spPr/>
      <dgm:t>
        <a:bodyPr/>
        <a:lstStyle/>
        <a:p>
          <a:endParaRPr lang="sv-SE"/>
        </a:p>
      </dgm:t>
    </dgm:pt>
    <dgm:pt modelId="{38857C73-0C6E-B94F-917D-9799C03B73A0}" type="sibTrans" cxnId="{CCF9FE75-A0A0-F742-A503-3211E7F39025}">
      <dgm:prSet/>
      <dgm:spPr/>
      <dgm:t>
        <a:bodyPr/>
        <a:lstStyle/>
        <a:p>
          <a:endParaRPr lang="sv-SE"/>
        </a:p>
      </dgm:t>
    </dgm:pt>
    <dgm:pt modelId="{A14DA658-9C71-EF42-8A60-A5242283F50A}">
      <dgm:prSet phldrT="[Text]"/>
      <dgm:spPr/>
      <dgm:t>
        <a:bodyPr/>
        <a:lstStyle/>
        <a:p>
          <a:r>
            <a:rPr lang="es" dirty="0"/>
            <a:t>.org</a:t>
          </a:r>
          <a:endParaRPr lang="sv-SE" dirty="0"/>
        </a:p>
      </dgm:t>
    </dgm:pt>
    <dgm:pt modelId="{E13EA8C6-450B-794B-B2E7-5FE7A3675D24}" type="parTrans" cxnId="{C64FC1A2-7A0C-6145-9D8D-76FA2A80DC73}">
      <dgm:prSet/>
      <dgm:spPr/>
      <dgm:t>
        <a:bodyPr/>
        <a:lstStyle/>
        <a:p>
          <a:endParaRPr lang="sv-SE"/>
        </a:p>
      </dgm:t>
    </dgm:pt>
    <dgm:pt modelId="{638B4394-7261-FE4F-A7AB-7267C6F08AEF}" type="sibTrans" cxnId="{C64FC1A2-7A0C-6145-9D8D-76FA2A80DC73}">
      <dgm:prSet/>
      <dgm:spPr/>
      <dgm:t>
        <a:bodyPr/>
        <a:lstStyle/>
        <a:p>
          <a:endParaRPr lang="sv-SE"/>
        </a:p>
      </dgm:t>
    </dgm:pt>
    <dgm:pt modelId="{57FB10D5-6A88-3640-8D6E-FBACD7554055}">
      <dgm:prSet phldrT="[Text]"/>
      <dgm:spPr/>
      <dgm:t>
        <a:bodyPr/>
        <a:lstStyle/>
        <a:p>
          <a:r>
            <a:rPr lang="es" dirty="0"/>
            <a:t>.com</a:t>
          </a:r>
          <a:endParaRPr lang="sv-SE" dirty="0"/>
        </a:p>
      </dgm:t>
    </dgm:pt>
    <dgm:pt modelId="{4EE25507-6AC8-5E44-8686-C3079D5A8062}" type="parTrans" cxnId="{EDD88DCB-9777-084D-9934-8C32D0C0EE60}">
      <dgm:prSet/>
      <dgm:spPr/>
      <dgm:t>
        <a:bodyPr/>
        <a:lstStyle/>
        <a:p>
          <a:endParaRPr lang="sv-SE"/>
        </a:p>
      </dgm:t>
    </dgm:pt>
    <dgm:pt modelId="{A579E317-7795-334D-9C73-84F2B7A58D99}" type="sibTrans" cxnId="{EDD88DCB-9777-084D-9934-8C32D0C0EE60}">
      <dgm:prSet/>
      <dgm:spPr/>
      <dgm:t>
        <a:bodyPr/>
        <a:lstStyle/>
        <a:p>
          <a:endParaRPr lang="sv-SE"/>
        </a:p>
      </dgm:t>
    </dgm:pt>
    <dgm:pt modelId="{23D283E3-8046-CB49-A371-9C7EFE1653FC}">
      <dgm:prSet phldrT="[Text]"/>
      <dgm:spPr/>
      <dgm:t>
        <a:bodyPr/>
        <a:lstStyle/>
        <a:p>
          <a:r>
            <a:rPr lang="es" dirty="0"/>
            <a:t>.int</a:t>
          </a:r>
          <a:endParaRPr lang="sv-SE" dirty="0"/>
        </a:p>
      </dgm:t>
    </dgm:pt>
    <dgm:pt modelId="{6DAAA2C4-B77E-3845-BE19-61126A562FD0}" type="parTrans" cxnId="{C1DCBC01-5D8D-9649-89CD-447D3E203594}">
      <dgm:prSet/>
      <dgm:spPr/>
      <dgm:t>
        <a:bodyPr/>
        <a:lstStyle/>
        <a:p>
          <a:endParaRPr lang="sv-SE"/>
        </a:p>
      </dgm:t>
    </dgm:pt>
    <dgm:pt modelId="{C7238EC7-E919-5241-B70C-541E1D28BB52}" type="sibTrans" cxnId="{C1DCBC01-5D8D-9649-89CD-447D3E203594}">
      <dgm:prSet/>
      <dgm:spPr/>
      <dgm:t>
        <a:bodyPr/>
        <a:lstStyle/>
        <a:p>
          <a:endParaRPr lang="sv-SE"/>
        </a:p>
      </dgm:t>
    </dgm:pt>
    <dgm:pt modelId="{8FA24201-0E1B-AA4E-9192-80C927BEF531}">
      <dgm:prSet phldrT="[Text]"/>
      <dgm:spPr/>
      <dgm:t>
        <a:bodyPr/>
        <a:lstStyle/>
        <a:p>
          <a:r>
            <a:rPr lang="es" dirty="0"/>
            <a:t>.es</a:t>
          </a:r>
        </a:p>
      </dgm:t>
    </dgm:pt>
    <dgm:pt modelId="{D229E336-5B1F-5F4A-9CDE-4D6D838B87BF}" type="parTrans" cxnId="{DB468140-0C2D-8A4E-B662-1FA4515B50B3}">
      <dgm:prSet/>
      <dgm:spPr/>
      <dgm:t>
        <a:bodyPr/>
        <a:lstStyle/>
        <a:p>
          <a:endParaRPr lang="sv-SE"/>
        </a:p>
      </dgm:t>
    </dgm:pt>
    <dgm:pt modelId="{5CDCEB2B-1DA5-734A-A1D3-C72658166367}" type="sibTrans" cxnId="{DB468140-0C2D-8A4E-B662-1FA4515B50B3}">
      <dgm:prSet/>
      <dgm:spPr/>
      <dgm:t>
        <a:bodyPr/>
        <a:lstStyle/>
        <a:p>
          <a:endParaRPr lang="sv-SE"/>
        </a:p>
      </dgm:t>
    </dgm:pt>
    <dgm:pt modelId="{B4585421-E3BB-8148-8C97-F3E2A022A860}">
      <dgm:prSet phldrT="[Text]"/>
      <dgm:spPr/>
      <dgm:t>
        <a:bodyPr/>
        <a:lstStyle/>
        <a:p>
          <a:r>
            <a:rPr lang="es" dirty="0"/>
            <a:t>Amazon</a:t>
          </a:r>
        </a:p>
      </dgm:t>
    </dgm:pt>
    <dgm:pt modelId="{4DF36F27-AAB1-1049-8EED-F61A56AC881C}" type="parTrans" cxnId="{7478F951-2A12-9342-AC25-15B9FED7F254}">
      <dgm:prSet/>
      <dgm:spPr/>
      <dgm:t>
        <a:bodyPr/>
        <a:lstStyle/>
        <a:p>
          <a:endParaRPr lang="sv-SE"/>
        </a:p>
      </dgm:t>
    </dgm:pt>
    <dgm:pt modelId="{28D1703F-5FBE-4641-ABF4-7AE0E949D282}" type="sibTrans" cxnId="{7478F951-2A12-9342-AC25-15B9FED7F254}">
      <dgm:prSet/>
      <dgm:spPr/>
      <dgm:t>
        <a:bodyPr/>
        <a:lstStyle/>
        <a:p>
          <a:endParaRPr lang="sv-SE"/>
        </a:p>
      </dgm:t>
    </dgm:pt>
    <dgm:pt modelId="{7E3C6A69-BADD-AD4F-AC7D-472FA37045AC}">
      <dgm:prSet phldrT="[Text]"/>
      <dgm:spPr/>
      <dgm:t>
        <a:bodyPr/>
        <a:lstStyle/>
        <a:p>
          <a:r>
            <a:rPr lang="es" dirty="0"/>
            <a:t>Universidad de Granada</a:t>
          </a:r>
        </a:p>
      </dgm:t>
    </dgm:pt>
    <dgm:pt modelId="{45B099A1-660A-214C-9F44-66D07A2B320D}" type="parTrans" cxnId="{85C44906-C6C0-1043-9AC5-9C6B2ADB71DC}">
      <dgm:prSet/>
      <dgm:spPr/>
      <dgm:t>
        <a:bodyPr/>
        <a:lstStyle/>
        <a:p>
          <a:endParaRPr lang="sv-SE"/>
        </a:p>
      </dgm:t>
    </dgm:pt>
    <dgm:pt modelId="{A45F7B39-220E-184F-93F0-A8EC288F5482}" type="sibTrans" cxnId="{85C44906-C6C0-1043-9AC5-9C6B2ADB71DC}">
      <dgm:prSet/>
      <dgm:spPr/>
      <dgm:t>
        <a:bodyPr/>
        <a:lstStyle/>
        <a:p>
          <a:endParaRPr lang="sv-SE"/>
        </a:p>
      </dgm:t>
    </dgm:pt>
    <dgm:pt modelId="{A478483E-2634-5745-9998-59C485488CF0}">
      <dgm:prSet phldrT="[Text]"/>
      <dgm:spPr/>
      <dgm:t>
        <a:bodyPr/>
        <a:lstStyle/>
        <a:p>
          <a:r>
            <a:rPr lang="es" dirty="0"/>
            <a:t>UNESCO</a:t>
          </a:r>
        </a:p>
      </dgm:t>
    </dgm:pt>
    <dgm:pt modelId="{84624AF9-D035-5248-8181-022C03F081C2}" type="parTrans" cxnId="{16E34402-3346-0A48-A3FE-97E2FBC697C0}">
      <dgm:prSet/>
      <dgm:spPr/>
      <dgm:t>
        <a:bodyPr/>
        <a:lstStyle/>
        <a:p>
          <a:endParaRPr lang="sv-SE"/>
        </a:p>
      </dgm:t>
    </dgm:pt>
    <dgm:pt modelId="{96F4E528-AAA6-214F-9A08-8E4DF26F8019}" type="sibTrans" cxnId="{16E34402-3346-0A48-A3FE-97E2FBC697C0}">
      <dgm:prSet/>
      <dgm:spPr/>
      <dgm:t>
        <a:bodyPr/>
        <a:lstStyle/>
        <a:p>
          <a:endParaRPr lang="sv-SE"/>
        </a:p>
      </dgm:t>
    </dgm:pt>
    <dgm:pt modelId="{6CE8CF44-9B65-2840-913A-F1DA387BDDA0}">
      <dgm:prSet phldrT="[Text]"/>
      <dgm:spPr/>
      <dgm:t>
        <a:bodyPr/>
        <a:lstStyle/>
        <a:p>
          <a:r>
            <a:rPr lang="es" dirty="0"/>
            <a:t>Departamento de Salud de EE. UU. </a:t>
          </a:r>
        </a:p>
        <a:p>
          <a:endParaRPr lang="sv-SE" dirty="0"/>
        </a:p>
      </dgm:t>
    </dgm:pt>
    <dgm:pt modelId="{BE9B8020-4B12-6441-8F55-23C5E5C83055}" type="parTrans" cxnId="{D58987B4-F7B9-964A-B6D8-12F894C68536}">
      <dgm:prSet/>
      <dgm:spPr/>
      <dgm:t>
        <a:bodyPr/>
        <a:lstStyle/>
        <a:p>
          <a:endParaRPr lang="sv-SE"/>
        </a:p>
      </dgm:t>
    </dgm:pt>
    <dgm:pt modelId="{72199C66-E307-8240-821C-F61A10E49AB2}" type="sibTrans" cxnId="{D58987B4-F7B9-964A-B6D8-12F894C68536}">
      <dgm:prSet/>
      <dgm:spPr/>
      <dgm:t>
        <a:bodyPr/>
        <a:lstStyle/>
        <a:p>
          <a:endParaRPr lang="sv-SE"/>
        </a:p>
      </dgm:t>
    </dgm:pt>
    <dgm:pt modelId="{B7237913-C831-2B42-803C-ACBF050AAE34}" type="pres">
      <dgm:prSet presAssocID="{C2DBF944-ECF6-BF40-829B-7EA9DE7DB541}" presName="list" presStyleCnt="0">
        <dgm:presLayoutVars>
          <dgm:dir/>
          <dgm:animLvl val="lvl"/>
        </dgm:presLayoutVars>
      </dgm:prSet>
      <dgm:spPr/>
    </dgm:pt>
    <dgm:pt modelId="{4D0A488A-FFDA-E145-B9D4-1213E5800659}" type="pres">
      <dgm:prSet presAssocID="{1EF79FCF-8A65-AA44-86BB-F4C93D9AA784}" presName="posSpace" presStyleCnt="0"/>
      <dgm:spPr/>
    </dgm:pt>
    <dgm:pt modelId="{C51DBFC4-9657-D640-9EAA-6B429CDB5273}" type="pres">
      <dgm:prSet presAssocID="{1EF79FCF-8A65-AA44-86BB-F4C93D9AA784}" presName="vertFlow" presStyleCnt="0"/>
      <dgm:spPr/>
    </dgm:pt>
    <dgm:pt modelId="{70A41730-E7E9-5B4F-A8E7-F014F809EB31}" type="pres">
      <dgm:prSet presAssocID="{1EF79FCF-8A65-AA44-86BB-F4C93D9AA784}" presName="topSpace" presStyleCnt="0"/>
      <dgm:spPr/>
    </dgm:pt>
    <dgm:pt modelId="{2C429A00-0206-BE41-9CB3-8559DB37472B}" type="pres">
      <dgm:prSet presAssocID="{1EF79FCF-8A65-AA44-86BB-F4C93D9AA784}" presName="firstComp" presStyleCnt="0"/>
      <dgm:spPr/>
    </dgm:pt>
    <dgm:pt modelId="{2667CA2E-C94D-B04A-97C4-1158CCE5A474}" type="pres">
      <dgm:prSet presAssocID="{1EF79FCF-8A65-AA44-86BB-F4C93D9AA784}" presName="firstChild" presStyleLbl="bgAccFollowNode1" presStyleIdx="0" presStyleCnt="12"/>
      <dgm:spPr/>
    </dgm:pt>
    <dgm:pt modelId="{664DB4D1-090A-FD49-916C-82DC43A137AD}" type="pres">
      <dgm:prSet presAssocID="{1EF79FCF-8A65-AA44-86BB-F4C93D9AA784}" presName="firstChildTx" presStyleLbl="bgAccFollowNode1" presStyleIdx="0" presStyleCnt="12">
        <dgm:presLayoutVars>
          <dgm:bulletEnabled val="1"/>
        </dgm:presLayoutVars>
      </dgm:prSet>
      <dgm:spPr/>
    </dgm:pt>
    <dgm:pt modelId="{5FB39184-7362-1544-B49E-A680A97874D6}" type="pres">
      <dgm:prSet presAssocID="{CD899BD0-7018-7E43-9985-000239A6BF8A}" presName="comp" presStyleCnt="0"/>
      <dgm:spPr/>
    </dgm:pt>
    <dgm:pt modelId="{EDB5E415-4703-CF49-BF39-D38029904E1E}" type="pres">
      <dgm:prSet presAssocID="{CD899BD0-7018-7E43-9985-000239A6BF8A}" presName="child" presStyleLbl="bgAccFollowNode1" presStyleIdx="1" presStyleCnt="12"/>
      <dgm:spPr/>
    </dgm:pt>
    <dgm:pt modelId="{C2994ED2-1505-2942-87B1-CDAAE63DD033}" type="pres">
      <dgm:prSet presAssocID="{CD899BD0-7018-7E43-9985-000239A6BF8A}" presName="childTx" presStyleLbl="bgAccFollowNode1" presStyleIdx="1" presStyleCnt="12">
        <dgm:presLayoutVars>
          <dgm:bulletEnabled val="1"/>
        </dgm:presLayoutVars>
      </dgm:prSet>
      <dgm:spPr/>
    </dgm:pt>
    <dgm:pt modelId="{5E98E2A6-5E46-3B48-B339-566B0BECB751}" type="pres">
      <dgm:prSet presAssocID="{A14DA658-9C71-EF42-8A60-A5242283F50A}" presName="comp" presStyleCnt="0"/>
      <dgm:spPr/>
    </dgm:pt>
    <dgm:pt modelId="{BB5E6547-25A6-0546-A1F0-D62968599C78}" type="pres">
      <dgm:prSet presAssocID="{A14DA658-9C71-EF42-8A60-A5242283F50A}" presName="child" presStyleLbl="bgAccFollowNode1" presStyleIdx="2" presStyleCnt="12"/>
      <dgm:spPr/>
    </dgm:pt>
    <dgm:pt modelId="{4A16E098-EA23-5545-8F79-F8D7F63E998A}" type="pres">
      <dgm:prSet presAssocID="{A14DA658-9C71-EF42-8A60-A5242283F50A}" presName="childTx" presStyleLbl="bgAccFollowNode1" presStyleIdx="2" presStyleCnt="12">
        <dgm:presLayoutVars>
          <dgm:bulletEnabled val="1"/>
        </dgm:presLayoutVars>
      </dgm:prSet>
      <dgm:spPr/>
    </dgm:pt>
    <dgm:pt modelId="{22AEBD07-2D59-6C4C-AA22-CCB375EE678F}" type="pres">
      <dgm:prSet presAssocID="{57FB10D5-6A88-3640-8D6E-FBACD7554055}" presName="comp" presStyleCnt="0"/>
      <dgm:spPr/>
    </dgm:pt>
    <dgm:pt modelId="{D792D87F-50F4-8847-AC79-847922F0972A}" type="pres">
      <dgm:prSet presAssocID="{57FB10D5-6A88-3640-8D6E-FBACD7554055}" presName="child" presStyleLbl="bgAccFollowNode1" presStyleIdx="3" presStyleCnt="12"/>
      <dgm:spPr/>
    </dgm:pt>
    <dgm:pt modelId="{BD4F26A8-2C77-BD4A-ABCC-5B12CC94814F}" type="pres">
      <dgm:prSet presAssocID="{57FB10D5-6A88-3640-8D6E-FBACD7554055}" presName="childTx" presStyleLbl="bgAccFollowNode1" presStyleIdx="3" presStyleCnt="12">
        <dgm:presLayoutVars>
          <dgm:bulletEnabled val="1"/>
        </dgm:presLayoutVars>
      </dgm:prSet>
      <dgm:spPr/>
    </dgm:pt>
    <dgm:pt modelId="{5A9FA904-B035-3242-867D-7141119BAB81}" type="pres">
      <dgm:prSet presAssocID="{23D283E3-8046-CB49-A371-9C7EFE1653FC}" presName="comp" presStyleCnt="0"/>
      <dgm:spPr/>
    </dgm:pt>
    <dgm:pt modelId="{86135551-3887-254A-A800-4E11EAD66C05}" type="pres">
      <dgm:prSet presAssocID="{23D283E3-8046-CB49-A371-9C7EFE1653FC}" presName="child" presStyleLbl="bgAccFollowNode1" presStyleIdx="4" presStyleCnt="12"/>
      <dgm:spPr/>
    </dgm:pt>
    <dgm:pt modelId="{5BCF82BC-B9D8-EA44-B4C5-E295722B0E8F}" type="pres">
      <dgm:prSet presAssocID="{23D283E3-8046-CB49-A371-9C7EFE1653FC}" presName="childTx" presStyleLbl="bgAccFollowNode1" presStyleIdx="4" presStyleCnt="12">
        <dgm:presLayoutVars>
          <dgm:bulletEnabled val="1"/>
        </dgm:presLayoutVars>
      </dgm:prSet>
      <dgm:spPr/>
    </dgm:pt>
    <dgm:pt modelId="{9EE273CF-7DC3-C74E-A054-971594E1F852}" type="pres">
      <dgm:prSet presAssocID="{8FA24201-0E1B-AA4E-9192-80C927BEF531}" presName="comp" presStyleCnt="0"/>
      <dgm:spPr/>
    </dgm:pt>
    <dgm:pt modelId="{8A95C0F2-8648-3342-A38B-5D9A336949A4}" type="pres">
      <dgm:prSet presAssocID="{8FA24201-0E1B-AA4E-9192-80C927BEF531}" presName="child" presStyleLbl="bgAccFollowNode1" presStyleIdx="5" presStyleCnt="12"/>
      <dgm:spPr/>
    </dgm:pt>
    <dgm:pt modelId="{68B6BE60-988C-E64C-A647-EAF414DD4911}" type="pres">
      <dgm:prSet presAssocID="{8FA24201-0E1B-AA4E-9192-80C927BEF531}" presName="childTx" presStyleLbl="bgAccFollowNode1" presStyleIdx="5" presStyleCnt="12">
        <dgm:presLayoutVars>
          <dgm:bulletEnabled val="1"/>
        </dgm:presLayoutVars>
      </dgm:prSet>
      <dgm:spPr/>
    </dgm:pt>
    <dgm:pt modelId="{9DF3E25D-23D2-D749-A2FC-1B3DE42181CC}" type="pres">
      <dgm:prSet presAssocID="{1EF79FCF-8A65-AA44-86BB-F4C93D9AA784}" presName="negSpace" presStyleCnt="0"/>
      <dgm:spPr/>
    </dgm:pt>
    <dgm:pt modelId="{870CCD15-7070-A044-883C-635DA2D753AA}" type="pres">
      <dgm:prSet presAssocID="{1EF79FCF-8A65-AA44-86BB-F4C93D9AA784}" presName="circle" presStyleLbl="node1" presStyleIdx="0" presStyleCnt="2" custLinFactNeighborX="-58851" custLinFactNeighborY="-4973"/>
      <dgm:spPr/>
    </dgm:pt>
    <dgm:pt modelId="{E4443904-3E1D-2944-823F-783E92B8210B}" type="pres">
      <dgm:prSet presAssocID="{DB2D443B-7E15-D941-9FFB-C7F84A2D8A0D}" presName="transSpace" presStyleCnt="0"/>
      <dgm:spPr/>
    </dgm:pt>
    <dgm:pt modelId="{2F5D0C9B-2C2E-4F4A-A8A3-F2687CEE26E1}" type="pres">
      <dgm:prSet presAssocID="{470DF28E-6D5D-214B-96B1-6CAD23743F6A}" presName="posSpace" presStyleCnt="0"/>
      <dgm:spPr/>
    </dgm:pt>
    <dgm:pt modelId="{133F0517-87BC-6A49-8C1A-E5831854ACFB}" type="pres">
      <dgm:prSet presAssocID="{470DF28E-6D5D-214B-96B1-6CAD23743F6A}" presName="vertFlow" presStyleCnt="0"/>
      <dgm:spPr/>
    </dgm:pt>
    <dgm:pt modelId="{165A5FA8-C0D3-CF47-938D-A8E28E2A0134}" type="pres">
      <dgm:prSet presAssocID="{470DF28E-6D5D-214B-96B1-6CAD23743F6A}" presName="topSpace" presStyleCnt="0"/>
      <dgm:spPr/>
    </dgm:pt>
    <dgm:pt modelId="{92B6FF54-1033-2649-B8F0-406ABFDFA52F}" type="pres">
      <dgm:prSet presAssocID="{470DF28E-6D5D-214B-96B1-6CAD23743F6A}" presName="firstComp" presStyleCnt="0"/>
      <dgm:spPr/>
    </dgm:pt>
    <dgm:pt modelId="{DF3623D5-F5A8-4C47-8DC6-0A4A5B3DF5B1}" type="pres">
      <dgm:prSet presAssocID="{470DF28E-6D5D-214B-96B1-6CAD23743F6A}" presName="firstChild" presStyleLbl="bgAccFollowNode1" presStyleIdx="6" presStyleCnt="12" custScaleX="142127"/>
      <dgm:spPr/>
    </dgm:pt>
    <dgm:pt modelId="{CC7AED97-362E-894B-8610-056284E0EF5A}" type="pres">
      <dgm:prSet presAssocID="{470DF28E-6D5D-214B-96B1-6CAD23743F6A}" presName="firstChildTx" presStyleLbl="bgAccFollowNode1" presStyleIdx="6" presStyleCnt="12">
        <dgm:presLayoutVars>
          <dgm:bulletEnabled val="1"/>
        </dgm:presLayoutVars>
      </dgm:prSet>
      <dgm:spPr/>
    </dgm:pt>
    <dgm:pt modelId="{6A1DAA22-5175-5D40-8561-87991CB8CA6B}" type="pres">
      <dgm:prSet presAssocID="{65D63B27-8DBD-AF4F-BC1B-5F839CCD034F}" presName="comp" presStyleCnt="0"/>
      <dgm:spPr/>
    </dgm:pt>
    <dgm:pt modelId="{65E1C452-877E-5A49-AC7C-23D2E64FCB1F}" type="pres">
      <dgm:prSet presAssocID="{65D63B27-8DBD-AF4F-BC1B-5F839CCD034F}" presName="child" presStyleLbl="bgAccFollowNode1" presStyleIdx="7" presStyleCnt="12" custScaleX="140431"/>
      <dgm:spPr/>
    </dgm:pt>
    <dgm:pt modelId="{AC21EB68-7D10-B544-95EA-CCC68BB6094E}" type="pres">
      <dgm:prSet presAssocID="{65D63B27-8DBD-AF4F-BC1B-5F839CCD034F}" presName="childTx" presStyleLbl="bgAccFollowNode1" presStyleIdx="7" presStyleCnt="12">
        <dgm:presLayoutVars>
          <dgm:bulletEnabled val="1"/>
        </dgm:presLayoutVars>
      </dgm:prSet>
      <dgm:spPr/>
    </dgm:pt>
    <dgm:pt modelId="{CA92C0AC-D538-EB4A-AE16-BE0A836B2B7F}" type="pres">
      <dgm:prSet presAssocID="{B4585421-E3BB-8148-8C97-F3E2A022A860}" presName="comp" presStyleCnt="0"/>
      <dgm:spPr/>
    </dgm:pt>
    <dgm:pt modelId="{113F9B47-C6B8-094A-9835-CD7590098C0A}" type="pres">
      <dgm:prSet presAssocID="{B4585421-E3BB-8148-8C97-F3E2A022A860}" presName="child" presStyleLbl="bgAccFollowNode1" presStyleIdx="8" presStyleCnt="12" custScaleX="139325"/>
      <dgm:spPr/>
    </dgm:pt>
    <dgm:pt modelId="{35C8FA87-9664-554E-8AC7-165CAB24E04E}" type="pres">
      <dgm:prSet presAssocID="{B4585421-E3BB-8148-8C97-F3E2A022A860}" presName="childTx" presStyleLbl="bgAccFollowNode1" presStyleIdx="8" presStyleCnt="12">
        <dgm:presLayoutVars>
          <dgm:bulletEnabled val="1"/>
        </dgm:presLayoutVars>
      </dgm:prSet>
      <dgm:spPr/>
    </dgm:pt>
    <dgm:pt modelId="{910439D7-DC8E-FA4F-AA2C-FFB746EE938E}" type="pres">
      <dgm:prSet presAssocID="{7E3C6A69-BADD-AD4F-AC7D-472FA37045AC}" presName="comp" presStyleCnt="0"/>
      <dgm:spPr/>
    </dgm:pt>
    <dgm:pt modelId="{6CE7AF17-735D-4843-9001-A9C27D3A4180}" type="pres">
      <dgm:prSet presAssocID="{7E3C6A69-BADD-AD4F-AC7D-472FA37045AC}" presName="child" presStyleLbl="bgAccFollowNode1" presStyleIdx="9" presStyleCnt="12" custScaleX="140431"/>
      <dgm:spPr/>
    </dgm:pt>
    <dgm:pt modelId="{9D5A9FD8-772E-D846-9B25-1C48B768EC82}" type="pres">
      <dgm:prSet presAssocID="{7E3C6A69-BADD-AD4F-AC7D-472FA37045AC}" presName="childTx" presStyleLbl="bgAccFollowNode1" presStyleIdx="9" presStyleCnt="12">
        <dgm:presLayoutVars>
          <dgm:bulletEnabled val="1"/>
        </dgm:presLayoutVars>
      </dgm:prSet>
      <dgm:spPr/>
    </dgm:pt>
    <dgm:pt modelId="{EE041F8C-B94B-C244-8FC0-53D4882BDFC5}" type="pres">
      <dgm:prSet presAssocID="{A478483E-2634-5745-9998-59C485488CF0}" presName="comp" presStyleCnt="0"/>
      <dgm:spPr/>
    </dgm:pt>
    <dgm:pt modelId="{B2358020-B8FC-084D-892F-8D575950600F}" type="pres">
      <dgm:prSet presAssocID="{A478483E-2634-5745-9998-59C485488CF0}" presName="child" presStyleLbl="bgAccFollowNode1" presStyleIdx="10" presStyleCnt="12" custScaleX="140431"/>
      <dgm:spPr/>
    </dgm:pt>
    <dgm:pt modelId="{689D32A3-8A8B-5A47-8AA6-C724A01AA4B4}" type="pres">
      <dgm:prSet presAssocID="{A478483E-2634-5745-9998-59C485488CF0}" presName="childTx" presStyleLbl="bgAccFollowNode1" presStyleIdx="10" presStyleCnt="12">
        <dgm:presLayoutVars>
          <dgm:bulletEnabled val="1"/>
        </dgm:presLayoutVars>
      </dgm:prSet>
      <dgm:spPr/>
    </dgm:pt>
    <dgm:pt modelId="{A635A723-43D9-DB42-A65D-8A79652ECA3B}" type="pres">
      <dgm:prSet presAssocID="{6CE8CF44-9B65-2840-913A-F1DA387BDDA0}" presName="comp" presStyleCnt="0"/>
      <dgm:spPr/>
    </dgm:pt>
    <dgm:pt modelId="{C5D8A9F6-5752-5D46-9851-CD3C7D2098CB}" type="pres">
      <dgm:prSet presAssocID="{6CE8CF44-9B65-2840-913A-F1DA387BDDA0}" presName="child" presStyleLbl="bgAccFollowNode1" presStyleIdx="11" presStyleCnt="12" custScaleX="140431"/>
      <dgm:spPr/>
    </dgm:pt>
    <dgm:pt modelId="{EE18CEF1-6D9C-714B-87C3-C1D054D38266}" type="pres">
      <dgm:prSet presAssocID="{6CE8CF44-9B65-2840-913A-F1DA387BDDA0}" presName="childTx" presStyleLbl="bgAccFollowNode1" presStyleIdx="11" presStyleCnt="12">
        <dgm:presLayoutVars>
          <dgm:bulletEnabled val="1"/>
        </dgm:presLayoutVars>
      </dgm:prSet>
      <dgm:spPr/>
    </dgm:pt>
    <dgm:pt modelId="{4B2035F4-080B-6E4F-9ECC-15F10A62DE54}" type="pres">
      <dgm:prSet presAssocID="{470DF28E-6D5D-214B-96B1-6CAD23743F6A}" presName="negSpace" presStyleCnt="0"/>
      <dgm:spPr/>
    </dgm:pt>
    <dgm:pt modelId="{7CFC0ED9-EA85-4643-9508-76C3ECD6EA79}" type="pres">
      <dgm:prSet presAssocID="{470DF28E-6D5D-214B-96B1-6CAD23743F6A}" presName="circle" presStyleLbl="node1" presStyleIdx="1" presStyleCnt="2" custLinFactX="1258" custLinFactNeighborX="100000"/>
      <dgm:spPr/>
    </dgm:pt>
  </dgm:ptLst>
  <dgm:cxnLst>
    <dgm:cxn modelId="{C1DCBC01-5D8D-9649-89CD-447D3E203594}" srcId="{1EF79FCF-8A65-AA44-86BB-F4C93D9AA784}" destId="{23D283E3-8046-CB49-A371-9C7EFE1653FC}" srcOrd="4" destOrd="0" parTransId="{6DAAA2C4-B77E-3845-BE19-61126A562FD0}" sibTransId="{C7238EC7-E919-5241-B70C-541E1D28BB52}"/>
    <dgm:cxn modelId="{AFC0C601-A845-CC4F-A094-1181A1585F9A}" srcId="{C2DBF944-ECF6-BF40-829B-7EA9DE7DB541}" destId="{1EF79FCF-8A65-AA44-86BB-F4C93D9AA784}" srcOrd="0" destOrd="0" parTransId="{2A7C3E68-A4B0-9841-A03C-AF9796E4CAE5}" sibTransId="{DB2D443B-7E15-D941-9FFB-C7F84A2D8A0D}"/>
    <dgm:cxn modelId="{16E34402-3346-0A48-A3FE-97E2FBC697C0}" srcId="{470DF28E-6D5D-214B-96B1-6CAD23743F6A}" destId="{A478483E-2634-5745-9998-59C485488CF0}" srcOrd="4" destOrd="0" parTransId="{84624AF9-D035-5248-8181-022C03F081C2}" sibTransId="{96F4E528-AAA6-214F-9A08-8E4DF26F8019}"/>
    <dgm:cxn modelId="{85C44906-C6C0-1043-9AC5-9C6B2ADB71DC}" srcId="{470DF28E-6D5D-214B-96B1-6CAD23743F6A}" destId="{7E3C6A69-BADD-AD4F-AC7D-472FA37045AC}" srcOrd="3" destOrd="0" parTransId="{45B099A1-660A-214C-9F44-66D07A2B320D}" sibTransId="{A45F7B39-220E-184F-93F0-A8EC288F5482}"/>
    <dgm:cxn modelId="{EE61AA10-C48A-7C4C-95AF-44EB9E7F21BA}" srcId="{1EF79FCF-8A65-AA44-86BB-F4C93D9AA784}" destId="{B151ADED-06C4-3048-ADDC-3472F519DCB7}" srcOrd="0" destOrd="0" parTransId="{1BCC8D7A-AF41-3341-85B4-128E8AE9FB00}" sibTransId="{F99047F6-2511-DC4A-A1E2-244032AE8401}"/>
    <dgm:cxn modelId="{93CB6011-2EE8-CB4C-8769-46FEE95F7BD8}" type="presOf" srcId="{81A46542-A409-CD4D-A5DC-FD660B37647E}" destId="{CC7AED97-362E-894B-8610-056284E0EF5A}" srcOrd="1" destOrd="0" presId="urn:microsoft.com/office/officeart/2005/8/layout/hList9"/>
    <dgm:cxn modelId="{0EBF4E13-C4A7-5C47-9151-9CC5DBC12F96}" type="presOf" srcId="{B4585421-E3BB-8148-8C97-F3E2A022A860}" destId="{35C8FA87-9664-554E-8AC7-165CAB24E04E}" srcOrd="1" destOrd="0" presId="urn:microsoft.com/office/officeart/2005/8/layout/hList9"/>
    <dgm:cxn modelId="{E1E97C14-9D4D-134F-AE45-05DB5DC1103F}" type="presOf" srcId="{8FA24201-0E1B-AA4E-9192-80C927BEF531}" destId="{8A95C0F2-8648-3342-A38B-5D9A336949A4}" srcOrd="0" destOrd="0" presId="urn:microsoft.com/office/officeart/2005/8/layout/hList9"/>
    <dgm:cxn modelId="{47145825-F253-C243-9BE6-50CC8026C6A5}" type="presOf" srcId="{81A46542-A409-CD4D-A5DC-FD660B37647E}" destId="{DF3623D5-F5A8-4C47-8DC6-0A4A5B3DF5B1}" srcOrd="0" destOrd="0" presId="urn:microsoft.com/office/officeart/2005/8/layout/hList9"/>
    <dgm:cxn modelId="{54800726-5D41-4D45-9301-8DA0FCB55BF8}" srcId="{1EF79FCF-8A65-AA44-86BB-F4C93D9AA784}" destId="{CD899BD0-7018-7E43-9985-000239A6BF8A}" srcOrd="1" destOrd="0" parTransId="{DF50089C-5B1D-9741-B07D-7CED2A508CA1}" sibTransId="{621E68B6-4D86-9547-AD24-AFCA469B01EF}"/>
    <dgm:cxn modelId="{C9C10D29-49F2-EE4B-A51A-423E182D08DF}" type="presOf" srcId="{A14DA658-9C71-EF42-8A60-A5242283F50A}" destId="{BB5E6547-25A6-0546-A1F0-D62968599C78}" srcOrd="0" destOrd="0" presId="urn:microsoft.com/office/officeart/2005/8/layout/hList9"/>
    <dgm:cxn modelId="{8BD7A22F-42B3-BF44-83F9-CF6393E1FE7E}" type="presOf" srcId="{23D283E3-8046-CB49-A371-9C7EFE1653FC}" destId="{5BCF82BC-B9D8-EA44-B4C5-E295722B0E8F}" srcOrd="1" destOrd="0" presId="urn:microsoft.com/office/officeart/2005/8/layout/hList9"/>
    <dgm:cxn modelId="{44785536-D3C1-9941-B746-5F31486A7F5C}" type="presOf" srcId="{6CE8CF44-9B65-2840-913A-F1DA387BDDA0}" destId="{EE18CEF1-6D9C-714B-87C3-C1D054D38266}" srcOrd="1" destOrd="0" presId="urn:microsoft.com/office/officeart/2005/8/layout/hList9"/>
    <dgm:cxn modelId="{DB468140-0C2D-8A4E-B662-1FA4515B50B3}" srcId="{1EF79FCF-8A65-AA44-86BB-F4C93D9AA784}" destId="{8FA24201-0E1B-AA4E-9192-80C927BEF531}" srcOrd="5" destOrd="0" parTransId="{D229E336-5B1F-5F4A-9CDE-4D6D838B87BF}" sibTransId="{5CDCEB2B-1DA5-734A-A1D3-C72658166367}"/>
    <dgm:cxn modelId="{BA04EE5F-57C6-E14A-9775-32E0E188B207}" type="presOf" srcId="{B4585421-E3BB-8148-8C97-F3E2A022A860}" destId="{113F9B47-C6B8-094A-9835-CD7590098C0A}" srcOrd="0" destOrd="0" presId="urn:microsoft.com/office/officeart/2005/8/layout/hList9"/>
    <dgm:cxn modelId="{EF5ABC60-D38F-B940-B52E-BB02479DB7EF}" type="presOf" srcId="{CD899BD0-7018-7E43-9985-000239A6BF8A}" destId="{EDB5E415-4703-CF49-BF39-D38029904E1E}" srcOrd="0" destOrd="0" presId="urn:microsoft.com/office/officeart/2005/8/layout/hList9"/>
    <dgm:cxn modelId="{0E73A744-F33E-FB43-8549-60D7F673AE55}" srcId="{470DF28E-6D5D-214B-96B1-6CAD23743F6A}" destId="{81A46542-A409-CD4D-A5DC-FD660B37647E}" srcOrd="0" destOrd="0" parTransId="{7940D4CC-6970-AB44-B087-C7EBDC6C2BE0}" sibTransId="{E5932B4E-C4EE-FC4D-BC9A-78016E3AB380}"/>
    <dgm:cxn modelId="{C2E27045-A3CD-B745-8A17-A5DF294C91DA}" type="presOf" srcId="{1EF79FCF-8A65-AA44-86BB-F4C93D9AA784}" destId="{870CCD15-7070-A044-883C-635DA2D753AA}" srcOrd="0" destOrd="0" presId="urn:microsoft.com/office/officeart/2005/8/layout/hList9"/>
    <dgm:cxn modelId="{BE848867-5135-CD4A-AD4F-CDDCA545D2DA}" type="presOf" srcId="{6CE8CF44-9B65-2840-913A-F1DA387BDDA0}" destId="{C5D8A9F6-5752-5D46-9851-CD3C7D2098CB}" srcOrd="0" destOrd="0" presId="urn:microsoft.com/office/officeart/2005/8/layout/hList9"/>
    <dgm:cxn modelId="{78509667-199C-A442-B051-2B3D934AC3E8}" type="presOf" srcId="{7E3C6A69-BADD-AD4F-AC7D-472FA37045AC}" destId="{9D5A9FD8-772E-D846-9B25-1C48B768EC82}" srcOrd="1" destOrd="0" presId="urn:microsoft.com/office/officeart/2005/8/layout/hList9"/>
    <dgm:cxn modelId="{80D7D347-5893-5E45-8DE9-20AB863806DF}" type="presOf" srcId="{B151ADED-06C4-3048-ADDC-3472F519DCB7}" destId="{2667CA2E-C94D-B04A-97C4-1158CCE5A474}" srcOrd="0" destOrd="0" presId="urn:microsoft.com/office/officeart/2005/8/layout/hList9"/>
    <dgm:cxn modelId="{CB30F069-BAAD-064F-8625-482ABDAD1356}" type="presOf" srcId="{CD899BD0-7018-7E43-9985-000239A6BF8A}" destId="{C2994ED2-1505-2942-87B1-CDAAE63DD033}" srcOrd="1" destOrd="0" presId="urn:microsoft.com/office/officeart/2005/8/layout/hList9"/>
    <dgm:cxn modelId="{845D094A-FA23-1242-A114-FD2F4F4A1775}" type="presOf" srcId="{23D283E3-8046-CB49-A371-9C7EFE1653FC}" destId="{86135551-3887-254A-A800-4E11EAD66C05}" srcOrd="0" destOrd="0" presId="urn:microsoft.com/office/officeart/2005/8/layout/hList9"/>
    <dgm:cxn modelId="{E1CBD56E-7A9B-BC4C-98AD-0F9D7CF31991}" srcId="{C2DBF944-ECF6-BF40-829B-7EA9DE7DB541}" destId="{470DF28E-6D5D-214B-96B1-6CAD23743F6A}" srcOrd="1" destOrd="0" parTransId="{C37C2CF2-ACA6-0144-9649-5BE9760EBEDE}" sibTransId="{6DCA74E8-795B-E94E-8234-F6C46406AD83}"/>
    <dgm:cxn modelId="{7478F951-2A12-9342-AC25-15B9FED7F254}" srcId="{470DF28E-6D5D-214B-96B1-6CAD23743F6A}" destId="{B4585421-E3BB-8148-8C97-F3E2A022A860}" srcOrd="2" destOrd="0" parTransId="{4DF36F27-AAB1-1049-8EED-F61A56AC881C}" sibTransId="{28D1703F-5FBE-4641-ABF4-7AE0E949D282}"/>
    <dgm:cxn modelId="{F8E8EE74-10A3-4941-B7EB-6392F3694047}" type="presOf" srcId="{C2DBF944-ECF6-BF40-829B-7EA9DE7DB541}" destId="{B7237913-C831-2B42-803C-ACBF050AAE34}" srcOrd="0" destOrd="0" presId="urn:microsoft.com/office/officeart/2005/8/layout/hList9"/>
    <dgm:cxn modelId="{CCF9FE75-A0A0-F742-A503-3211E7F39025}" srcId="{470DF28E-6D5D-214B-96B1-6CAD23743F6A}" destId="{65D63B27-8DBD-AF4F-BC1B-5F839CCD034F}" srcOrd="1" destOrd="0" parTransId="{1B882E38-02E7-1843-A058-0C2B09EA35F3}" sibTransId="{38857C73-0C6E-B94F-917D-9799C03B73A0}"/>
    <dgm:cxn modelId="{E7FB0D86-ACC2-7F47-863E-295BCC121130}" type="presOf" srcId="{57FB10D5-6A88-3640-8D6E-FBACD7554055}" destId="{BD4F26A8-2C77-BD4A-ABCC-5B12CC94814F}" srcOrd="1" destOrd="0" presId="urn:microsoft.com/office/officeart/2005/8/layout/hList9"/>
    <dgm:cxn modelId="{79309D9E-3804-4F45-B683-42D7FC147B77}" type="presOf" srcId="{B151ADED-06C4-3048-ADDC-3472F519DCB7}" destId="{664DB4D1-090A-FD49-916C-82DC43A137AD}" srcOrd="1" destOrd="0" presId="urn:microsoft.com/office/officeart/2005/8/layout/hList9"/>
    <dgm:cxn modelId="{C64FC1A2-7A0C-6145-9D8D-76FA2A80DC73}" srcId="{1EF79FCF-8A65-AA44-86BB-F4C93D9AA784}" destId="{A14DA658-9C71-EF42-8A60-A5242283F50A}" srcOrd="2" destOrd="0" parTransId="{E13EA8C6-450B-794B-B2E7-5FE7A3675D24}" sibTransId="{638B4394-7261-FE4F-A7AB-7267C6F08AEF}"/>
    <dgm:cxn modelId="{DF6333A5-278F-0948-A5CF-EC25F1E35864}" type="presOf" srcId="{A478483E-2634-5745-9998-59C485488CF0}" destId="{689D32A3-8A8B-5A47-8AA6-C724A01AA4B4}" srcOrd="1" destOrd="0" presId="urn:microsoft.com/office/officeart/2005/8/layout/hList9"/>
    <dgm:cxn modelId="{4446E6A5-5252-634B-830F-C8BF7E842A7E}" type="presOf" srcId="{7E3C6A69-BADD-AD4F-AC7D-472FA37045AC}" destId="{6CE7AF17-735D-4843-9001-A9C27D3A4180}" srcOrd="0" destOrd="0" presId="urn:microsoft.com/office/officeart/2005/8/layout/hList9"/>
    <dgm:cxn modelId="{1FBD53A9-F322-F248-B111-414745E5805B}" type="presOf" srcId="{65D63B27-8DBD-AF4F-BC1B-5F839CCD034F}" destId="{AC21EB68-7D10-B544-95EA-CCC68BB6094E}" srcOrd="1" destOrd="0" presId="urn:microsoft.com/office/officeart/2005/8/layout/hList9"/>
    <dgm:cxn modelId="{D58987B4-F7B9-964A-B6D8-12F894C68536}" srcId="{470DF28E-6D5D-214B-96B1-6CAD23743F6A}" destId="{6CE8CF44-9B65-2840-913A-F1DA387BDDA0}" srcOrd="5" destOrd="0" parTransId="{BE9B8020-4B12-6441-8F55-23C5E5C83055}" sibTransId="{72199C66-E307-8240-821C-F61A10E49AB2}"/>
    <dgm:cxn modelId="{324A23B8-779A-984E-BF6F-CC36347F010B}" type="presOf" srcId="{A14DA658-9C71-EF42-8A60-A5242283F50A}" destId="{4A16E098-EA23-5545-8F79-F8D7F63E998A}" srcOrd="1" destOrd="0" presId="urn:microsoft.com/office/officeart/2005/8/layout/hList9"/>
    <dgm:cxn modelId="{E043A0BC-4C39-4140-964E-306264C8EEDE}" type="presOf" srcId="{65D63B27-8DBD-AF4F-BC1B-5F839CCD034F}" destId="{65E1C452-877E-5A49-AC7C-23D2E64FCB1F}" srcOrd="0" destOrd="0" presId="urn:microsoft.com/office/officeart/2005/8/layout/hList9"/>
    <dgm:cxn modelId="{1A7F5CC7-D272-D04A-8DD2-353D4B5A2B73}" type="presOf" srcId="{A478483E-2634-5745-9998-59C485488CF0}" destId="{B2358020-B8FC-084D-892F-8D575950600F}" srcOrd="0" destOrd="0" presId="urn:microsoft.com/office/officeart/2005/8/layout/hList9"/>
    <dgm:cxn modelId="{EDD88DCB-9777-084D-9934-8C32D0C0EE60}" srcId="{1EF79FCF-8A65-AA44-86BB-F4C93D9AA784}" destId="{57FB10D5-6A88-3640-8D6E-FBACD7554055}" srcOrd="3" destOrd="0" parTransId="{4EE25507-6AC8-5E44-8686-C3079D5A8062}" sibTransId="{A579E317-7795-334D-9C73-84F2B7A58D99}"/>
    <dgm:cxn modelId="{0F60C8CD-D1EF-1946-8EC5-C1BC11EE4E14}" type="presOf" srcId="{470DF28E-6D5D-214B-96B1-6CAD23743F6A}" destId="{7CFC0ED9-EA85-4643-9508-76C3ECD6EA79}" srcOrd="0" destOrd="0" presId="urn:microsoft.com/office/officeart/2005/8/layout/hList9"/>
    <dgm:cxn modelId="{51FFD0D7-B08B-6E41-BF2E-6F52CCF9AFD9}" type="presOf" srcId="{57FB10D5-6A88-3640-8D6E-FBACD7554055}" destId="{D792D87F-50F4-8847-AC79-847922F0972A}" srcOrd="0" destOrd="0" presId="urn:microsoft.com/office/officeart/2005/8/layout/hList9"/>
    <dgm:cxn modelId="{66F1EDFF-7C88-0842-9D69-89657FD3A6E0}" type="presOf" srcId="{8FA24201-0E1B-AA4E-9192-80C927BEF531}" destId="{68B6BE60-988C-E64C-A647-EAF414DD4911}" srcOrd="1" destOrd="0" presId="urn:microsoft.com/office/officeart/2005/8/layout/hList9"/>
    <dgm:cxn modelId="{8D0C76CC-E308-FD43-BE8D-A8451D573949}" type="presParOf" srcId="{B7237913-C831-2B42-803C-ACBF050AAE34}" destId="{4D0A488A-FFDA-E145-B9D4-1213E5800659}" srcOrd="0" destOrd="0" presId="urn:microsoft.com/office/officeart/2005/8/layout/hList9"/>
    <dgm:cxn modelId="{BFDCF004-D951-5149-AEB7-29D207720DE0}" type="presParOf" srcId="{B7237913-C831-2B42-803C-ACBF050AAE34}" destId="{C51DBFC4-9657-D640-9EAA-6B429CDB5273}" srcOrd="1" destOrd="0" presId="urn:microsoft.com/office/officeart/2005/8/layout/hList9"/>
    <dgm:cxn modelId="{7AE826FC-E67F-2E49-A679-8445B5414A50}" type="presParOf" srcId="{C51DBFC4-9657-D640-9EAA-6B429CDB5273}" destId="{70A41730-E7E9-5B4F-A8E7-F014F809EB31}" srcOrd="0" destOrd="0" presId="urn:microsoft.com/office/officeart/2005/8/layout/hList9"/>
    <dgm:cxn modelId="{F3FF390E-A487-8E41-A621-6DBF48E2D7CA}" type="presParOf" srcId="{C51DBFC4-9657-D640-9EAA-6B429CDB5273}" destId="{2C429A00-0206-BE41-9CB3-8559DB37472B}" srcOrd="1" destOrd="0" presId="urn:microsoft.com/office/officeart/2005/8/layout/hList9"/>
    <dgm:cxn modelId="{532EDED1-AE09-0F4F-8C84-A1A7AA567F42}" type="presParOf" srcId="{2C429A00-0206-BE41-9CB3-8559DB37472B}" destId="{2667CA2E-C94D-B04A-97C4-1158CCE5A474}" srcOrd="0" destOrd="0" presId="urn:microsoft.com/office/officeart/2005/8/layout/hList9"/>
    <dgm:cxn modelId="{B92D13EF-731D-1D4D-8174-97FECD647962}" type="presParOf" srcId="{2C429A00-0206-BE41-9CB3-8559DB37472B}" destId="{664DB4D1-090A-FD49-916C-82DC43A137AD}" srcOrd="1" destOrd="0" presId="urn:microsoft.com/office/officeart/2005/8/layout/hList9"/>
    <dgm:cxn modelId="{9442CAD9-82B3-4F41-837A-267594C72FD0}" type="presParOf" srcId="{C51DBFC4-9657-D640-9EAA-6B429CDB5273}" destId="{5FB39184-7362-1544-B49E-A680A97874D6}" srcOrd="2" destOrd="0" presId="urn:microsoft.com/office/officeart/2005/8/layout/hList9"/>
    <dgm:cxn modelId="{595326A9-AECE-1645-837D-A6DB8D627C3F}" type="presParOf" srcId="{5FB39184-7362-1544-B49E-A680A97874D6}" destId="{EDB5E415-4703-CF49-BF39-D38029904E1E}" srcOrd="0" destOrd="0" presId="urn:microsoft.com/office/officeart/2005/8/layout/hList9"/>
    <dgm:cxn modelId="{D88E9973-F8DC-0945-AA9A-5E8AE0A0699E}" type="presParOf" srcId="{5FB39184-7362-1544-B49E-A680A97874D6}" destId="{C2994ED2-1505-2942-87B1-CDAAE63DD033}" srcOrd="1" destOrd="0" presId="urn:microsoft.com/office/officeart/2005/8/layout/hList9"/>
    <dgm:cxn modelId="{98EAC627-7A2A-F94F-8ACD-61028E245CA2}" type="presParOf" srcId="{C51DBFC4-9657-D640-9EAA-6B429CDB5273}" destId="{5E98E2A6-5E46-3B48-B339-566B0BECB751}" srcOrd="3" destOrd="0" presId="urn:microsoft.com/office/officeart/2005/8/layout/hList9"/>
    <dgm:cxn modelId="{E0A2327C-5277-A440-BBA0-30578D51DC02}" type="presParOf" srcId="{5E98E2A6-5E46-3B48-B339-566B0BECB751}" destId="{BB5E6547-25A6-0546-A1F0-D62968599C78}" srcOrd="0" destOrd="0" presId="urn:microsoft.com/office/officeart/2005/8/layout/hList9"/>
    <dgm:cxn modelId="{A1C1FB91-5527-4144-B845-B7626EF5CAA0}" type="presParOf" srcId="{5E98E2A6-5E46-3B48-B339-566B0BECB751}" destId="{4A16E098-EA23-5545-8F79-F8D7F63E998A}" srcOrd="1" destOrd="0" presId="urn:microsoft.com/office/officeart/2005/8/layout/hList9"/>
    <dgm:cxn modelId="{9C28F7D7-8726-954B-B428-D1A510457AF2}" type="presParOf" srcId="{C51DBFC4-9657-D640-9EAA-6B429CDB5273}" destId="{22AEBD07-2D59-6C4C-AA22-CCB375EE678F}" srcOrd="4" destOrd="0" presId="urn:microsoft.com/office/officeart/2005/8/layout/hList9"/>
    <dgm:cxn modelId="{DF383CE9-6B29-EC4F-ADEF-30B9E3B90CF4}" type="presParOf" srcId="{22AEBD07-2D59-6C4C-AA22-CCB375EE678F}" destId="{D792D87F-50F4-8847-AC79-847922F0972A}" srcOrd="0" destOrd="0" presId="urn:microsoft.com/office/officeart/2005/8/layout/hList9"/>
    <dgm:cxn modelId="{8D636957-DEDB-8146-99C6-71BCC8CB5303}" type="presParOf" srcId="{22AEBD07-2D59-6C4C-AA22-CCB375EE678F}" destId="{BD4F26A8-2C77-BD4A-ABCC-5B12CC94814F}" srcOrd="1" destOrd="0" presId="urn:microsoft.com/office/officeart/2005/8/layout/hList9"/>
    <dgm:cxn modelId="{5FC0AC67-6163-B449-BC35-2EBF8BDE1C74}" type="presParOf" srcId="{C51DBFC4-9657-D640-9EAA-6B429CDB5273}" destId="{5A9FA904-B035-3242-867D-7141119BAB81}" srcOrd="5" destOrd="0" presId="urn:microsoft.com/office/officeart/2005/8/layout/hList9"/>
    <dgm:cxn modelId="{48B2BD42-355F-984A-8437-79361EC5409F}" type="presParOf" srcId="{5A9FA904-B035-3242-867D-7141119BAB81}" destId="{86135551-3887-254A-A800-4E11EAD66C05}" srcOrd="0" destOrd="0" presId="urn:microsoft.com/office/officeart/2005/8/layout/hList9"/>
    <dgm:cxn modelId="{49E2EC71-B1E7-E344-A268-2251DE5F9AB9}" type="presParOf" srcId="{5A9FA904-B035-3242-867D-7141119BAB81}" destId="{5BCF82BC-B9D8-EA44-B4C5-E295722B0E8F}" srcOrd="1" destOrd="0" presId="urn:microsoft.com/office/officeart/2005/8/layout/hList9"/>
    <dgm:cxn modelId="{F8FE901B-ACD4-3641-B325-031787226705}" type="presParOf" srcId="{C51DBFC4-9657-D640-9EAA-6B429CDB5273}" destId="{9EE273CF-7DC3-C74E-A054-971594E1F852}" srcOrd="6" destOrd="0" presId="urn:microsoft.com/office/officeart/2005/8/layout/hList9"/>
    <dgm:cxn modelId="{F1EEB8CE-17E9-964D-A710-AACAE0CA1EB5}" type="presParOf" srcId="{9EE273CF-7DC3-C74E-A054-971594E1F852}" destId="{8A95C0F2-8648-3342-A38B-5D9A336949A4}" srcOrd="0" destOrd="0" presId="urn:microsoft.com/office/officeart/2005/8/layout/hList9"/>
    <dgm:cxn modelId="{5FE43825-94E4-7C40-84F2-1E86102D5294}" type="presParOf" srcId="{9EE273CF-7DC3-C74E-A054-971594E1F852}" destId="{68B6BE60-988C-E64C-A647-EAF414DD4911}" srcOrd="1" destOrd="0" presId="urn:microsoft.com/office/officeart/2005/8/layout/hList9"/>
    <dgm:cxn modelId="{4F290EBB-1A21-214F-AB35-119A27B5787C}" type="presParOf" srcId="{B7237913-C831-2B42-803C-ACBF050AAE34}" destId="{9DF3E25D-23D2-D749-A2FC-1B3DE42181CC}" srcOrd="2" destOrd="0" presId="urn:microsoft.com/office/officeart/2005/8/layout/hList9"/>
    <dgm:cxn modelId="{8B9F8BD4-6B33-AA4F-9F26-3F61B70D0A2D}" type="presParOf" srcId="{B7237913-C831-2B42-803C-ACBF050AAE34}" destId="{870CCD15-7070-A044-883C-635DA2D753AA}" srcOrd="3" destOrd="0" presId="urn:microsoft.com/office/officeart/2005/8/layout/hList9"/>
    <dgm:cxn modelId="{34162532-C15D-E248-90A1-2DD3CB2251F8}" type="presParOf" srcId="{B7237913-C831-2B42-803C-ACBF050AAE34}" destId="{E4443904-3E1D-2944-823F-783E92B8210B}" srcOrd="4" destOrd="0" presId="urn:microsoft.com/office/officeart/2005/8/layout/hList9"/>
    <dgm:cxn modelId="{AB9FFA76-8A90-DA44-ADDA-30A28A4233F2}" type="presParOf" srcId="{B7237913-C831-2B42-803C-ACBF050AAE34}" destId="{2F5D0C9B-2C2E-4F4A-A8A3-F2687CEE26E1}" srcOrd="5" destOrd="0" presId="urn:microsoft.com/office/officeart/2005/8/layout/hList9"/>
    <dgm:cxn modelId="{A524382D-317B-4D41-AB37-1916EEEDB579}" type="presParOf" srcId="{B7237913-C831-2B42-803C-ACBF050AAE34}" destId="{133F0517-87BC-6A49-8C1A-E5831854ACFB}" srcOrd="6" destOrd="0" presId="urn:microsoft.com/office/officeart/2005/8/layout/hList9"/>
    <dgm:cxn modelId="{A7A67634-81F6-D149-9B77-3487EC1DB3ED}" type="presParOf" srcId="{133F0517-87BC-6A49-8C1A-E5831854ACFB}" destId="{165A5FA8-C0D3-CF47-938D-A8E28E2A0134}" srcOrd="0" destOrd="0" presId="urn:microsoft.com/office/officeart/2005/8/layout/hList9"/>
    <dgm:cxn modelId="{DC3D4246-FC5B-CD45-8211-A5C95B3F5828}" type="presParOf" srcId="{133F0517-87BC-6A49-8C1A-E5831854ACFB}" destId="{92B6FF54-1033-2649-B8F0-406ABFDFA52F}" srcOrd="1" destOrd="0" presId="urn:microsoft.com/office/officeart/2005/8/layout/hList9"/>
    <dgm:cxn modelId="{BC70FDAF-FEE7-244A-BAA0-D0C316693206}" type="presParOf" srcId="{92B6FF54-1033-2649-B8F0-406ABFDFA52F}" destId="{DF3623D5-F5A8-4C47-8DC6-0A4A5B3DF5B1}" srcOrd="0" destOrd="0" presId="urn:microsoft.com/office/officeart/2005/8/layout/hList9"/>
    <dgm:cxn modelId="{30C3769C-6BCF-6241-AC2F-BC7E9E6CFBA1}" type="presParOf" srcId="{92B6FF54-1033-2649-B8F0-406ABFDFA52F}" destId="{CC7AED97-362E-894B-8610-056284E0EF5A}" srcOrd="1" destOrd="0" presId="urn:microsoft.com/office/officeart/2005/8/layout/hList9"/>
    <dgm:cxn modelId="{4868DE6D-754B-4D43-BFBD-73BA077E69A8}" type="presParOf" srcId="{133F0517-87BC-6A49-8C1A-E5831854ACFB}" destId="{6A1DAA22-5175-5D40-8561-87991CB8CA6B}" srcOrd="2" destOrd="0" presId="urn:microsoft.com/office/officeart/2005/8/layout/hList9"/>
    <dgm:cxn modelId="{74CDBF30-0CB6-7845-AFA9-16B67EEFC967}" type="presParOf" srcId="{6A1DAA22-5175-5D40-8561-87991CB8CA6B}" destId="{65E1C452-877E-5A49-AC7C-23D2E64FCB1F}" srcOrd="0" destOrd="0" presId="urn:microsoft.com/office/officeart/2005/8/layout/hList9"/>
    <dgm:cxn modelId="{D1F6DFBC-2104-7B4F-9411-3EDEA6BFA4F3}" type="presParOf" srcId="{6A1DAA22-5175-5D40-8561-87991CB8CA6B}" destId="{AC21EB68-7D10-B544-95EA-CCC68BB6094E}" srcOrd="1" destOrd="0" presId="urn:microsoft.com/office/officeart/2005/8/layout/hList9"/>
    <dgm:cxn modelId="{840F5020-5531-E046-BC77-F6EDFB808C44}" type="presParOf" srcId="{133F0517-87BC-6A49-8C1A-E5831854ACFB}" destId="{CA92C0AC-D538-EB4A-AE16-BE0A836B2B7F}" srcOrd="3" destOrd="0" presId="urn:microsoft.com/office/officeart/2005/8/layout/hList9"/>
    <dgm:cxn modelId="{A04C8E94-DD70-2844-9311-197AFB056C99}" type="presParOf" srcId="{CA92C0AC-D538-EB4A-AE16-BE0A836B2B7F}" destId="{113F9B47-C6B8-094A-9835-CD7590098C0A}" srcOrd="0" destOrd="0" presId="urn:microsoft.com/office/officeart/2005/8/layout/hList9"/>
    <dgm:cxn modelId="{434D7773-6F96-214A-A26B-309F41F236DD}" type="presParOf" srcId="{CA92C0AC-D538-EB4A-AE16-BE0A836B2B7F}" destId="{35C8FA87-9664-554E-8AC7-165CAB24E04E}" srcOrd="1" destOrd="0" presId="urn:microsoft.com/office/officeart/2005/8/layout/hList9"/>
    <dgm:cxn modelId="{ED57D176-DB33-8C46-BF7D-24F6BCEAD58B}" type="presParOf" srcId="{133F0517-87BC-6A49-8C1A-E5831854ACFB}" destId="{910439D7-DC8E-FA4F-AA2C-FFB746EE938E}" srcOrd="4" destOrd="0" presId="urn:microsoft.com/office/officeart/2005/8/layout/hList9"/>
    <dgm:cxn modelId="{3680BA16-FC0F-2349-930A-222661CAF6A8}" type="presParOf" srcId="{910439D7-DC8E-FA4F-AA2C-FFB746EE938E}" destId="{6CE7AF17-735D-4843-9001-A9C27D3A4180}" srcOrd="0" destOrd="0" presId="urn:microsoft.com/office/officeart/2005/8/layout/hList9"/>
    <dgm:cxn modelId="{3859D93C-8835-8048-9195-AF03DE1F0486}" type="presParOf" srcId="{910439D7-DC8E-FA4F-AA2C-FFB746EE938E}" destId="{9D5A9FD8-772E-D846-9B25-1C48B768EC82}" srcOrd="1" destOrd="0" presId="urn:microsoft.com/office/officeart/2005/8/layout/hList9"/>
    <dgm:cxn modelId="{268BEE79-D8F6-0349-9DE7-E2E95FFC8313}" type="presParOf" srcId="{133F0517-87BC-6A49-8C1A-E5831854ACFB}" destId="{EE041F8C-B94B-C244-8FC0-53D4882BDFC5}" srcOrd="5" destOrd="0" presId="urn:microsoft.com/office/officeart/2005/8/layout/hList9"/>
    <dgm:cxn modelId="{7BE05201-826F-354A-9DA4-D0E05203250B}" type="presParOf" srcId="{EE041F8C-B94B-C244-8FC0-53D4882BDFC5}" destId="{B2358020-B8FC-084D-892F-8D575950600F}" srcOrd="0" destOrd="0" presId="urn:microsoft.com/office/officeart/2005/8/layout/hList9"/>
    <dgm:cxn modelId="{443F6C60-1D17-CF42-AD30-C3B946252449}" type="presParOf" srcId="{EE041F8C-B94B-C244-8FC0-53D4882BDFC5}" destId="{689D32A3-8A8B-5A47-8AA6-C724A01AA4B4}" srcOrd="1" destOrd="0" presId="urn:microsoft.com/office/officeart/2005/8/layout/hList9"/>
    <dgm:cxn modelId="{9FF31581-8F70-0347-9B14-C76198EBFB36}" type="presParOf" srcId="{133F0517-87BC-6A49-8C1A-E5831854ACFB}" destId="{A635A723-43D9-DB42-A65D-8A79652ECA3B}" srcOrd="6" destOrd="0" presId="urn:microsoft.com/office/officeart/2005/8/layout/hList9"/>
    <dgm:cxn modelId="{16709843-B42A-BA40-A960-3D06E7632A63}" type="presParOf" srcId="{A635A723-43D9-DB42-A65D-8A79652ECA3B}" destId="{C5D8A9F6-5752-5D46-9851-CD3C7D2098CB}" srcOrd="0" destOrd="0" presId="urn:microsoft.com/office/officeart/2005/8/layout/hList9"/>
    <dgm:cxn modelId="{9A411917-F43F-1D4E-88F8-D255027BC1EF}" type="presParOf" srcId="{A635A723-43D9-DB42-A65D-8A79652ECA3B}" destId="{EE18CEF1-6D9C-714B-87C3-C1D054D38266}" srcOrd="1" destOrd="0" presId="urn:microsoft.com/office/officeart/2005/8/layout/hList9"/>
    <dgm:cxn modelId="{C66FA396-5592-4A4F-8A26-DA1785488B75}" type="presParOf" srcId="{B7237913-C831-2B42-803C-ACBF050AAE34}" destId="{4B2035F4-080B-6E4F-9ECC-15F10A62DE54}" srcOrd="7" destOrd="0" presId="urn:microsoft.com/office/officeart/2005/8/layout/hList9"/>
    <dgm:cxn modelId="{CAF4152D-6960-014C-B5E0-85920E476717}" type="presParOf" srcId="{B7237913-C831-2B42-803C-ACBF050AAE34}" destId="{7CFC0ED9-EA85-4643-9508-76C3ECD6EA79}"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67CA2E-C94D-B04A-97C4-1158CCE5A474}">
      <dsp:nvSpPr>
        <dsp:cNvPr id="0" name=""/>
        <dsp:cNvSpPr/>
      </dsp:nvSpPr>
      <dsp:spPr>
        <a:xfrm>
          <a:off x="1425816" y="228134"/>
          <a:ext cx="849713" cy="56675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s" sz="900" kern="1200" dirty="0"/>
            <a:t>.edu</a:t>
          </a:r>
          <a:endParaRPr lang="sv-SE" sz="900" kern="1200" dirty="0"/>
        </a:p>
      </dsp:txBody>
      <dsp:txXfrm>
        <a:off x="1561770" y="228134"/>
        <a:ext cx="713759" cy="566758"/>
      </dsp:txXfrm>
    </dsp:sp>
    <dsp:sp modelId="{EDB5E415-4703-CF49-BF39-D38029904E1E}">
      <dsp:nvSpPr>
        <dsp:cNvPr id="0" name=""/>
        <dsp:cNvSpPr/>
      </dsp:nvSpPr>
      <dsp:spPr>
        <a:xfrm>
          <a:off x="1425816" y="794892"/>
          <a:ext cx="849713" cy="56675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s" sz="900" kern="1200" dirty="0"/>
            <a:t>.gob</a:t>
          </a:r>
          <a:endParaRPr lang="sv-SE" sz="900" kern="1200" dirty="0"/>
        </a:p>
      </dsp:txBody>
      <dsp:txXfrm>
        <a:off x="1561770" y="794892"/>
        <a:ext cx="713759" cy="566758"/>
      </dsp:txXfrm>
    </dsp:sp>
    <dsp:sp modelId="{BB5E6547-25A6-0546-A1F0-D62968599C78}">
      <dsp:nvSpPr>
        <dsp:cNvPr id="0" name=""/>
        <dsp:cNvSpPr/>
      </dsp:nvSpPr>
      <dsp:spPr>
        <a:xfrm>
          <a:off x="1425816" y="1361651"/>
          <a:ext cx="849713" cy="56675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s" sz="900" kern="1200" dirty="0"/>
            <a:t>.org</a:t>
          </a:r>
          <a:endParaRPr lang="sv-SE" sz="900" kern="1200" dirty="0"/>
        </a:p>
      </dsp:txBody>
      <dsp:txXfrm>
        <a:off x="1561770" y="1361651"/>
        <a:ext cx="713759" cy="566758"/>
      </dsp:txXfrm>
    </dsp:sp>
    <dsp:sp modelId="{D792D87F-50F4-8847-AC79-847922F0972A}">
      <dsp:nvSpPr>
        <dsp:cNvPr id="0" name=""/>
        <dsp:cNvSpPr/>
      </dsp:nvSpPr>
      <dsp:spPr>
        <a:xfrm>
          <a:off x="1425816" y="1928410"/>
          <a:ext cx="849713" cy="56675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s" sz="900" kern="1200" dirty="0"/>
            <a:t>.com</a:t>
          </a:r>
          <a:endParaRPr lang="sv-SE" sz="900" kern="1200" dirty="0"/>
        </a:p>
      </dsp:txBody>
      <dsp:txXfrm>
        <a:off x="1561770" y="1928410"/>
        <a:ext cx="713759" cy="566758"/>
      </dsp:txXfrm>
    </dsp:sp>
    <dsp:sp modelId="{86135551-3887-254A-A800-4E11EAD66C05}">
      <dsp:nvSpPr>
        <dsp:cNvPr id="0" name=""/>
        <dsp:cNvSpPr/>
      </dsp:nvSpPr>
      <dsp:spPr>
        <a:xfrm>
          <a:off x="1425816" y="2495168"/>
          <a:ext cx="849713" cy="56675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s" sz="900" kern="1200" dirty="0"/>
            <a:t>.int</a:t>
          </a:r>
          <a:endParaRPr lang="sv-SE" sz="900" kern="1200" dirty="0"/>
        </a:p>
      </dsp:txBody>
      <dsp:txXfrm>
        <a:off x="1561770" y="2495168"/>
        <a:ext cx="713759" cy="566758"/>
      </dsp:txXfrm>
    </dsp:sp>
    <dsp:sp modelId="{8A95C0F2-8648-3342-A38B-5D9A336949A4}">
      <dsp:nvSpPr>
        <dsp:cNvPr id="0" name=""/>
        <dsp:cNvSpPr/>
      </dsp:nvSpPr>
      <dsp:spPr>
        <a:xfrm>
          <a:off x="1425816" y="3061927"/>
          <a:ext cx="849713" cy="56675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s" sz="900" kern="1200" dirty="0"/>
            <a:t>.es</a:t>
          </a:r>
        </a:p>
      </dsp:txBody>
      <dsp:txXfrm>
        <a:off x="1561770" y="3061927"/>
        <a:ext cx="713759" cy="566758"/>
      </dsp:txXfrm>
    </dsp:sp>
    <dsp:sp modelId="{870CCD15-7070-A044-883C-635DA2D753AA}">
      <dsp:nvSpPr>
        <dsp:cNvPr id="0" name=""/>
        <dsp:cNvSpPr/>
      </dsp:nvSpPr>
      <dsp:spPr>
        <a:xfrm>
          <a:off x="472571" y="0"/>
          <a:ext cx="566475" cy="56647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s" sz="800" kern="1200" dirty="0"/>
            <a:t>Sufijo</a:t>
          </a:r>
        </a:p>
      </dsp:txBody>
      <dsp:txXfrm>
        <a:off x="555529" y="82958"/>
        <a:ext cx="400559" cy="400559"/>
      </dsp:txXfrm>
    </dsp:sp>
    <dsp:sp modelId="{DF3623D5-F5A8-4C47-8DC6-0A4A5B3DF5B1}">
      <dsp:nvSpPr>
        <dsp:cNvPr id="0" name=""/>
        <dsp:cNvSpPr/>
      </dsp:nvSpPr>
      <dsp:spPr>
        <a:xfrm>
          <a:off x="2842005" y="228134"/>
          <a:ext cx="1716427" cy="56675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sv-SE" sz="900" kern="1200" dirty="0"/>
            <a:t>Organizacion de estados iberoamericanos (OEI)</a:t>
          </a:r>
          <a:endParaRPr lang="es" sz="900" kern="1200" dirty="0" err="1"/>
        </a:p>
      </dsp:txBody>
      <dsp:txXfrm>
        <a:off x="3116633" y="228134"/>
        <a:ext cx="1441799" cy="566758"/>
      </dsp:txXfrm>
    </dsp:sp>
    <dsp:sp modelId="{65E1C452-877E-5A49-AC7C-23D2E64FCB1F}">
      <dsp:nvSpPr>
        <dsp:cNvPr id="0" name=""/>
        <dsp:cNvSpPr/>
      </dsp:nvSpPr>
      <dsp:spPr>
        <a:xfrm>
          <a:off x="2852246" y="794892"/>
          <a:ext cx="1695945" cy="56675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s" sz="900" kern="1200" dirty="0"/>
            <a:t>Cruz Roja</a:t>
          </a:r>
        </a:p>
      </dsp:txBody>
      <dsp:txXfrm>
        <a:off x="3123597" y="794892"/>
        <a:ext cx="1424594" cy="566758"/>
      </dsp:txXfrm>
    </dsp:sp>
    <dsp:sp modelId="{113F9B47-C6B8-094A-9835-CD7590098C0A}">
      <dsp:nvSpPr>
        <dsp:cNvPr id="0" name=""/>
        <dsp:cNvSpPr/>
      </dsp:nvSpPr>
      <dsp:spPr>
        <a:xfrm>
          <a:off x="2858924" y="1361651"/>
          <a:ext cx="1682588" cy="56675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s" sz="900" kern="1200" dirty="0"/>
            <a:t>Amazon</a:t>
          </a:r>
        </a:p>
      </dsp:txBody>
      <dsp:txXfrm>
        <a:off x="3128138" y="1361651"/>
        <a:ext cx="1413374" cy="566758"/>
      </dsp:txXfrm>
    </dsp:sp>
    <dsp:sp modelId="{6CE7AF17-735D-4843-9001-A9C27D3A4180}">
      <dsp:nvSpPr>
        <dsp:cNvPr id="0" name=""/>
        <dsp:cNvSpPr/>
      </dsp:nvSpPr>
      <dsp:spPr>
        <a:xfrm>
          <a:off x="2852246" y="1928410"/>
          <a:ext cx="1695945" cy="56675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s" sz="900" kern="1200" dirty="0"/>
            <a:t>Universidad de Granada</a:t>
          </a:r>
        </a:p>
      </dsp:txBody>
      <dsp:txXfrm>
        <a:off x="3123597" y="1928410"/>
        <a:ext cx="1424594" cy="566758"/>
      </dsp:txXfrm>
    </dsp:sp>
    <dsp:sp modelId="{B2358020-B8FC-084D-892F-8D575950600F}">
      <dsp:nvSpPr>
        <dsp:cNvPr id="0" name=""/>
        <dsp:cNvSpPr/>
      </dsp:nvSpPr>
      <dsp:spPr>
        <a:xfrm>
          <a:off x="2852246" y="2495168"/>
          <a:ext cx="1695945" cy="56675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s" sz="900" kern="1200" dirty="0"/>
            <a:t>UNESCO</a:t>
          </a:r>
        </a:p>
      </dsp:txBody>
      <dsp:txXfrm>
        <a:off x="3123597" y="2495168"/>
        <a:ext cx="1424594" cy="566758"/>
      </dsp:txXfrm>
    </dsp:sp>
    <dsp:sp modelId="{C5D8A9F6-5752-5D46-9851-CD3C7D2098CB}">
      <dsp:nvSpPr>
        <dsp:cNvPr id="0" name=""/>
        <dsp:cNvSpPr/>
      </dsp:nvSpPr>
      <dsp:spPr>
        <a:xfrm>
          <a:off x="2852246" y="3061927"/>
          <a:ext cx="1695945" cy="56675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marL="0" lvl="0" indent="0" algn="l" defTabSz="400050">
            <a:lnSpc>
              <a:spcPct val="90000"/>
            </a:lnSpc>
            <a:spcBef>
              <a:spcPct val="0"/>
            </a:spcBef>
            <a:spcAft>
              <a:spcPct val="35000"/>
            </a:spcAft>
            <a:buNone/>
          </a:pPr>
          <a:r>
            <a:rPr lang="es" sz="900" kern="1200" dirty="0"/>
            <a:t>Departamento de Salud de EE. UU. </a:t>
          </a:r>
        </a:p>
        <a:p>
          <a:pPr marL="0" lvl="0" indent="0" algn="l" defTabSz="400050">
            <a:lnSpc>
              <a:spcPct val="90000"/>
            </a:lnSpc>
            <a:spcBef>
              <a:spcPct val="0"/>
            </a:spcBef>
            <a:spcAft>
              <a:spcPct val="35000"/>
            </a:spcAft>
            <a:buNone/>
          </a:pPr>
          <a:endParaRPr lang="sv-SE" sz="900" kern="1200" dirty="0"/>
        </a:p>
      </dsp:txBody>
      <dsp:txXfrm>
        <a:off x="3123597" y="3061927"/>
        <a:ext cx="1424594" cy="566758"/>
      </dsp:txXfrm>
    </dsp:sp>
    <dsp:sp modelId="{7CFC0ED9-EA85-4643-9508-76C3ECD6EA79}">
      <dsp:nvSpPr>
        <dsp:cNvPr id="0" name=""/>
        <dsp:cNvSpPr/>
      </dsp:nvSpPr>
      <dsp:spPr>
        <a:xfrm>
          <a:off x="4565559" y="1543"/>
          <a:ext cx="566475" cy="56647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s" sz="800" kern="1200" dirty="0" err="1"/>
            <a:t>Anfitrión</a:t>
          </a:r>
          <a:endParaRPr lang="sv-SE" sz="800" kern="1200" dirty="0"/>
        </a:p>
      </dsp:txBody>
      <dsp:txXfrm>
        <a:off x="4648517" y="84501"/>
        <a:ext cx="400559" cy="400559"/>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firstdraftnews.org/latest/how-to-talk-to-family-and-friends-about-that-misleading-whatsapp-message/"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www.poynter.org/fact-checking/2020/have-you-become-a-personal-fact-checker-to-your-family-and-friends/"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 name="Google Shape;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6717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397729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0" name="Google Shape;48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228032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6" name="Google Shape;49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549518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1" name="Google Shape;51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4944313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5" name="Google Shape;52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2708090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290cd38714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1" name="Google Shape;541;g2290cd38714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354700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6" name="Google Shape;54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0112688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Google Shape;56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704996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4" name="Google Shape;574;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2322675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9" name="Google Shape;589;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03434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3" name="Google Shape;603;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908615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7" name="Google Shape;617;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9427030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3" name="Google Shape;633;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881295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0" name="Google Shape;65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576882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0" name="Google Shape;66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85170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229150b2674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3" name="Google Shape;673;g229150b2674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4082259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29150b2674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9" name="Google Shape;679;g229150b2674_0_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9584276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29150b2674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9" name="Google Shape;679;g229150b2674_0_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7647291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4" name="Google Shape;684;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8727445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34482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9747804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5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397586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5629039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5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730537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5032088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53: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5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704745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5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p5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51746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4954985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711980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5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5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31583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p9: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8197578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5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 name="Google Shape;336;p5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900691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5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p5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1382734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5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5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495395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5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p5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527010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6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p6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6170013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6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p6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6423245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6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p6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6190059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6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p6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2548858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6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8" name="Google Shape;478;p6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12973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6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3" name="Google Shape;493;p6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186259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6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6" name="Google Shape;506;p6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997431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6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9" name="Google Shape;519;p6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6564854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6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1" name="Google Shape;541;p6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8907835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6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7" name="Google Shape;567;p69: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378905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7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3" name="Google Shape;593;p7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1499889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7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9" name="Google Shape;609;p7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9552736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7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4" name="Google Shape;624;p7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601576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73: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7" name="Google Shape;637;p7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50017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7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0" name="Google Shape;650;p7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5899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290cd38714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g2290cd38714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7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7" name="Google Shape;657;p7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6634376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7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2" name="Google Shape;672;p7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s"/>
              <a:t>P1: Una</a:t>
            </a:r>
            <a:endParaRPr/>
          </a:p>
          <a:p>
            <a:pPr marL="457200" marR="0" lvl="0" indent="-298450" algn="l" rtl="0">
              <a:lnSpc>
                <a:spcPct val="100000"/>
              </a:lnSpc>
              <a:spcBef>
                <a:spcPts val="0"/>
              </a:spcBef>
              <a:spcAft>
                <a:spcPts val="0"/>
              </a:spcAft>
              <a:buClr>
                <a:srgbClr val="000000"/>
              </a:buClr>
              <a:buSzPts val="1100"/>
              <a:buFont typeface="Arial"/>
              <a:buChar char="●"/>
            </a:pPr>
            <a:r>
              <a:rPr lang="es"/>
              <a:t>P2: B</a:t>
            </a:r>
            <a:endParaRPr/>
          </a:p>
          <a:p>
            <a:pPr marL="15875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7271051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5" name="Google Shape;685;p7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s"/>
              <a:t>P3: Una</a:t>
            </a:r>
            <a:endParaRPr/>
          </a:p>
          <a:p>
            <a:pPr marL="457200" marR="0" lvl="0" indent="-298450" algn="l" rtl="0">
              <a:lnSpc>
                <a:spcPct val="100000"/>
              </a:lnSpc>
              <a:spcBef>
                <a:spcPts val="0"/>
              </a:spcBef>
              <a:spcAft>
                <a:spcPts val="0"/>
              </a:spcAft>
              <a:buClr>
                <a:srgbClr val="000000"/>
              </a:buClr>
              <a:buSzPts val="1100"/>
              <a:buFont typeface="Arial"/>
              <a:buChar char="●"/>
            </a:pPr>
            <a:r>
              <a:rPr lang="es"/>
              <a:t>P4: C</a:t>
            </a:r>
            <a:endParaRPr/>
          </a:p>
          <a:p>
            <a:pPr marL="15875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6450995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2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8" name="Google Shape;698;p2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049583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7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2" name="Google Shape;712;p7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835563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9913916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1319408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9403833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51e882f4f6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g251e882f4f6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522537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51e882f4f6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251e882f4f6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0026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290cd3871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g2290cd38714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51e882f4f6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g251e882f4f6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567025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055918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3" name="Google Shape;44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290cd38714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g2290cd38714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290cd38714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g2290cd38714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 name="Google Shape;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3588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29150b267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g229150b267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29150b267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 name="Google Shape;279;g229150b2674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29150b2674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g229150b2674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29150b2674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g229150b2674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29150b2674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g229150b2674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29150b2674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g229150b2674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29150b2674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g229150b2674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29150b2674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g229150b2674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29150b2674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g229150b2674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 name="Google Shape;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2202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29150b2674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g229150b2674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29150b2674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g229150b2674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29150b2674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g229150b2674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29150b2674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g229150b2674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29150b267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Google Shape;363;g229150b2674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29150b2674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g229150b2674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29150b2674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g229150b2674_0_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29150b2674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 name="Google Shape;380;g229150b2674_0_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29150b2674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g229150b2674_0_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29150b2674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g229150b2674_0_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 name="Google Shape;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22338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29150b2674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g229150b2674_0_1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29150b2674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g229150b2674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50a685811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g250a685811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e495ccea56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g1e495ccea56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e495ccea5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7" name="Google Shape;427;g1e495ccea56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29150b2674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Google Shape;439;g229150b2674_0_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8" name="Google Shape;7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 name="Google Shape;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01479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3" name="Google Shape;17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0" name="Google Shape;20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4" name="Google Shape;21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7" name="Google Shape;22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1" name="Google Shape;24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1" name="Google Shape;2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 name="Google Shape;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88545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8" name="Google Shape;36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1" name="Google Shape;38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en" sz="1100">
                <a:solidFill>
                  <a:schemeClr val="lt1"/>
                </a:solidFill>
              </a:rPr>
              <a:t>If you want to learn more, read here:</a:t>
            </a:r>
            <a:endParaRPr sz="1200" u="sng">
              <a:solidFill>
                <a:schemeClr val="lt1"/>
              </a:solidFill>
              <a:hlinkClick r:id="rId3">
                <a:extLst>
                  <a:ext uri="{A12FA001-AC4F-418D-AE19-62706E023703}">
                    <ahyp:hlinkClr xmlns:ahyp="http://schemas.microsoft.com/office/drawing/2018/hyperlinkcolor" val="tx"/>
                  </a:ext>
                </a:extLst>
              </a:hlinkClick>
            </a:endParaRPr>
          </a:p>
          <a:p>
            <a:pPr marL="457200" lvl="0" indent="-298450" algn="l" rtl="0">
              <a:lnSpc>
                <a:spcPct val="100000"/>
              </a:lnSpc>
              <a:spcBef>
                <a:spcPts val="0"/>
              </a:spcBef>
              <a:spcAft>
                <a:spcPts val="0"/>
              </a:spcAft>
              <a:buClr>
                <a:schemeClr val="lt1"/>
              </a:buClr>
              <a:buSzPts val="1100"/>
              <a:buChar char="●"/>
            </a:pPr>
            <a:r>
              <a:rPr lang="en" sz="1100" u="sng">
                <a:solidFill>
                  <a:schemeClr val="lt1"/>
                </a:solidFill>
                <a:hlinkClick r:id="rId3">
                  <a:extLst>
                    <a:ext uri="{A12FA001-AC4F-418D-AE19-62706E023703}">
                      <ahyp:hlinkClr xmlns:ahyp="http://schemas.microsoft.com/office/drawing/2018/hyperlinkcolor" val="tx"/>
                    </a:ext>
                  </a:extLst>
                </a:hlinkClick>
              </a:rPr>
              <a:t>https://firstdraftnews.org/latest/how-to-talk-to-family-and-friends-about-that-misleading-whatsapp-message/</a:t>
            </a:r>
            <a:endParaRPr sz="1100">
              <a:solidFill>
                <a:schemeClr val="lt1"/>
              </a:solidFill>
            </a:endParaRPr>
          </a:p>
          <a:p>
            <a:pPr marL="457200" lvl="0" indent="-298450" algn="l" rtl="0">
              <a:lnSpc>
                <a:spcPct val="100000"/>
              </a:lnSpc>
              <a:spcBef>
                <a:spcPts val="0"/>
              </a:spcBef>
              <a:spcAft>
                <a:spcPts val="0"/>
              </a:spcAft>
              <a:buClr>
                <a:schemeClr val="lt1"/>
              </a:buClr>
              <a:buSzPts val="1100"/>
              <a:buChar char="●"/>
            </a:pPr>
            <a:r>
              <a:rPr lang="en" sz="1200" u="sng">
                <a:solidFill>
                  <a:schemeClr val="lt1"/>
                </a:solidFill>
                <a:hlinkClick r:id="rId4">
                  <a:extLst>
                    <a:ext uri="{A12FA001-AC4F-418D-AE19-62706E023703}">
                      <ahyp:hlinkClr xmlns:ahyp="http://schemas.microsoft.com/office/drawing/2018/hyperlinkcolor" val="tx"/>
                    </a:ext>
                  </a:extLst>
                </a:hlinkClick>
              </a:rPr>
              <a:t>https://www.poynter.org/fact-checking/2020/have-you-become-a-personal-fact-checker-to-your-family-and-friends/</a:t>
            </a:r>
            <a:endParaRPr sz="1100">
              <a:solidFill>
                <a:schemeClr val="lt1"/>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6" name="Google Shape;41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5" name="Google Shape;43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4" name="Google Shape;454;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6" name="Google Shape;48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0" name="Google Shape;50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1" name="Google Shape;52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5" name="Google Shape;535;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0" name="Google Shape;55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5" name="Google Shape;555;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4" name="Google Shape;584;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501676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844855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417914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778128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600392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223063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920790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662001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297694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63444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63463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240986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186840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212392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61973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1004083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941228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161115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868248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5" name="Google Shape;43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05765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genda">
  <p:cSld name="Agenda">
    <p:bg>
      <p:bgPr>
        <a:gradFill>
          <a:gsLst>
            <a:gs pos="0">
              <a:schemeClr val="dk1"/>
            </a:gs>
            <a:gs pos="100000">
              <a:schemeClr val="lt2"/>
            </a:gs>
          </a:gsLst>
          <a:lin ang="0" scaled="0"/>
        </a:gradFill>
        <a:effectLst/>
      </p:bgPr>
    </p:bg>
    <p:spTree>
      <p:nvGrpSpPr>
        <p:cNvPr id="1" name="Shape 12"/>
        <p:cNvGrpSpPr/>
        <p:nvPr/>
      </p:nvGrpSpPr>
      <p:grpSpPr>
        <a:xfrm>
          <a:off x="0" y="0"/>
          <a:ext cx="0" cy="0"/>
          <a:chOff x="0" y="0"/>
          <a:chExt cx="0" cy="0"/>
        </a:xfrm>
      </p:grpSpPr>
      <p:sp>
        <p:nvSpPr>
          <p:cNvPr id="13" name="Google Shape;13;p19"/>
          <p:cNvSpPr/>
          <p:nvPr/>
        </p:nvSpPr>
        <p:spPr>
          <a:xfrm>
            <a:off x="2709981" y="26"/>
            <a:ext cx="6434014" cy="5143405"/>
          </a:xfrm>
          <a:custGeom>
            <a:avLst/>
            <a:gdLst/>
            <a:ahLst/>
            <a:cxnLst/>
            <a:rect l="l" t="t" r="r" b="b"/>
            <a:pathLst>
              <a:path w="130514" h="104334" extrusionOk="0">
                <a:moveTo>
                  <a:pt x="100994" y="0"/>
                </a:moveTo>
                <a:cubicBezTo>
                  <a:pt x="100994" y="0"/>
                  <a:pt x="86231" y="3585"/>
                  <a:pt x="91811" y="31162"/>
                </a:cubicBezTo>
                <a:cubicBezTo>
                  <a:pt x="96364" y="53637"/>
                  <a:pt x="94006" y="81607"/>
                  <a:pt x="66172" y="81607"/>
                </a:cubicBezTo>
                <a:cubicBezTo>
                  <a:pt x="65925" y="81607"/>
                  <a:pt x="65676" y="81604"/>
                  <a:pt x="65425" y="81600"/>
                </a:cubicBezTo>
                <a:cubicBezTo>
                  <a:pt x="55492" y="81425"/>
                  <a:pt x="44349" y="76049"/>
                  <a:pt x="33001" y="76049"/>
                </a:cubicBezTo>
                <a:cubicBezTo>
                  <a:pt x="27645" y="76049"/>
                  <a:pt x="22243" y="77246"/>
                  <a:pt x="16902" y="80753"/>
                </a:cubicBezTo>
                <a:cubicBezTo>
                  <a:pt x="2879" y="89963"/>
                  <a:pt x="1" y="104334"/>
                  <a:pt x="1" y="104334"/>
                </a:cubicBezTo>
                <a:lnTo>
                  <a:pt x="130513" y="104334"/>
                </a:lnTo>
                <a:lnTo>
                  <a:pt x="130513" y="0"/>
                </a:lnTo>
                <a:close/>
              </a:path>
            </a:pathLst>
          </a:custGeom>
          <a:gradFill>
            <a:gsLst>
              <a:gs pos="0">
                <a:schemeClr val="dk1"/>
              </a:gs>
              <a:gs pos="100000">
                <a:schemeClr val="lt2"/>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9"/>
          <p:cNvSpPr/>
          <p:nvPr/>
        </p:nvSpPr>
        <p:spPr>
          <a:xfrm>
            <a:off x="14" y="4068"/>
            <a:ext cx="5996055" cy="4459748"/>
          </a:xfrm>
          <a:custGeom>
            <a:avLst/>
            <a:gdLst/>
            <a:ahLst/>
            <a:cxnLst/>
            <a:rect l="l" t="t" r="r" b="b"/>
            <a:pathLst>
              <a:path w="121630" h="90466" extrusionOk="0">
                <a:moveTo>
                  <a:pt x="1" y="1"/>
                </a:moveTo>
                <a:lnTo>
                  <a:pt x="1" y="89520"/>
                </a:lnTo>
                <a:cubicBezTo>
                  <a:pt x="2415" y="90107"/>
                  <a:pt x="5391" y="90466"/>
                  <a:pt x="8641" y="90466"/>
                </a:cubicBezTo>
                <a:cubicBezTo>
                  <a:pt x="21536" y="90466"/>
                  <a:pt x="38723" y="84819"/>
                  <a:pt x="42056" y="65440"/>
                </a:cubicBezTo>
                <a:cubicBezTo>
                  <a:pt x="45105" y="47715"/>
                  <a:pt x="48968" y="43796"/>
                  <a:pt x="57073" y="43796"/>
                </a:cubicBezTo>
                <a:cubicBezTo>
                  <a:pt x="63200" y="43796"/>
                  <a:pt x="71751" y="46035"/>
                  <a:pt x="84206" y="46243"/>
                </a:cubicBezTo>
                <a:cubicBezTo>
                  <a:pt x="84456" y="46247"/>
                  <a:pt x="84703" y="46249"/>
                  <a:pt x="84948" y="46249"/>
                </a:cubicBezTo>
                <a:cubicBezTo>
                  <a:pt x="121629" y="46249"/>
                  <a:pt x="111539" y="1"/>
                  <a:pt x="111539" y="1"/>
                </a:cubicBezTo>
                <a:close/>
              </a:path>
            </a:pathLst>
          </a:custGeom>
          <a:gradFill>
            <a:gsLst>
              <a:gs pos="0">
                <a:schemeClr val="dk1"/>
              </a:gs>
              <a:gs pos="100000">
                <a:schemeClr val="lt2"/>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19"/>
          <p:cNvSpPr/>
          <p:nvPr/>
        </p:nvSpPr>
        <p:spPr>
          <a:xfrm>
            <a:off x="0" y="26"/>
            <a:ext cx="5262064" cy="3072467"/>
          </a:xfrm>
          <a:custGeom>
            <a:avLst/>
            <a:gdLst/>
            <a:ahLst/>
            <a:cxnLst/>
            <a:rect l="l" t="t" r="r" b="b"/>
            <a:pathLst>
              <a:path w="106741" h="62325" extrusionOk="0">
                <a:moveTo>
                  <a:pt x="106740" y="0"/>
                </a:moveTo>
                <a:lnTo>
                  <a:pt x="1" y="83"/>
                </a:lnTo>
                <a:lnTo>
                  <a:pt x="1" y="61346"/>
                </a:lnTo>
                <a:cubicBezTo>
                  <a:pt x="1" y="61346"/>
                  <a:pt x="3546" y="62324"/>
                  <a:pt x="8431" y="62324"/>
                </a:cubicBezTo>
                <a:cubicBezTo>
                  <a:pt x="17345" y="62324"/>
                  <a:pt x="30721" y="59067"/>
                  <a:pt x="35169" y="40668"/>
                </a:cubicBezTo>
                <a:cubicBezTo>
                  <a:pt x="39815" y="21454"/>
                  <a:pt x="48059" y="15875"/>
                  <a:pt x="55684" y="15875"/>
                </a:cubicBezTo>
                <a:cubicBezTo>
                  <a:pt x="59361" y="15875"/>
                  <a:pt x="62895" y="17173"/>
                  <a:pt x="65811" y="18864"/>
                </a:cubicBezTo>
                <a:cubicBezTo>
                  <a:pt x="71333" y="22067"/>
                  <a:pt x="77411" y="23685"/>
                  <a:pt x="83155" y="23685"/>
                </a:cubicBezTo>
                <a:cubicBezTo>
                  <a:pt x="95750" y="23685"/>
                  <a:pt x="106740" y="15906"/>
                  <a:pt x="106740" y="0"/>
                </a:cubicBezTo>
                <a:close/>
              </a:path>
            </a:pathLst>
          </a:custGeom>
          <a:gradFill>
            <a:gsLst>
              <a:gs pos="0">
                <a:schemeClr val="dk1"/>
              </a:gs>
              <a:gs pos="100000">
                <a:schemeClr val="lt2"/>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9"/>
          <p:cNvSpPr/>
          <p:nvPr/>
        </p:nvSpPr>
        <p:spPr>
          <a:xfrm>
            <a:off x="3535717" y="1862964"/>
            <a:ext cx="5608281" cy="3280502"/>
          </a:xfrm>
          <a:custGeom>
            <a:avLst/>
            <a:gdLst/>
            <a:ahLst/>
            <a:cxnLst/>
            <a:rect l="l" t="t" r="r" b="b"/>
            <a:pathLst>
              <a:path w="113764" h="66545" extrusionOk="0">
                <a:moveTo>
                  <a:pt x="113763" y="1"/>
                </a:moveTo>
                <a:cubicBezTo>
                  <a:pt x="113763" y="1"/>
                  <a:pt x="94363" y="5103"/>
                  <a:pt x="77775" y="33272"/>
                </a:cubicBezTo>
                <a:cubicBezTo>
                  <a:pt x="67864" y="50104"/>
                  <a:pt x="57286" y="53491"/>
                  <a:pt x="45819" y="53491"/>
                </a:cubicBezTo>
                <a:cubicBezTo>
                  <a:pt x="38095" y="53491"/>
                  <a:pt x="29967" y="51954"/>
                  <a:pt x="21367" y="51954"/>
                </a:cubicBezTo>
                <a:cubicBezTo>
                  <a:pt x="0" y="51954"/>
                  <a:pt x="792" y="66545"/>
                  <a:pt x="792" y="66545"/>
                </a:cubicBezTo>
                <a:lnTo>
                  <a:pt x="113763" y="66545"/>
                </a:lnTo>
                <a:lnTo>
                  <a:pt x="113763" y="1"/>
                </a:lnTo>
                <a:close/>
              </a:path>
            </a:pathLst>
          </a:custGeom>
          <a:gradFill>
            <a:gsLst>
              <a:gs pos="0">
                <a:schemeClr val="dk1"/>
              </a:gs>
              <a:gs pos="100000">
                <a:schemeClr val="lt2"/>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9"/>
          <p:cNvSpPr txBox="1">
            <a:spLocks noGrp="1"/>
          </p:cNvSpPr>
          <p:nvPr>
            <p:ph type="title"/>
          </p:nvPr>
        </p:nvSpPr>
        <p:spPr>
          <a:xfrm>
            <a:off x="1560825" y="1587425"/>
            <a:ext cx="2799000" cy="4215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1400" i="0"/>
            </a:lvl1pPr>
            <a:lvl2pPr lvl="1" algn="r">
              <a:lnSpc>
                <a:spcPct val="100000"/>
              </a:lnSpc>
              <a:spcBef>
                <a:spcPts val="0"/>
              </a:spcBef>
              <a:spcAft>
                <a:spcPts val="0"/>
              </a:spcAft>
              <a:buSzPts val="1400"/>
              <a:buNone/>
              <a:defRPr sz="1400"/>
            </a:lvl2pPr>
            <a:lvl3pPr lvl="2" algn="r">
              <a:lnSpc>
                <a:spcPct val="100000"/>
              </a:lnSpc>
              <a:spcBef>
                <a:spcPts val="0"/>
              </a:spcBef>
              <a:spcAft>
                <a:spcPts val="0"/>
              </a:spcAft>
              <a:buSzPts val="1400"/>
              <a:buNone/>
              <a:defRPr sz="1400"/>
            </a:lvl3pPr>
            <a:lvl4pPr lvl="3" algn="r">
              <a:lnSpc>
                <a:spcPct val="100000"/>
              </a:lnSpc>
              <a:spcBef>
                <a:spcPts val="0"/>
              </a:spcBef>
              <a:spcAft>
                <a:spcPts val="0"/>
              </a:spcAft>
              <a:buSzPts val="1400"/>
              <a:buNone/>
              <a:defRPr sz="1400"/>
            </a:lvl4pPr>
            <a:lvl5pPr lvl="4" algn="r">
              <a:lnSpc>
                <a:spcPct val="100000"/>
              </a:lnSpc>
              <a:spcBef>
                <a:spcPts val="0"/>
              </a:spcBef>
              <a:spcAft>
                <a:spcPts val="0"/>
              </a:spcAft>
              <a:buSzPts val="1400"/>
              <a:buNone/>
              <a:defRPr sz="1400"/>
            </a:lvl5pPr>
            <a:lvl6pPr lvl="5" algn="r">
              <a:lnSpc>
                <a:spcPct val="100000"/>
              </a:lnSpc>
              <a:spcBef>
                <a:spcPts val="0"/>
              </a:spcBef>
              <a:spcAft>
                <a:spcPts val="0"/>
              </a:spcAft>
              <a:buSzPts val="1400"/>
              <a:buNone/>
              <a:defRPr sz="1400"/>
            </a:lvl6pPr>
            <a:lvl7pPr lvl="6" algn="r">
              <a:lnSpc>
                <a:spcPct val="100000"/>
              </a:lnSpc>
              <a:spcBef>
                <a:spcPts val="0"/>
              </a:spcBef>
              <a:spcAft>
                <a:spcPts val="0"/>
              </a:spcAft>
              <a:buSzPts val="1400"/>
              <a:buNone/>
              <a:defRPr sz="1400"/>
            </a:lvl7pPr>
            <a:lvl8pPr lvl="7" algn="r">
              <a:lnSpc>
                <a:spcPct val="100000"/>
              </a:lnSpc>
              <a:spcBef>
                <a:spcPts val="0"/>
              </a:spcBef>
              <a:spcAft>
                <a:spcPts val="0"/>
              </a:spcAft>
              <a:buSzPts val="1400"/>
              <a:buNone/>
              <a:defRPr sz="1400"/>
            </a:lvl8pPr>
            <a:lvl9pPr lvl="8" algn="r">
              <a:lnSpc>
                <a:spcPct val="100000"/>
              </a:lnSpc>
              <a:spcBef>
                <a:spcPts val="0"/>
              </a:spcBef>
              <a:spcAft>
                <a:spcPts val="0"/>
              </a:spcAft>
              <a:buSzPts val="1400"/>
              <a:buNone/>
              <a:defRPr sz="1400"/>
            </a:lvl9pPr>
          </a:lstStyle>
          <a:p>
            <a:endParaRPr/>
          </a:p>
        </p:txBody>
      </p:sp>
      <p:sp>
        <p:nvSpPr>
          <p:cNvPr id="18" name="Google Shape;18;p19"/>
          <p:cNvSpPr txBox="1">
            <a:spLocks noGrp="1"/>
          </p:cNvSpPr>
          <p:nvPr>
            <p:ph type="subTitle" idx="1"/>
          </p:nvPr>
        </p:nvSpPr>
        <p:spPr>
          <a:xfrm>
            <a:off x="2355900" y="1874500"/>
            <a:ext cx="2003700" cy="6447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SzPts val="1800"/>
              <a:buNone/>
              <a:defRPr sz="1400">
                <a:latin typeface="Open Sans"/>
                <a:ea typeface="Open Sans"/>
                <a:cs typeface="Open Sans"/>
                <a:sym typeface="Open Sans"/>
              </a:defRPr>
            </a:lvl1pPr>
            <a:lvl2pPr lvl="1" algn="r">
              <a:lnSpc>
                <a:spcPct val="115000"/>
              </a:lnSpc>
              <a:spcBef>
                <a:spcPts val="1600"/>
              </a:spcBef>
              <a:spcAft>
                <a:spcPts val="0"/>
              </a:spcAft>
              <a:buSzPts val="1400"/>
              <a:buNone/>
              <a:defRPr sz="1400"/>
            </a:lvl2pPr>
            <a:lvl3pPr lvl="2" algn="r">
              <a:lnSpc>
                <a:spcPct val="115000"/>
              </a:lnSpc>
              <a:spcBef>
                <a:spcPts val="1600"/>
              </a:spcBef>
              <a:spcAft>
                <a:spcPts val="0"/>
              </a:spcAft>
              <a:buSzPts val="1400"/>
              <a:buNone/>
              <a:defRPr sz="1400"/>
            </a:lvl3pPr>
            <a:lvl4pPr lvl="3" algn="r">
              <a:lnSpc>
                <a:spcPct val="115000"/>
              </a:lnSpc>
              <a:spcBef>
                <a:spcPts val="1600"/>
              </a:spcBef>
              <a:spcAft>
                <a:spcPts val="0"/>
              </a:spcAft>
              <a:buSzPts val="1400"/>
              <a:buNone/>
              <a:defRPr sz="1400"/>
            </a:lvl4pPr>
            <a:lvl5pPr lvl="4" algn="r">
              <a:lnSpc>
                <a:spcPct val="115000"/>
              </a:lnSpc>
              <a:spcBef>
                <a:spcPts val="1600"/>
              </a:spcBef>
              <a:spcAft>
                <a:spcPts val="0"/>
              </a:spcAft>
              <a:buSzPts val="1400"/>
              <a:buNone/>
              <a:defRPr sz="1400"/>
            </a:lvl5pPr>
            <a:lvl6pPr lvl="5" algn="r">
              <a:lnSpc>
                <a:spcPct val="115000"/>
              </a:lnSpc>
              <a:spcBef>
                <a:spcPts val="1600"/>
              </a:spcBef>
              <a:spcAft>
                <a:spcPts val="0"/>
              </a:spcAft>
              <a:buSzPts val="1400"/>
              <a:buNone/>
              <a:defRPr sz="1400"/>
            </a:lvl6pPr>
            <a:lvl7pPr lvl="6" algn="r">
              <a:lnSpc>
                <a:spcPct val="115000"/>
              </a:lnSpc>
              <a:spcBef>
                <a:spcPts val="1600"/>
              </a:spcBef>
              <a:spcAft>
                <a:spcPts val="0"/>
              </a:spcAft>
              <a:buSzPts val="1400"/>
              <a:buNone/>
              <a:defRPr sz="1400"/>
            </a:lvl7pPr>
            <a:lvl8pPr lvl="7" algn="r">
              <a:lnSpc>
                <a:spcPct val="115000"/>
              </a:lnSpc>
              <a:spcBef>
                <a:spcPts val="1600"/>
              </a:spcBef>
              <a:spcAft>
                <a:spcPts val="0"/>
              </a:spcAft>
              <a:buSzPts val="1400"/>
              <a:buNone/>
              <a:defRPr sz="1400"/>
            </a:lvl8pPr>
            <a:lvl9pPr lvl="8" algn="r">
              <a:lnSpc>
                <a:spcPct val="115000"/>
              </a:lnSpc>
              <a:spcBef>
                <a:spcPts val="1600"/>
              </a:spcBef>
              <a:spcAft>
                <a:spcPts val="1600"/>
              </a:spcAft>
              <a:buSzPts val="1400"/>
              <a:buNone/>
              <a:defRPr sz="1400"/>
            </a:lvl9pPr>
          </a:lstStyle>
          <a:p>
            <a:endParaRPr/>
          </a:p>
        </p:txBody>
      </p:sp>
      <p:sp>
        <p:nvSpPr>
          <p:cNvPr id="19" name="Google Shape;19;p19"/>
          <p:cNvSpPr txBox="1">
            <a:spLocks noGrp="1"/>
          </p:cNvSpPr>
          <p:nvPr>
            <p:ph type="title" idx="2"/>
          </p:nvPr>
        </p:nvSpPr>
        <p:spPr>
          <a:xfrm>
            <a:off x="4784275" y="1587400"/>
            <a:ext cx="2799000" cy="421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400" i="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a:endParaRPr/>
          </a:p>
        </p:txBody>
      </p:sp>
      <p:sp>
        <p:nvSpPr>
          <p:cNvPr id="20" name="Google Shape;20;p19"/>
          <p:cNvSpPr txBox="1">
            <a:spLocks noGrp="1"/>
          </p:cNvSpPr>
          <p:nvPr>
            <p:ph type="subTitle" idx="3"/>
          </p:nvPr>
        </p:nvSpPr>
        <p:spPr>
          <a:xfrm>
            <a:off x="4784275" y="1874500"/>
            <a:ext cx="1917900" cy="644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400">
                <a:latin typeface="Open Sans"/>
                <a:ea typeface="Open Sans"/>
                <a:cs typeface="Open Sans"/>
                <a:sym typeface="Open Sans"/>
              </a:defRPr>
            </a:lvl1pPr>
            <a:lvl2pPr lvl="1" algn="l">
              <a:lnSpc>
                <a:spcPct val="115000"/>
              </a:lnSpc>
              <a:spcBef>
                <a:spcPts val="1600"/>
              </a:spcBef>
              <a:spcAft>
                <a:spcPts val="0"/>
              </a:spcAft>
              <a:buSzPts val="1400"/>
              <a:buNone/>
              <a:defRPr sz="1400"/>
            </a:lvl2pPr>
            <a:lvl3pPr lvl="2" algn="l">
              <a:lnSpc>
                <a:spcPct val="115000"/>
              </a:lnSpc>
              <a:spcBef>
                <a:spcPts val="1600"/>
              </a:spcBef>
              <a:spcAft>
                <a:spcPts val="0"/>
              </a:spcAft>
              <a:buSzPts val="1400"/>
              <a:buNone/>
              <a:defRPr sz="1400"/>
            </a:lvl3pPr>
            <a:lvl4pPr lvl="3" algn="l">
              <a:lnSpc>
                <a:spcPct val="115000"/>
              </a:lnSpc>
              <a:spcBef>
                <a:spcPts val="1600"/>
              </a:spcBef>
              <a:spcAft>
                <a:spcPts val="0"/>
              </a:spcAft>
              <a:buSzPts val="1400"/>
              <a:buNone/>
              <a:defRPr sz="1400"/>
            </a:lvl4pPr>
            <a:lvl5pPr lvl="4" algn="l">
              <a:lnSpc>
                <a:spcPct val="115000"/>
              </a:lnSpc>
              <a:spcBef>
                <a:spcPts val="1600"/>
              </a:spcBef>
              <a:spcAft>
                <a:spcPts val="0"/>
              </a:spcAft>
              <a:buSzPts val="1400"/>
              <a:buNone/>
              <a:defRPr sz="1400"/>
            </a:lvl5pPr>
            <a:lvl6pPr lvl="5" algn="l">
              <a:lnSpc>
                <a:spcPct val="115000"/>
              </a:lnSpc>
              <a:spcBef>
                <a:spcPts val="1600"/>
              </a:spcBef>
              <a:spcAft>
                <a:spcPts val="0"/>
              </a:spcAft>
              <a:buSzPts val="1400"/>
              <a:buNone/>
              <a:defRPr sz="1400"/>
            </a:lvl6pPr>
            <a:lvl7pPr lvl="6" algn="l">
              <a:lnSpc>
                <a:spcPct val="115000"/>
              </a:lnSpc>
              <a:spcBef>
                <a:spcPts val="1600"/>
              </a:spcBef>
              <a:spcAft>
                <a:spcPts val="0"/>
              </a:spcAft>
              <a:buSzPts val="1400"/>
              <a:buNone/>
              <a:defRPr sz="1400"/>
            </a:lvl7pPr>
            <a:lvl8pPr lvl="7" algn="l">
              <a:lnSpc>
                <a:spcPct val="115000"/>
              </a:lnSpc>
              <a:spcBef>
                <a:spcPts val="1600"/>
              </a:spcBef>
              <a:spcAft>
                <a:spcPts val="0"/>
              </a:spcAft>
              <a:buSzPts val="1400"/>
              <a:buNone/>
              <a:defRPr sz="1400"/>
            </a:lvl8pPr>
            <a:lvl9pPr lvl="8" algn="l">
              <a:lnSpc>
                <a:spcPct val="115000"/>
              </a:lnSpc>
              <a:spcBef>
                <a:spcPts val="1600"/>
              </a:spcBef>
              <a:spcAft>
                <a:spcPts val="1600"/>
              </a:spcAft>
              <a:buSzPts val="1400"/>
              <a:buNone/>
              <a:defRPr sz="1400"/>
            </a:lvl9pPr>
          </a:lstStyle>
          <a:p>
            <a:endParaRPr/>
          </a:p>
        </p:txBody>
      </p:sp>
      <p:sp>
        <p:nvSpPr>
          <p:cNvPr id="21" name="Google Shape;21;p19"/>
          <p:cNvSpPr txBox="1">
            <a:spLocks noGrp="1"/>
          </p:cNvSpPr>
          <p:nvPr>
            <p:ph type="title" idx="4"/>
          </p:nvPr>
        </p:nvSpPr>
        <p:spPr>
          <a:xfrm>
            <a:off x="4784275" y="3110125"/>
            <a:ext cx="2799000" cy="421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400" i="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a:endParaRPr/>
          </a:p>
        </p:txBody>
      </p:sp>
      <p:sp>
        <p:nvSpPr>
          <p:cNvPr id="22" name="Google Shape;22;p19"/>
          <p:cNvSpPr txBox="1">
            <a:spLocks noGrp="1"/>
          </p:cNvSpPr>
          <p:nvPr>
            <p:ph type="subTitle" idx="5"/>
          </p:nvPr>
        </p:nvSpPr>
        <p:spPr>
          <a:xfrm>
            <a:off x="4784275" y="3397225"/>
            <a:ext cx="1917900" cy="644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400">
                <a:latin typeface="Open Sans"/>
                <a:ea typeface="Open Sans"/>
                <a:cs typeface="Open Sans"/>
                <a:sym typeface="Open Sans"/>
              </a:defRPr>
            </a:lvl1pPr>
            <a:lvl2pPr lvl="1" algn="l">
              <a:lnSpc>
                <a:spcPct val="115000"/>
              </a:lnSpc>
              <a:spcBef>
                <a:spcPts val="1600"/>
              </a:spcBef>
              <a:spcAft>
                <a:spcPts val="0"/>
              </a:spcAft>
              <a:buSzPts val="1400"/>
              <a:buNone/>
              <a:defRPr sz="1400"/>
            </a:lvl2pPr>
            <a:lvl3pPr lvl="2" algn="l">
              <a:lnSpc>
                <a:spcPct val="115000"/>
              </a:lnSpc>
              <a:spcBef>
                <a:spcPts val="1600"/>
              </a:spcBef>
              <a:spcAft>
                <a:spcPts val="0"/>
              </a:spcAft>
              <a:buSzPts val="1400"/>
              <a:buNone/>
              <a:defRPr sz="1400"/>
            </a:lvl3pPr>
            <a:lvl4pPr lvl="3" algn="l">
              <a:lnSpc>
                <a:spcPct val="115000"/>
              </a:lnSpc>
              <a:spcBef>
                <a:spcPts val="1600"/>
              </a:spcBef>
              <a:spcAft>
                <a:spcPts val="0"/>
              </a:spcAft>
              <a:buSzPts val="1400"/>
              <a:buNone/>
              <a:defRPr sz="1400"/>
            </a:lvl4pPr>
            <a:lvl5pPr lvl="4" algn="l">
              <a:lnSpc>
                <a:spcPct val="115000"/>
              </a:lnSpc>
              <a:spcBef>
                <a:spcPts val="1600"/>
              </a:spcBef>
              <a:spcAft>
                <a:spcPts val="0"/>
              </a:spcAft>
              <a:buSzPts val="1400"/>
              <a:buNone/>
              <a:defRPr sz="1400"/>
            </a:lvl5pPr>
            <a:lvl6pPr lvl="5" algn="l">
              <a:lnSpc>
                <a:spcPct val="115000"/>
              </a:lnSpc>
              <a:spcBef>
                <a:spcPts val="1600"/>
              </a:spcBef>
              <a:spcAft>
                <a:spcPts val="0"/>
              </a:spcAft>
              <a:buSzPts val="1400"/>
              <a:buNone/>
              <a:defRPr sz="1400"/>
            </a:lvl6pPr>
            <a:lvl7pPr lvl="6" algn="l">
              <a:lnSpc>
                <a:spcPct val="115000"/>
              </a:lnSpc>
              <a:spcBef>
                <a:spcPts val="1600"/>
              </a:spcBef>
              <a:spcAft>
                <a:spcPts val="0"/>
              </a:spcAft>
              <a:buSzPts val="1400"/>
              <a:buNone/>
              <a:defRPr sz="1400"/>
            </a:lvl7pPr>
            <a:lvl8pPr lvl="7" algn="l">
              <a:lnSpc>
                <a:spcPct val="115000"/>
              </a:lnSpc>
              <a:spcBef>
                <a:spcPts val="1600"/>
              </a:spcBef>
              <a:spcAft>
                <a:spcPts val="0"/>
              </a:spcAft>
              <a:buSzPts val="1400"/>
              <a:buNone/>
              <a:defRPr sz="1400"/>
            </a:lvl8pPr>
            <a:lvl9pPr lvl="8" algn="l">
              <a:lnSpc>
                <a:spcPct val="115000"/>
              </a:lnSpc>
              <a:spcBef>
                <a:spcPts val="1600"/>
              </a:spcBef>
              <a:spcAft>
                <a:spcPts val="1600"/>
              </a:spcAft>
              <a:buSzPts val="1400"/>
              <a:buNone/>
              <a:defRPr sz="1400"/>
            </a:lvl9pPr>
          </a:lstStyle>
          <a:p>
            <a:endParaRPr/>
          </a:p>
        </p:txBody>
      </p:sp>
      <p:sp>
        <p:nvSpPr>
          <p:cNvPr id="23" name="Google Shape;23;p19"/>
          <p:cNvSpPr txBox="1">
            <a:spLocks noGrp="1"/>
          </p:cNvSpPr>
          <p:nvPr>
            <p:ph type="title" idx="6"/>
          </p:nvPr>
        </p:nvSpPr>
        <p:spPr>
          <a:xfrm>
            <a:off x="1560900" y="3110150"/>
            <a:ext cx="2799000" cy="4215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1400" i="0"/>
            </a:lvl1pPr>
            <a:lvl2pPr lvl="1" algn="r">
              <a:lnSpc>
                <a:spcPct val="100000"/>
              </a:lnSpc>
              <a:spcBef>
                <a:spcPts val="0"/>
              </a:spcBef>
              <a:spcAft>
                <a:spcPts val="0"/>
              </a:spcAft>
              <a:buSzPts val="1400"/>
              <a:buNone/>
              <a:defRPr sz="1400"/>
            </a:lvl2pPr>
            <a:lvl3pPr lvl="2" algn="r">
              <a:lnSpc>
                <a:spcPct val="100000"/>
              </a:lnSpc>
              <a:spcBef>
                <a:spcPts val="0"/>
              </a:spcBef>
              <a:spcAft>
                <a:spcPts val="0"/>
              </a:spcAft>
              <a:buSzPts val="1400"/>
              <a:buNone/>
              <a:defRPr sz="1400"/>
            </a:lvl3pPr>
            <a:lvl4pPr lvl="3" algn="r">
              <a:lnSpc>
                <a:spcPct val="100000"/>
              </a:lnSpc>
              <a:spcBef>
                <a:spcPts val="0"/>
              </a:spcBef>
              <a:spcAft>
                <a:spcPts val="0"/>
              </a:spcAft>
              <a:buSzPts val="1400"/>
              <a:buNone/>
              <a:defRPr sz="1400"/>
            </a:lvl4pPr>
            <a:lvl5pPr lvl="4" algn="r">
              <a:lnSpc>
                <a:spcPct val="100000"/>
              </a:lnSpc>
              <a:spcBef>
                <a:spcPts val="0"/>
              </a:spcBef>
              <a:spcAft>
                <a:spcPts val="0"/>
              </a:spcAft>
              <a:buSzPts val="1400"/>
              <a:buNone/>
              <a:defRPr sz="1400"/>
            </a:lvl5pPr>
            <a:lvl6pPr lvl="5" algn="r">
              <a:lnSpc>
                <a:spcPct val="100000"/>
              </a:lnSpc>
              <a:spcBef>
                <a:spcPts val="0"/>
              </a:spcBef>
              <a:spcAft>
                <a:spcPts val="0"/>
              </a:spcAft>
              <a:buSzPts val="1400"/>
              <a:buNone/>
              <a:defRPr sz="1400"/>
            </a:lvl6pPr>
            <a:lvl7pPr lvl="6" algn="r">
              <a:lnSpc>
                <a:spcPct val="100000"/>
              </a:lnSpc>
              <a:spcBef>
                <a:spcPts val="0"/>
              </a:spcBef>
              <a:spcAft>
                <a:spcPts val="0"/>
              </a:spcAft>
              <a:buSzPts val="1400"/>
              <a:buNone/>
              <a:defRPr sz="1400"/>
            </a:lvl7pPr>
            <a:lvl8pPr lvl="7" algn="r">
              <a:lnSpc>
                <a:spcPct val="100000"/>
              </a:lnSpc>
              <a:spcBef>
                <a:spcPts val="0"/>
              </a:spcBef>
              <a:spcAft>
                <a:spcPts val="0"/>
              </a:spcAft>
              <a:buSzPts val="1400"/>
              <a:buNone/>
              <a:defRPr sz="1400"/>
            </a:lvl8pPr>
            <a:lvl9pPr lvl="8" algn="r">
              <a:lnSpc>
                <a:spcPct val="100000"/>
              </a:lnSpc>
              <a:spcBef>
                <a:spcPts val="0"/>
              </a:spcBef>
              <a:spcAft>
                <a:spcPts val="0"/>
              </a:spcAft>
              <a:buSzPts val="1400"/>
              <a:buNone/>
              <a:defRPr sz="1400"/>
            </a:lvl9pPr>
          </a:lstStyle>
          <a:p>
            <a:endParaRPr/>
          </a:p>
        </p:txBody>
      </p:sp>
      <p:sp>
        <p:nvSpPr>
          <p:cNvPr id="24" name="Google Shape;24;p19"/>
          <p:cNvSpPr txBox="1">
            <a:spLocks noGrp="1"/>
          </p:cNvSpPr>
          <p:nvPr>
            <p:ph type="subTitle" idx="7"/>
          </p:nvPr>
        </p:nvSpPr>
        <p:spPr>
          <a:xfrm>
            <a:off x="2355900" y="3397225"/>
            <a:ext cx="2003700" cy="6447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SzPts val="1800"/>
              <a:buNone/>
              <a:defRPr sz="1400">
                <a:latin typeface="Open Sans"/>
                <a:ea typeface="Open Sans"/>
                <a:cs typeface="Open Sans"/>
                <a:sym typeface="Open Sans"/>
              </a:defRPr>
            </a:lvl1pPr>
            <a:lvl2pPr lvl="1" algn="r">
              <a:lnSpc>
                <a:spcPct val="115000"/>
              </a:lnSpc>
              <a:spcBef>
                <a:spcPts val="1600"/>
              </a:spcBef>
              <a:spcAft>
                <a:spcPts val="0"/>
              </a:spcAft>
              <a:buSzPts val="1400"/>
              <a:buNone/>
              <a:defRPr sz="1400"/>
            </a:lvl2pPr>
            <a:lvl3pPr lvl="2" algn="r">
              <a:lnSpc>
                <a:spcPct val="115000"/>
              </a:lnSpc>
              <a:spcBef>
                <a:spcPts val="1600"/>
              </a:spcBef>
              <a:spcAft>
                <a:spcPts val="0"/>
              </a:spcAft>
              <a:buSzPts val="1400"/>
              <a:buNone/>
              <a:defRPr sz="1400"/>
            </a:lvl3pPr>
            <a:lvl4pPr lvl="3" algn="r">
              <a:lnSpc>
                <a:spcPct val="115000"/>
              </a:lnSpc>
              <a:spcBef>
                <a:spcPts val="1600"/>
              </a:spcBef>
              <a:spcAft>
                <a:spcPts val="0"/>
              </a:spcAft>
              <a:buSzPts val="1400"/>
              <a:buNone/>
              <a:defRPr sz="1400"/>
            </a:lvl4pPr>
            <a:lvl5pPr lvl="4" algn="r">
              <a:lnSpc>
                <a:spcPct val="115000"/>
              </a:lnSpc>
              <a:spcBef>
                <a:spcPts val="1600"/>
              </a:spcBef>
              <a:spcAft>
                <a:spcPts val="0"/>
              </a:spcAft>
              <a:buSzPts val="1400"/>
              <a:buNone/>
              <a:defRPr sz="1400"/>
            </a:lvl5pPr>
            <a:lvl6pPr lvl="5" algn="r">
              <a:lnSpc>
                <a:spcPct val="115000"/>
              </a:lnSpc>
              <a:spcBef>
                <a:spcPts val="1600"/>
              </a:spcBef>
              <a:spcAft>
                <a:spcPts val="0"/>
              </a:spcAft>
              <a:buSzPts val="1400"/>
              <a:buNone/>
              <a:defRPr sz="1400"/>
            </a:lvl6pPr>
            <a:lvl7pPr lvl="6" algn="r">
              <a:lnSpc>
                <a:spcPct val="115000"/>
              </a:lnSpc>
              <a:spcBef>
                <a:spcPts val="1600"/>
              </a:spcBef>
              <a:spcAft>
                <a:spcPts val="0"/>
              </a:spcAft>
              <a:buSzPts val="1400"/>
              <a:buNone/>
              <a:defRPr sz="1400"/>
            </a:lvl7pPr>
            <a:lvl8pPr lvl="7" algn="r">
              <a:lnSpc>
                <a:spcPct val="115000"/>
              </a:lnSpc>
              <a:spcBef>
                <a:spcPts val="1600"/>
              </a:spcBef>
              <a:spcAft>
                <a:spcPts val="0"/>
              </a:spcAft>
              <a:buSzPts val="1400"/>
              <a:buNone/>
              <a:defRPr sz="1400"/>
            </a:lvl8pPr>
            <a:lvl9pPr lvl="8" algn="r">
              <a:lnSpc>
                <a:spcPct val="115000"/>
              </a:lnSpc>
              <a:spcBef>
                <a:spcPts val="1600"/>
              </a:spcBef>
              <a:spcAft>
                <a:spcPts val="1600"/>
              </a:spcAft>
              <a:buSzPts val="1400"/>
              <a:buNone/>
              <a:defRPr sz="1400"/>
            </a:lvl9pPr>
          </a:lstStyle>
          <a:p>
            <a:endParaRPr/>
          </a:p>
        </p:txBody>
      </p:sp>
      <p:sp>
        <p:nvSpPr>
          <p:cNvPr id="25" name="Google Shape;25;p19"/>
          <p:cNvSpPr txBox="1">
            <a:spLocks noGrp="1"/>
          </p:cNvSpPr>
          <p:nvPr>
            <p:ph type="title" idx="8"/>
          </p:nvPr>
        </p:nvSpPr>
        <p:spPr>
          <a:xfrm>
            <a:off x="717604" y="1363904"/>
            <a:ext cx="1028700" cy="554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6" name="Google Shape;26;p19"/>
          <p:cNvSpPr txBox="1">
            <a:spLocks noGrp="1"/>
          </p:cNvSpPr>
          <p:nvPr>
            <p:ph type="title" idx="9"/>
          </p:nvPr>
        </p:nvSpPr>
        <p:spPr>
          <a:xfrm>
            <a:off x="7393940" y="1363904"/>
            <a:ext cx="1028700" cy="554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2400"/>
              <a:buNone/>
              <a:defRPr sz="2400"/>
            </a:lvl1pPr>
            <a:lvl2pPr lvl="1" algn="r">
              <a:lnSpc>
                <a:spcPct val="100000"/>
              </a:lnSpc>
              <a:spcBef>
                <a:spcPts val="0"/>
              </a:spcBef>
              <a:spcAft>
                <a:spcPts val="0"/>
              </a:spcAft>
              <a:buSzPts val="2400"/>
              <a:buNone/>
              <a:defRPr sz="2400"/>
            </a:lvl2pPr>
            <a:lvl3pPr lvl="2" algn="r">
              <a:lnSpc>
                <a:spcPct val="100000"/>
              </a:lnSpc>
              <a:spcBef>
                <a:spcPts val="0"/>
              </a:spcBef>
              <a:spcAft>
                <a:spcPts val="0"/>
              </a:spcAft>
              <a:buSzPts val="2400"/>
              <a:buNone/>
              <a:defRPr sz="2400"/>
            </a:lvl3pPr>
            <a:lvl4pPr lvl="3" algn="r">
              <a:lnSpc>
                <a:spcPct val="100000"/>
              </a:lnSpc>
              <a:spcBef>
                <a:spcPts val="0"/>
              </a:spcBef>
              <a:spcAft>
                <a:spcPts val="0"/>
              </a:spcAft>
              <a:buSzPts val="2400"/>
              <a:buNone/>
              <a:defRPr sz="2400"/>
            </a:lvl4pPr>
            <a:lvl5pPr lvl="4" algn="r">
              <a:lnSpc>
                <a:spcPct val="100000"/>
              </a:lnSpc>
              <a:spcBef>
                <a:spcPts val="0"/>
              </a:spcBef>
              <a:spcAft>
                <a:spcPts val="0"/>
              </a:spcAft>
              <a:buSzPts val="2400"/>
              <a:buNone/>
              <a:defRPr sz="2400"/>
            </a:lvl5pPr>
            <a:lvl6pPr lvl="5" algn="r">
              <a:lnSpc>
                <a:spcPct val="100000"/>
              </a:lnSpc>
              <a:spcBef>
                <a:spcPts val="0"/>
              </a:spcBef>
              <a:spcAft>
                <a:spcPts val="0"/>
              </a:spcAft>
              <a:buSzPts val="2400"/>
              <a:buNone/>
              <a:defRPr sz="2400"/>
            </a:lvl6pPr>
            <a:lvl7pPr lvl="6" algn="r">
              <a:lnSpc>
                <a:spcPct val="100000"/>
              </a:lnSpc>
              <a:spcBef>
                <a:spcPts val="0"/>
              </a:spcBef>
              <a:spcAft>
                <a:spcPts val="0"/>
              </a:spcAft>
              <a:buSzPts val="2400"/>
              <a:buNone/>
              <a:defRPr sz="2400"/>
            </a:lvl7pPr>
            <a:lvl8pPr lvl="7" algn="r">
              <a:lnSpc>
                <a:spcPct val="100000"/>
              </a:lnSpc>
              <a:spcBef>
                <a:spcPts val="0"/>
              </a:spcBef>
              <a:spcAft>
                <a:spcPts val="0"/>
              </a:spcAft>
              <a:buSzPts val="2400"/>
              <a:buNone/>
              <a:defRPr sz="2400"/>
            </a:lvl8pPr>
            <a:lvl9pPr lvl="8" algn="r">
              <a:lnSpc>
                <a:spcPct val="100000"/>
              </a:lnSpc>
              <a:spcBef>
                <a:spcPts val="0"/>
              </a:spcBef>
              <a:spcAft>
                <a:spcPts val="0"/>
              </a:spcAft>
              <a:buSzPts val="2400"/>
              <a:buNone/>
              <a:defRPr sz="2400"/>
            </a:lvl9pPr>
          </a:lstStyle>
          <a:p>
            <a:endParaRPr/>
          </a:p>
        </p:txBody>
      </p:sp>
      <p:sp>
        <p:nvSpPr>
          <p:cNvPr id="27" name="Google Shape;27;p19"/>
          <p:cNvSpPr txBox="1">
            <a:spLocks noGrp="1"/>
          </p:cNvSpPr>
          <p:nvPr>
            <p:ph type="title" idx="13"/>
          </p:nvPr>
        </p:nvSpPr>
        <p:spPr>
          <a:xfrm>
            <a:off x="717604" y="2885223"/>
            <a:ext cx="1028700" cy="554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8" name="Google Shape;28;p19"/>
          <p:cNvSpPr txBox="1">
            <a:spLocks noGrp="1"/>
          </p:cNvSpPr>
          <p:nvPr>
            <p:ph type="title" idx="14"/>
          </p:nvPr>
        </p:nvSpPr>
        <p:spPr>
          <a:xfrm>
            <a:off x="7393940" y="2885223"/>
            <a:ext cx="1028700" cy="554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2400"/>
              <a:buNone/>
              <a:defRPr sz="2400"/>
            </a:lvl1pPr>
            <a:lvl2pPr lvl="1" algn="r">
              <a:lnSpc>
                <a:spcPct val="100000"/>
              </a:lnSpc>
              <a:spcBef>
                <a:spcPts val="0"/>
              </a:spcBef>
              <a:spcAft>
                <a:spcPts val="0"/>
              </a:spcAft>
              <a:buSzPts val="2400"/>
              <a:buNone/>
              <a:defRPr sz="2400"/>
            </a:lvl2pPr>
            <a:lvl3pPr lvl="2" algn="r">
              <a:lnSpc>
                <a:spcPct val="100000"/>
              </a:lnSpc>
              <a:spcBef>
                <a:spcPts val="0"/>
              </a:spcBef>
              <a:spcAft>
                <a:spcPts val="0"/>
              </a:spcAft>
              <a:buSzPts val="2400"/>
              <a:buNone/>
              <a:defRPr sz="2400"/>
            </a:lvl3pPr>
            <a:lvl4pPr lvl="3" algn="r">
              <a:lnSpc>
                <a:spcPct val="100000"/>
              </a:lnSpc>
              <a:spcBef>
                <a:spcPts val="0"/>
              </a:spcBef>
              <a:spcAft>
                <a:spcPts val="0"/>
              </a:spcAft>
              <a:buSzPts val="2400"/>
              <a:buNone/>
              <a:defRPr sz="2400"/>
            </a:lvl4pPr>
            <a:lvl5pPr lvl="4" algn="r">
              <a:lnSpc>
                <a:spcPct val="100000"/>
              </a:lnSpc>
              <a:spcBef>
                <a:spcPts val="0"/>
              </a:spcBef>
              <a:spcAft>
                <a:spcPts val="0"/>
              </a:spcAft>
              <a:buSzPts val="2400"/>
              <a:buNone/>
              <a:defRPr sz="2400"/>
            </a:lvl5pPr>
            <a:lvl6pPr lvl="5" algn="r">
              <a:lnSpc>
                <a:spcPct val="100000"/>
              </a:lnSpc>
              <a:spcBef>
                <a:spcPts val="0"/>
              </a:spcBef>
              <a:spcAft>
                <a:spcPts val="0"/>
              </a:spcAft>
              <a:buSzPts val="2400"/>
              <a:buNone/>
              <a:defRPr sz="2400"/>
            </a:lvl6pPr>
            <a:lvl7pPr lvl="6" algn="r">
              <a:lnSpc>
                <a:spcPct val="100000"/>
              </a:lnSpc>
              <a:spcBef>
                <a:spcPts val="0"/>
              </a:spcBef>
              <a:spcAft>
                <a:spcPts val="0"/>
              </a:spcAft>
              <a:buSzPts val="2400"/>
              <a:buNone/>
              <a:defRPr sz="2400"/>
            </a:lvl7pPr>
            <a:lvl8pPr lvl="7" algn="r">
              <a:lnSpc>
                <a:spcPct val="100000"/>
              </a:lnSpc>
              <a:spcBef>
                <a:spcPts val="0"/>
              </a:spcBef>
              <a:spcAft>
                <a:spcPts val="0"/>
              </a:spcAft>
              <a:buSzPts val="2400"/>
              <a:buNone/>
              <a:defRPr sz="2400"/>
            </a:lvl8pPr>
            <a:lvl9pPr lvl="8" algn="r">
              <a:lnSpc>
                <a:spcPct val="100000"/>
              </a:lnSpc>
              <a:spcBef>
                <a:spcPts val="0"/>
              </a:spcBef>
              <a:spcAft>
                <a:spcPts val="0"/>
              </a:spcAft>
              <a:buSzPts val="2400"/>
              <a:buNone/>
              <a:defRPr sz="2400"/>
            </a:lvl9pPr>
          </a:lstStyle>
          <a:p>
            <a:endParaRPr/>
          </a:p>
        </p:txBody>
      </p:sp>
    </p:spTree>
    <p:extLst>
      <p:ext uri="{BB962C8B-B14F-4D97-AF65-F5344CB8AC3E}">
        <p14:creationId xmlns:p14="http://schemas.microsoft.com/office/powerpoint/2010/main" val="3983347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p:cSld name="Section">
    <p:bg>
      <p:bgPr>
        <a:gradFill>
          <a:gsLst>
            <a:gs pos="0">
              <a:schemeClr val="lt2"/>
            </a:gs>
            <a:gs pos="100000">
              <a:schemeClr val="dk1"/>
            </a:gs>
          </a:gsLst>
          <a:lin ang="0" scaled="0"/>
        </a:gradFill>
        <a:effectLst/>
      </p:bgPr>
    </p:bg>
    <p:spTree>
      <p:nvGrpSpPr>
        <p:cNvPr id="1" name="Shape 50"/>
        <p:cNvGrpSpPr/>
        <p:nvPr/>
      </p:nvGrpSpPr>
      <p:grpSpPr>
        <a:xfrm>
          <a:off x="0" y="0"/>
          <a:ext cx="0" cy="0"/>
          <a:chOff x="0" y="0"/>
          <a:chExt cx="0" cy="0"/>
        </a:xfrm>
      </p:grpSpPr>
      <p:sp>
        <p:nvSpPr>
          <p:cNvPr id="51" name="Google Shape;51;p36"/>
          <p:cNvSpPr/>
          <p:nvPr/>
        </p:nvSpPr>
        <p:spPr>
          <a:xfrm flipH="1">
            <a:off x="3" y="25"/>
            <a:ext cx="6434014" cy="5143405"/>
          </a:xfrm>
          <a:custGeom>
            <a:avLst/>
            <a:gdLst/>
            <a:ahLst/>
            <a:cxnLst/>
            <a:rect l="l" t="t" r="r" b="b"/>
            <a:pathLst>
              <a:path w="130514" h="104334" extrusionOk="0">
                <a:moveTo>
                  <a:pt x="100994" y="0"/>
                </a:moveTo>
                <a:cubicBezTo>
                  <a:pt x="100994" y="0"/>
                  <a:pt x="86231" y="3585"/>
                  <a:pt x="91811" y="31162"/>
                </a:cubicBezTo>
                <a:cubicBezTo>
                  <a:pt x="96364" y="53637"/>
                  <a:pt x="94006" y="81607"/>
                  <a:pt x="66172" y="81607"/>
                </a:cubicBezTo>
                <a:cubicBezTo>
                  <a:pt x="65925" y="81607"/>
                  <a:pt x="65676" y="81604"/>
                  <a:pt x="65425" y="81600"/>
                </a:cubicBezTo>
                <a:cubicBezTo>
                  <a:pt x="55492" y="81425"/>
                  <a:pt x="44349" y="76049"/>
                  <a:pt x="33001" y="76049"/>
                </a:cubicBezTo>
                <a:cubicBezTo>
                  <a:pt x="27645" y="76049"/>
                  <a:pt x="22243" y="77246"/>
                  <a:pt x="16902" y="80753"/>
                </a:cubicBezTo>
                <a:cubicBezTo>
                  <a:pt x="2879" y="89963"/>
                  <a:pt x="1" y="104334"/>
                  <a:pt x="1" y="104334"/>
                </a:cubicBezTo>
                <a:lnTo>
                  <a:pt x="130513" y="104334"/>
                </a:lnTo>
                <a:lnTo>
                  <a:pt x="130513" y="0"/>
                </a:lnTo>
                <a:close/>
              </a:path>
            </a:pathLst>
          </a:custGeom>
          <a:gradFill>
            <a:gsLst>
              <a:gs pos="0">
                <a:schemeClr val="dk1"/>
              </a:gs>
              <a:gs pos="100000">
                <a:schemeClr val="lt2"/>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 name="Google Shape;52;p36"/>
          <p:cNvSpPr/>
          <p:nvPr/>
        </p:nvSpPr>
        <p:spPr>
          <a:xfrm flipH="1">
            <a:off x="3147929" y="4067"/>
            <a:ext cx="5996055" cy="4459748"/>
          </a:xfrm>
          <a:custGeom>
            <a:avLst/>
            <a:gdLst/>
            <a:ahLst/>
            <a:cxnLst/>
            <a:rect l="l" t="t" r="r" b="b"/>
            <a:pathLst>
              <a:path w="121630" h="90466" extrusionOk="0">
                <a:moveTo>
                  <a:pt x="1" y="1"/>
                </a:moveTo>
                <a:lnTo>
                  <a:pt x="1" y="89520"/>
                </a:lnTo>
                <a:cubicBezTo>
                  <a:pt x="2415" y="90107"/>
                  <a:pt x="5391" y="90466"/>
                  <a:pt x="8641" y="90466"/>
                </a:cubicBezTo>
                <a:cubicBezTo>
                  <a:pt x="21536" y="90466"/>
                  <a:pt x="38723" y="84819"/>
                  <a:pt x="42056" y="65440"/>
                </a:cubicBezTo>
                <a:cubicBezTo>
                  <a:pt x="45105" y="47715"/>
                  <a:pt x="48968" y="43796"/>
                  <a:pt x="57073" y="43796"/>
                </a:cubicBezTo>
                <a:cubicBezTo>
                  <a:pt x="63200" y="43796"/>
                  <a:pt x="71751" y="46035"/>
                  <a:pt x="84206" y="46243"/>
                </a:cubicBezTo>
                <a:cubicBezTo>
                  <a:pt x="84456" y="46247"/>
                  <a:pt x="84703" y="46249"/>
                  <a:pt x="84948" y="46249"/>
                </a:cubicBezTo>
                <a:cubicBezTo>
                  <a:pt x="121629" y="46249"/>
                  <a:pt x="111539" y="1"/>
                  <a:pt x="111539" y="1"/>
                </a:cubicBezTo>
                <a:close/>
              </a:path>
            </a:pathLst>
          </a:custGeom>
          <a:gradFill>
            <a:gsLst>
              <a:gs pos="0">
                <a:schemeClr val="dk1"/>
              </a:gs>
              <a:gs pos="100000">
                <a:schemeClr val="lt2"/>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 name="Google Shape;53;p36"/>
          <p:cNvSpPr/>
          <p:nvPr/>
        </p:nvSpPr>
        <p:spPr>
          <a:xfrm flipH="1">
            <a:off x="0" y="1862963"/>
            <a:ext cx="5608281" cy="3280502"/>
          </a:xfrm>
          <a:custGeom>
            <a:avLst/>
            <a:gdLst/>
            <a:ahLst/>
            <a:cxnLst/>
            <a:rect l="l" t="t" r="r" b="b"/>
            <a:pathLst>
              <a:path w="113764" h="66545" extrusionOk="0">
                <a:moveTo>
                  <a:pt x="113763" y="1"/>
                </a:moveTo>
                <a:cubicBezTo>
                  <a:pt x="113763" y="1"/>
                  <a:pt x="94363" y="5103"/>
                  <a:pt x="77775" y="33272"/>
                </a:cubicBezTo>
                <a:cubicBezTo>
                  <a:pt x="67864" y="50104"/>
                  <a:pt x="57286" y="53491"/>
                  <a:pt x="45819" y="53491"/>
                </a:cubicBezTo>
                <a:cubicBezTo>
                  <a:pt x="38095" y="53491"/>
                  <a:pt x="29967" y="51954"/>
                  <a:pt x="21367" y="51954"/>
                </a:cubicBezTo>
                <a:cubicBezTo>
                  <a:pt x="0" y="51954"/>
                  <a:pt x="792" y="66545"/>
                  <a:pt x="792" y="66545"/>
                </a:cubicBezTo>
                <a:lnTo>
                  <a:pt x="113763" y="66545"/>
                </a:lnTo>
                <a:lnTo>
                  <a:pt x="113763" y="1"/>
                </a:lnTo>
                <a:close/>
              </a:path>
            </a:pathLst>
          </a:custGeom>
          <a:gradFill>
            <a:gsLst>
              <a:gs pos="0">
                <a:schemeClr val="lt2"/>
              </a:gs>
              <a:gs pos="100000">
                <a:schemeClr val="dk1"/>
              </a:gs>
            </a:gsLst>
            <a:lin ang="2698631"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 name="Google Shape;54;p36"/>
          <p:cNvSpPr txBox="1">
            <a:spLocks noGrp="1"/>
          </p:cNvSpPr>
          <p:nvPr>
            <p:ph type="title"/>
          </p:nvPr>
        </p:nvSpPr>
        <p:spPr>
          <a:xfrm flipH="1">
            <a:off x="720000" y="1233175"/>
            <a:ext cx="4529700" cy="14823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200"/>
              <a:buNone/>
              <a:defRPr sz="36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55" name="Google Shape;55;p36"/>
          <p:cNvSpPr txBox="1">
            <a:spLocks noGrp="1"/>
          </p:cNvSpPr>
          <p:nvPr>
            <p:ph type="subTitle" idx="1"/>
          </p:nvPr>
        </p:nvSpPr>
        <p:spPr>
          <a:xfrm flipH="1">
            <a:off x="720000" y="2715475"/>
            <a:ext cx="2909400" cy="76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100"/>
              <a:buNone/>
              <a:defRPr sz="1400">
                <a:latin typeface="Open Sans"/>
                <a:ea typeface="Open Sans"/>
                <a:cs typeface="Open Sans"/>
                <a:sym typeface="Open Sans"/>
              </a:defRPr>
            </a:lvl1pPr>
            <a:lvl2pPr lvl="1" algn="r">
              <a:lnSpc>
                <a:spcPct val="100000"/>
              </a:lnSpc>
              <a:spcBef>
                <a:spcPts val="0"/>
              </a:spcBef>
              <a:spcAft>
                <a:spcPts val="0"/>
              </a:spcAft>
              <a:buSzPts val="2100"/>
              <a:buNone/>
              <a:defRPr sz="2100"/>
            </a:lvl2pPr>
            <a:lvl3pPr lvl="2" algn="r">
              <a:lnSpc>
                <a:spcPct val="100000"/>
              </a:lnSpc>
              <a:spcBef>
                <a:spcPts val="0"/>
              </a:spcBef>
              <a:spcAft>
                <a:spcPts val="0"/>
              </a:spcAft>
              <a:buSzPts val="2100"/>
              <a:buNone/>
              <a:defRPr sz="2100"/>
            </a:lvl3pPr>
            <a:lvl4pPr lvl="3" algn="r">
              <a:lnSpc>
                <a:spcPct val="100000"/>
              </a:lnSpc>
              <a:spcBef>
                <a:spcPts val="0"/>
              </a:spcBef>
              <a:spcAft>
                <a:spcPts val="0"/>
              </a:spcAft>
              <a:buSzPts val="2100"/>
              <a:buNone/>
              <a:defRPr sz="2100"/>
            </a:lvl4pPr>
            <a:lvl5pPr lvl="4" algn="r">
              <a:lnSpc>
                <a:spcPct val="100000"/>
              </a:lnSpc>
              <a:spcBef>
                <a:spcPts val="0"/>
              </a:spcBef>
              <a:spcAft>
                <a:spcPts val="0"/>
              </a:spcAft>
              <a:buSzPts val="2100"/>
              <a:buNone/>
              <a:defRPr sz="2100"/>
            </a:lvl5pPr>
            <a:lvl6pPr lvl="5" algn="r">
              <a:lnSpc>
                <a:spcPct val="100000"/>
              </a:lnSpc>
              <a:spcBef>
                <a:spcPts val="0"/>
              </a:spcBef>
              <a:spcAft>
                <a:spcPts val="0"/>
              </a:spcAft>
              <a:buSzPts val="2100"/>
              <a:buNone/>
              <a:defRPr sz="2100"/>
            </a:lvl6pPr>
            <a:lvl7pPr lvl="6" algn="r">
              <a:lnSpc>
                <a:spcPct val="100000"/>
              </a:lnSpc>
              <a:spcBef>
                <a:spcPts val="0"/>
              </a:spcBef>
              <a:spcAft>
                <a:spcPts val="0"/>
              </a:spcAft>
              <a:buSzPts val="2100"/>
              <a:buNone/>
              <a:defRPr sz="2100"/>
            </a:lvl7pPr>
            <a:lvl8pPr lvl="7" algn="r">
              <a:lnSpc>
                <a:spcPct val="100000"/>
              </a:lnSpc>
              <a:spcBef>
                <a:spcPts val="0"/>
              </a:spcBef>
              <a:spcAft>
                <a:spcPts val="0"/>
              </a:spcAft>
              <a:buSzPts val="2100"/>
              <a:buNone/>
              <a:defRPr sz="2100"/>
            </a:lvl8pPr>
            <a:lvl9pPr lvl="8" algn="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284560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Title and text">
    <p:bg>
      <p:bgPr>
        <a:gradFill>
          <a:gsLst>
            <a:gs pos="0">
              <a:schemeClr val="lt2"/>
            </a:gs>
            <a:gs pos="100000">
              <a:schemeClr val="dk1"/>
            </a:gs>
          </a:gsLst>
          <a:lin ang="0" scaled="0"/>
        </a:gradFill>
        <a:effectLst/>
      </p:bgPr>
    </p:bg>
    <p:spTree>
      <p:nvGrpSpPr>
        <p:cNvPr id="1" name="Shape 56"/>
        <p:cNvGrpSpPr/>
        <p:nvPr/>
      </p:nvGrpSpPr>
      <p:grpSpPr>
        <a:xfrm>
          <a:off x="0" y="0"/>
          <a:ext cx="0" cy="0"/>
          <a:chOff x="0" y="0"/>
          <a:chExt cx="0" cy="0"/>
        </a:xfrm>
      </p:grpSpPr>
      <p:sp>
        <p:nvSpPr>
          <p:cNvPr id="57" name="Google Shape;57;p39"/>
          <p:cNvSpPr/>
          <p:nvPr/>
        </p:nvSpPr>
        <p:spPr>
          <a:xfrm>
            <a:off x="2709980" y="25"/>
            <a:ext cx="6434014" cy="5143405"/>
          </a:xfrm>
          <a:custGeom>
            <a:avLst/>
            <a:gdLst/>
            <a:ahLst/>
            <a:cxnLst/>
            <a:rect l="l" t="t" r="r" b="b"/>
            <a:pathLst>
              <a:path w="130514" h="104334" extrusionOk="0">
                <a:moveTo>
                  <a:pt x="100994" y="0"/>
                </a:moveTo>
                <a:cubicBezTo>
                  <a:pt x="100994" y="0"/>
                  <a:pt x="86231" y="3585"/>
                  <a:pt x="91811" y="31162"/>
                </a:cubicBezTo>
                <a:cubicBezTo>
                  <a:pt x="96364" y="53637"/>
                  <a:pt x="94006" y="81607"/>
                  <a:pt x="66172" y="81607"/>
                </a:cubicBezTo>
                <a:cubicBezTo>
                  <a:pt x="65925" y="81607"/>
                  <a:pt x="65676" y="81604"/>
                  <a:pt x="65425" y="81600"/>
                </a:cubicBezTo>
                <a:cubicBezTo>
                  <a:pt x="55492" y="81425"/>
                  <a:pt x="44349" y="76049"/>
                  <a:pt x="33001" y="76049"/>
                </a:cubicBezTo>
                <a:cubicBezTo>
                  <a:pt x="27645" y="76049"/>
                  <a:pt x="22243" y="77246"/>
                  <a:pt x="16902" y="80753"/>
                </a:cubicBezTo>
                <a:cubicBezTo>
                  <a:pt x="2879" y="89963"/>
                  <a:pt x="1" y="104334"/>
                  <a:pt x="1" y="104334"/>
                </a:cubicBezTo>
                <a:lnTo>
                  <a:pt x="130513" y="104334"/>
                </a:lnTo>
                <a:lnTo>
                  <a:pt x="130513" y="0"/>
                </a:lnTo>
                <a:close/>
              </a:path>
            </a:pathLst>
          </a:custGeom>
          <a:gradFill>
            <a:gsLst>
              <a:gs pos="0">
                <a:schemeClr val="lt2"/>
              </a:gs>
              <a:gs pos="100000">
                <a:schemeClr val="dk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 name="Google Shape;58;p39"/>
          <p:cNvSpPr/>
          <p:nvPr/>
        </p:nvSpPr>
        <p:spPr>
          <a:xfrm>
            <a:off x="13" y="4067"/>
            <a:ext cx="5996055" cy="4459748"/>
          </a:xfrm>
          <a:custGeom>
            <a:avLst/>
            <a:gdLst/>
            <a:ahLst/>
            <a:cxnLst/>
            <a:rect l="l" t="t" r="r" b="b"/>
            <a:pathLst>
              <a:path w="121630" h="90466" extrusionOk="0">
                <a:moveTo>
                  <a:pt x="1" y="1"/>
                </a:moveTo>
                <a:lnTo>
                  <a:pt x="1" y="89520"/>
                </a:lnTo>
                <a:cubicBezTo>
                  <a:pt x="2415" y="90107"/>
                  <a:pt x="5391" y="90466"/>
                  <a:pt x="8641" y="90466"/>
                </a:cubicBezTo>
                <a:cubicBezTo>
                  <a:pt x="21536" y="90466"/>
                  <a:pt x="38723" y="84819"/>
                  <a:pt x="42056" y="65440"/>
                </a:cubicBezTo>
                <a:cubicBezTo>
                  <a:pt x="45105" y="47715"/>
                  <a:pt x="48968" y="43796"/>
                  <a:pt x="57073" y="43796"/>
                </a:cubicBezTo>
                <a:cubicBezTo>
                  <a:pt x="63200" y="43796"/>
                  <a:pt x="71751" y="46035"/>
                  <a:pt x="84206" y="46243"/>
                </a:cubicBezTo>
                <a:cubicBezTo>
                  <a:pt x="84456" y="46247"/>
                  <a:pt x="84703" y="46249"/>
                  <a:pt x="84948" y="46249"/>
                </a:cubicBezTo>
                <a:cubicBezTo>
                  <a:pt x="121629" y="46249"/>
                  <a:pt x="111539" y="1"/>
                  <a:pt x="111539" y="1"/>
                </a:cubicBezTo>
                <a:close/>
              </a:path>
            </a:pathLst>
          </a:custGeom>
          <a:gradFill>
            <a:gsLst>
              <a:gs pos="0">
                <a:schemeClr val="lt2"/>
              </a:gs>
              <a:gs pos="100000">
                <a:schemeClr val="dk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 name="Google Shape;59;p39"/>
          <p:cNvSpPr/>
          <p:nvPr/>
        </p:nvSpPr>
        <p:spPr>
          <a:xfrm>
            <a:off x="0" y="25"/>
            <a:ext cx="5262064" cy="3072467"/>
          </a:xfrm>
          <a:custGeom>
            <a:avLst/>
            <a:gdLst/>
            <a:ahLst/>
            <a:cxnLst/>
            <a:rect l="l" t="t" r="r" b="b"/>
            <a:pathLst>
              <a:path w="106741" h="62325" extrusionOk="0">
                <a:moveTo>
                  <a:pt x="106740" y="0"/>
                </a:moveTo>
                <a:lnTo>
                  <a:pt x="1" y="83"/>
                </a:lnTo>
                <a:lnTo>
                  <a:pt x="1" y="61346"/>
                </a:lnTo>
                <a:cubicBezTo>
                  <a:pt x="1" y="61346"/>
                  <a:pt x="3546" y="62324"/>
                  <a:pt x="8431" y="62324"/>
                </a:cubicBezTo>
                <a:cubicBezTo>
                  <a:pt x="17345" y="62324"/>
                  <a:pt x="30721" y="59067"/>
                  <a:pt x="35169" y="40668"/>
                </a:cubicBezTo>
                <a:cubicBezTo>
                  <a:pt x="39815" y="21454"/>
                  <a:pt x="48059" y="15875"/>
                  <a:pt x="55684" y="15875"/>
                </a:cubicBezTo>
                <a:cubicBezTo>
                  <a:pt x="59361" y="15875"/>
                  <a:pt x="62895" y="17173"/>
                  <a:pt x="65811" y="18864"/>
                </a:cubicBezTo>
                <a:cubicBezTo>
                  <a:pt x="71333" y="22067"/>
                  <a:pt x="77411" y="23685"/>
                  <a:pt x="83155" y="23685"/>
                </a:cubicBezTo>
                <a:cubicBezTo>
                  <a:pt x="95750" y="23685"/>
                  <a:pt x="106740" y="15906"/>
                  <a:pt x="106740" y="0"/>
                </a:cubicBezTo>
                <a:close/>
              </a:path>
            </a:pathLst>
          </a:custGeom>
          <a:gradFill>
            <a:gsLst>
              <a:gs pos="0">
                <a:schemeClr val="lt2"/>
              </a:gs>
              <a:gs pos="100000">
                <a:schemeClr val="dk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 name="Google Shape;60;p39"/>
          <p:cNvSpPr/>
          <p:nvPr/>
        </p:nvSpPr>
        <p:spPr>
          <a:xfrm>
            <a:off x="3535716" y="1862963"/>
            <a:ext cx="5608281" cy="3280502"/>
          </a:xfrm>
          <a:custGeom>
            <a:avLst/>
            <a:gdLst/>
            <a:ahLst/>
            <a:cxnLst/>
            <a:rect l="l" t="t" r="r" b="b"/>
            <a:pathLst>
              <a:path w="113764" h="66545" extrusionOk="0">
                <a:moveTo>
                  <a:pt x="113763" y="1"/>
                </a:moveTo>
                <a:cubicBezTo>
                  <a:pt x="113763" y="1"/>
                  <a:pt x="94363" y="5103"/>
                  <a:pt x="77775" y="33272"/>
                </a:cubicBezTo>
                <a:cubicBezTo>
                  <a:pt x="67864" y="50104"/>
                  <a:pt x="57286" y="53491"/>
                  <a:pt x="45819" y="53491"/>
                </a:cubicBezTo>
                <a:cubicBezTo>
                  <a:pt x="38095" y="53491"/>
                  <a:pt x="29967" y="51954"/>
                  <a:pt x="21367" y="51954"/>
                </a:cubicBezTo>
                <a:cubicBezTo>
                  <a:pt x="0" y="51954"/>
                  <a:pt x="792" y="66545"/>
                  <a:pt x="792" y="66545"/>
                </a:cubicBezTo>
                <a:lnTo>
                  <a:pt x="113763" y="66545"/>
                </a:lnTo>
                <a:lnTo>
                  <a:pt x="113763" y="1"/>
                </a:lnTo>
                <a:close/>
              </a:path>
            </a:pathLst>
          </a:custGeom>
          <a:gradFill>
            <a:gsLst>
              <a:gs pos="0">
                <a:schemeClr val="lt2"/>
              </a:gs>
              <a:gs pos="100000">
                <a:schemeClr val="dk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 name="Google Shape;61;p39"/>
          <p:cNvSpPr txBox="1">
            <a:spLocks noGrp="1"/>
          </p:cNvSpPr>
          <p:nvPr>
            <p:ph type="title"/>
          </p:nvPr>
        </p:nvSpPr>
        <p:spPr>
          <a:xfrm>
            <a:off x="720000" y="1233175"/>
            <a:ext cx="4461300" cy="1482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200"/>
              <a:buNone/>
              <a:defRPr sz="3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2" name="Google Shape;62;p39"/>
          <p:cNvSpPr txBox="1">
            <a:spLocks noGrp="1"/>
          </p:cNvSpPr>
          <p:nvPr>
            <p:ph type="subTitle" idx="1"/>
          </p:nvPr>
        </p:nvSpPr>
        <p:spPr>
          <a:xfrm>
            <a:off x="720000" y="2872425"/>
            <a:ext cx="4828200" cy="1591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800"/>
              <a:buFont typeface="Open Sans"/>
              <a:buChar char="●"/>
              <a:defRPr sz="1400">
                <a:latin typeface="Open Sans"/>
                <a:ea typeface="Open Sans"/>
                <a:cs typeface="Open Sans"/>
                <a:sym typeface="Open Sans"/>
              </a:defRPr>
            </a:lvl1pPr>
            <a:lvl2pPr lvl="1" algn="ctr">
              <a:lnSpc>
                <a:spcPct val="100000"/>
              </a:lnSpc>
              <a:spcBef>
                <a:spcPts val="0"/>
              </a:spcBef>
              <a:spcAft>
                <a:spcPts val="0"/>
              </a:spcAft>
              <a:buSzPts val="800"/>
              <a:buFont typeface="Open Sans"/>
              <a:buChar char="○"/>
              <a:defRPr sz="2100"/>
            </a:lvl2pPr>
            <a:lvl3pPr lvl="2" algn="ctr">
              <a:lnSpc>
                <a:spcPct val="100000"/>
              </a:lnSpc>
              <a:spcBef>
                <a:spcPts val="0"/>
              </a:spcBef>
              <a:spcAft>
                <a:spcPts val="0"/>
              </a:spcAft>
              <a:buSzPts val="800"/>
              <a:buFont typeface="Open Sans"/>
              <a:buChar char="■"/>
              <a:defRPr sz="2100"/>
            </a:lvl3pPr>
            <a:lvl4pPr lvl="3" algn="ctr">
              <a:lnSpc>
                <a:spcPct val="100000"/>
              </a:lnSpc>
              <a:spcBef>
                <a:spcPts val="0"/>
              </a:spcBef>
              <a:spcAft>
                <a:spcPts val="0"/>
              </a:spcAft>
              <a:buSzPts val="800"/>
              <a:buFont typeface="Open Sans"/>
              <a:buChar char="●"/>
              <a:defRPr sz="2100"/>
            </a:lvl4pPr>
            <a:lvl5pPr lvl="4" algn="ctr">
              <a:lnSpc>
                <a:spcPct val="100000"/>
              </a:lnSpc>
              <a:spcBef>
                <a:spcPts val="0"/>
              </a:spcBef>
              <a:spcAft>
                <a:spcPts val="0"/>
              </a:spcAft>
              <a:buSzPts val="1100"/>
              <a:buFont typeface="Open Sans"/>
              <a:buChar char="○"/>
              <a:defRPr sz="2100"/>
            </a:lvl5pPr>
            <a:lvl6pPr lvl="5" algn="ctr">
              <a:lnSpc>
                <a:spcPct val="100000"/>
              </a:lnSpc>
              <a:spcBef>
                <a:spcPts val="0"/>
              </a:spcBef>
              <a:spcAft>
                <a:spcPts val="0"/>
              </a:spcAft>
              <a:buSzPts val="1100"/>
              <a:buFont typeface="Open Sans"/>
              <a:buChar char="■"/>
              <a:defRPr sz="2100"/>
            </a:lvl6pPr>
            <a:lvl7pPr lvl="6" algn="ctr">
              <a:lnSpc>
                <a:spcPct val="100000"/>
              </a:lnSpc>
              <a:spcBef>
                <a:spcPts val="0"/>
              </a:spcBef>
              <a:spcAft>
                <a:spcPts val="0"/>
              </a:spcAft>
              <a:buSzPts val="700"/>
              <a:buFont typeface="Open Sans"/>
              <a:buChar char="●"/>
              <a:defRPr sz="2100"/>
            </a:lvl7pPr>
            <a:lvl8pPr lvl="7" algn="ctr">
              <a:lnSpc>
                <a:spcPct val="100000"/>
              </a:lnSpc>
              <a:spcBef>
                <a:spcPts val="0"/>
              </a:spcBef>
              <a:spcAft>
                <a:spcPts val="0"/>
              </a:spcAft>
              <a:buSzPts val="700"/>
              <a:buFont typeface="Open Sans"/>
              <a:buChar char="○"/>
              <a:defRPr sz="2100"/>
            </a:lvl8pPr>
            <a:lvl9pPr lvl="8" algn="ctr">
              <a:lnSpc>
                <a:spcPct val="100000"/>
              </a:lnSpc>
              <a:spcBef>
                <a:spcPts val="0"/>
              </a:spcBef>
              <a:spcAft>
                <a:spcPts val="0"/>
              </a:spcAft>
              <a:buSzPts val="600"/>
              <a:buFont typeface="Open Sans"/>
              <a:buChar char="■"/>
              <a:defRPr sz="2100"/>
            </a:lvl9pPr>
          </a:lstStyle>
          <a:p>
            <a:endParaRPr/>
          </a:p>
        </p:txBody>
      </p:sp>
    </p:spTree>
    <p:extLst>
      <p:ext uri="{BB962C8B-B14F-4D97-AF65-F5344CB8AC3E}">
        <p14:creationId xmlns:p14="http://schemas.microsoft.com/office/powerpoint/2010/main" val="3147891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gradFill>
          <a:gsLst>
            <a:gs pos="0">
              <a:schemeClr val="lt2"/>
            </a:gs>
            <a:gs pos="100000">
              <a:schemeClr val="dk1"/>
            </a:gs>
          </a:gsLst>
          <a:lin ang="0" scaled="0"/>
        </a:gradFill>
        <a:effectLst/>
      </p:bgPr>
    </p:bg>
    <p:spTree>
      <p:nvGrpSpPr>
        <p:cNvPr id="1" name="Shape 63"/>
        <p:cNvGrpSpPr/>
        <p:nvPr/>
      </p:nvGrpSpPr>
      <p:grpSpPr>
        <a:xfrm>
          <a:off x="0" y="0"/>
          <a:ext cx="0" cy="0"/>
          <a:chOff x="0" y="0"/>
          <a:chExt cx="0" cy="0"/>
        </a:xfrm>
      </p:grpSpPr>
      <p:sp>
        <p:nvSpPr>
          <p:cNvPr id="64" name="Google Shape;64;p37"/>
          <p:cNvSpPr/>
          <p:nvPr/>
        </p:nvSpPr>
        <p:spPr>
          <a:xfrm flipH="1">
            <a:off x="3" y="25"/>
            <a:ext cx="6434014" cy="5143405"/>
          </a:xfrm>
          <a:custGeom>
            <a:avLst/>
            <a:gdLst/>
            <a:ahLst/>
            <a:cxnLst/>
            <a:rect l="l" t="t" r="r" b="b"/>
            <a:pathLst>
              <a:path w="130514" h="104334" extrusionOk="0">
                <a:moveTo>
                  <a:pt x="100994" y="0"/>
                </a:moveTo>
                <a:cubicBezTo>
                  <a:pt x="100994" y="0"/>
                  <a:pt x="86231" y="3585"/>
                  <a:pt x="91811" y="31162"/>
                </a:cubicBezTo>
                <a:cubicBezTo>
                  <a:pt x="96364" y="53637"/>
                  <a:pt x="94006" y="81607"/>
                  <a:pt x="66172" y="81607"/>
                </a:cubicBezTo>
                <a:cubicBezTo>
                  <a:pt x="65925" y="81607"/>
                  <a:pt x="65676" y="81604"/>
                  <a:pt x="65425" y="81600"/>
                </a:cubicBezTo>
                <a:cubicBezTo>
                  <a:pt x="55492" y="81425"/>
                  <a:pt x="44349" y="76049"/>
                  <a:pt x="33001" y="76049"/>
                </a:cubicBezTo>
                <a:cubicBezTo>
                  <a:pt x="27645" y="76049"/>
                  <a:pt x="22243" y="77246"/>
                  <a:pt x="16902" y="80753"/>
                </a:cubicBezTo>
                <a:cubicBezTo>
                  <a:pt x="2879" y="89963"/>
                  <a:pt x="1" y="104334"/>
                  <a:pt x="1" y="104334"/>
                </a:cubicBezTo>
                <a:lnTo>
                  <a:pt x="130513" y="104334"/>
                </a:lnTo>
                <a:lnTo>
                  <a:pt x="130513" y="0"/>
                </a:lnTo>
                <a:close/>
              </a:path>
            </a:pathLst>
          </a:custGeom>
          <a:gradFill>
            <a:gsLst>
              <a:gs pos="0">
                <a:schemeClr val="dk1"/>
              </a:gs>
              <a:gs pos="100000">
                <a:schemeClr val="lt2"/>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 name="Google Shape;65;p37"/>
          <p:cNvSpPr/>
          <p:nvPr/>
        </p:nvSpPr>
        <p:spPr>
          <a:xfrm flipH="1">
            <a:off x="0" y="1862963"/>
            <a:ext cx="5608281" cy="3280502"/>
          </a:xfrm>
          <a:custGeom>
            <a:avLst/>
            <a:gdLst/>
            <a:ahLst/>
            <a:cxnLst/>
            <a:rect l="l" t="t" r="r" b="b"/>
            <a:pathLst>
              <a:path w="113764" h="66545" extrusionOk="0">
                <a:moveTo>
                  <a:pt x="113763" y="1"/>
                </a:moveTo>
                <a:cubicBezTo>
                  <a:pt x="113763" y="1"/>
                  <a:pt x="94363" y="5103"/>
                  <a:pt x="77775" y="33272"/>
                </a:cubicBezTo>
                <a:cubicBezTo>
                  <a:pt x="67864" y="50104"/>
                  <a:pt x="57286" y="53491"/>
                  <a:pt x="45819" y="53491"/>
                </a:cubicBezTo>
                <a:cubicBezTo>
                  <a:pt x="38095" y="53491"/>
                  <a:pt x="29967" y="51954"/>
                  <a:pt x="21367" y="51954"/>
                </a:cubicBezTo>
                <a:cubicBezTo>
                  <a:pt x="0" y="51954"/>
                  <a:pt x="792" y="66545"/>
                  <a:pt x="792" y="66545"/>
                </a:cubicBezTo>
                <a:lnTo>
                  <a:pt x="113763" y="66545"/>
                </a:lnTo>
                <a:lnTo>
                  <a:pt x="113763" y="1"/>
                </a:lnTo>
                <a:close/>
              </a:path>
            </a:pathLst>
          </a:custGeom>
          <a:gradFill>
            <a:gsLst>
              <a:gs pos="0">
                <a:schemeClr val="dk1"/>
              </a:gs>
              <a:gs pos="100000">
                <a:schemeClr val="lt2"/>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 name="Google Shape;66;p37"/>
          <p:cNvSpPr/>
          <p:nvPr/>
        </p:nvSpPr>
        <p:spPr>
          <a:xfrm flipH="1">
            <a:off x="3881932" y="25"/>
            <a:ext cx="5262064" cy="3072467"/>
          </a:xfrm>
          <a:custGeom>
            <a:avLst/>
            <a:gdLst/>
            <a:ahLst/>
            <a:cxnLst/>
            <a:rect l="l" t="t" r="r" b="b"/>
            <a:pathLst>
              <a:path w="106741" h="62325" extrusionOk="0">
                <a:moveTo>
                  <a:pt x="106740" y="0"/>
                </a:moveTo>
                <a:lnTo>
                  <a:pt x="1" y="83"/>
                </a:lnTo>
                <a:lnTo>
                  <a:pt x="1" y="61346"/>
                </a:lnTo>
                <a:cubicBezTo>
                  <a:pt x="1" y="61346"/>
                  <a:pt x="3546" y="62324"/>
                  <a:pt x="8431" y="62324"/>
                </a:cubicBezTo>
                <a:cubicBezTo>
                  <a:pt x="17345" y="62324"/>
                  <a:pt x="30721" y="59067"/>
                  <a:pt x="35169" y="40668"/>
                </a:cubicBezTo>
                <a:cubicBezTo>
                  <a:pt x="39815" y="21454"/>
                  <a:pt x="48059" y="15875"/>
                  <a:pt x="55684" y="15875"/>
                </a:cubicBezTo>
                <a:cubicBezTo>
                  <a:pt x="59361" y="15875"/>
                  <a:pt x="62895" y="17173"/>
                  <a:pt x="65811" y="18864"/>
                </a:cubicBezTo>
                <a:cubicBezTo>
                  <a:pt x="71333" y="22067"/>
                  <a:pt x="77411" y="23685"/>
                  <a:pt x="83155" y="23685"/>
                </a:cubicBezTo>
                <a:cubicBezTo>
                  <a:pt x="95750" y="23685"/>
                  <a:pt x="106740" y="15906"/>
                  <a:pt x="106740" y="0"/>
                </a:cubicBezTo>
                <a:close/>
              </a:path>
            </a:pathLst>
          </a:custGeom>
          <a:gradFill>
            <a:gsLst>
              <a:gs pos="0">
                <a:schemeClr val="dk1"/>
              </a:gs>
              <a:gs pos="100000">
                <a:schemeClr val="lt2"/>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 name="Google Shape;67;p37"/>
          <p:cNvSpPr txBox="1">
            <a:spLocks noGrp="1"/>
          </p:cNvSpPr>
          <p:nvPr>
            <p:ph type="title"/>
          </p:nvPr>
        </p:nvSpPr>
        <p:spPr>
          <a:xfrm>
            <a:off x="743925" y="1003925"/>
            <a:ext cx="6270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sz="18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68" name="Google Shape;68;p37"/>
          <p:cNvSpPr txBox="1">
            <a:spLocks noGrp="1"/>
          </p:cNvSpPr>
          <p:nvPr>
            <p:ph type="subTitle" idx="1"/>
          </p:nvPr>
        </p:nvSpPr>
        <p:spPr>
          <a:xfrm>
            <a:off x="1075150" y="3250525"/>
            <a:ext cx="3244200" cy="12768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1400">
                <a:solidFill>
                  <a:schemeClr val="lt1"/>
                </a:solidFill>
                <a:latin typeface="Open Sans"/>
                <a:ea typeface="Open Sans"/>
                <a:cs typeface="Open Sans"/>
                <a:sym typeface="Open Sans"/>
              </a:defRPr>
            </a:lvl1pPr>
            <a:lvl2pPr lvl="1" algn="ctr">
              <a:lnSpc>
                <a:spcPct val="115000"/>
              </a:lnSpc>
              <a:spcBef>
                <a:spcPts val="1600"/>
              </a:spcBef>
              <a:spcAft>
                <a:spcPts val="0"/>
              </a:spcAft>
              <a:buSzPts val="1400"/>
              <a:buNone/>
              <a:defRPr sz="1400">
                <a:solidFill>
                  <a:schemeClr val="lt1"/>
                </a:solidFill>
              </a:defRPr>
            </a:lvl2pPr>
            <a:lvl3pPr lvl="2" algn="ctr">
              <a:lnSpc>
                <a:spcPct val="115000"/>
              </a:lnSpc>
              <a:spcBef>
                <a:spcPts val="1600"/>
              </a:spcBef>
              <a:spcAft>
                <a:spcPts val="0"/>
              </a:spcAft>
              <a:buSzPts val="1400"/>
              <a:buNone/>
              <a:defRPr sz="1400">
                <a:solidFill>
                  <a:schemeClr val="lt1"/>
                </a:solidFill>
              </a:defRPr>
            </a:lvl3pPr>
            <a:lvl4pPr lvl="3" algn="ctr">
              <a:lnSpc>
                <a:spcPct val="115000"/>
              </a:lnSpc>
              <a:spcBef>
                <a:spcPts val="1600"/>
              </a:spcBef>
              <a:spcAft>
                <a:spcPts val="0"/>
              </a:spcAft>
              <a:buSzPts val="1400"/>
              <a:buNone/>
              <a:defRPr sz="1400">
                <a:solidFill>
                  <a:schemeClr val="lt1"/>
                </a:solidFill>
              </a:defRPr>
            </a:lvl4pPr>
            <a:lvl5pPr lvl="4" algn="ctr">
              <a:lnSpc>
                <a:spcPct val="115000"/>
              </a:lnSpc>
              <a:spcBef>
                <a:spcPts val="1600"/>
              </a:spcBef>
              <a:spcAft>
                <a:spcPts val="0"/>
              </a:spcAft>
              <a:buSzPts val="1400"/>
              <a:buNone/>
              <a:defRPr sz="1400">
                <a:solidFill>
                  <a:schemeClr val="lt1"/>
                </a:solidFill>
              </a:defRPr>
            </a:lvl5pPr>
            <a:lvl6pPr lvl="5" algn="ctr">
              <a:lnSpc>
                <a:spcPct val="115000"/>
              </a:lnSpc>
              <a:spcBef>
                <a:spcPts val="1600"/>
              </a:spcBef>
              <a:spcAft>
                <a:spcPts val="0"/>
              </a:spcAft>
              <a:buSzPts val="1400"/>
              <a:buNone/>
              <a:defRPr sz="1400">
                <a:solidFill>
                  <a:schemeClr val="lt1"/>
                </a:solidFill>
              </a:defRPr>
            </a:lvl6pPr>
            <a:lvl7pPr lvl="6" algn="ctr">
              <a:lnSpc>
                <a:spcPct val="115000"/>
              </a:lnSpc>
              <a:spcBef>
                <a:spcPts val="1600"/>
              </a:spcBef>
              <a:spcAft>
                <a:spcPts val="0"/>
              </a:spcAft>
              <a:buSzPts val="1400"/>
              <a:buNone/>
              <a:defRPr sz="1400">
                <a:solidFill>
                  <a:schemeClr val="lt1"/>
                </a:solidFill>
              </a:defRPr>
            </a:lvl7pPr>
            <a:lvl8pPr lvl="7" algn="ctr">
              <a:lnSpc>
                <a:spcPct val="115000"/>
              </a:lnSpc>
              <a:spcBef>
                <a:spcPts val="1600"/>
              </a:spcBef>
              <a:spcAft>
                <a:spcPts val="0"/>
              </a:spcAft>
              <a:buSzPts val="1400"/>
              <a:buNone/>
              <a:defRPr sz="1400">
                <a:solidFill>
                  <a:schemeClr val="lt1"/>
                </a:solidFill>
              </a:defRPr>
            </a:lvl8pPr>
            <a:lvl9pPr lvl="8" algn="ctr">
              <a:lnSpc>
                <a:spcPct val="115000"/>
              </a:lnSpc>
              <a:spcBef>
                <a:spcPts val="1600"/>
              </a:spcBef>
              <a:spcAft>
                <a:spcPts val="1600"/>
              </a:spcAft>
              <a:buSzPts val="1400"/>
              <a:buNone/>
              <a:defRPr sz="1400">
                <a:solidFill>
                  <a:schemeClr val="lt1"/>
                </a:solidFill>
              </a:defRPr>
            </a:lvl9pPr>
          </a:lstStyle>
          <a:p>
            <a:endParaRPr/>
          </a:p>
        </p:txBody>
      </p:sp>
      <p:sp>
        <p:nvSpPr>
          <p:cNvPr id="69" name="Google Shape;69;p37"/>
          <p:cNvSpPr txBox="1">
            <a:spLocks noGrp="1"/>
          </p:cNvSpPr>
          <p:nvPr>
            <p:ph type="title" idx="2"/>
          </p:nvPr>
        </p:nvSpPr>
        <p:spPr>
          <a:xfrm>
            <a:off x="1941537" y="2848837"/>
            <a:ext cx="1515600" cy="401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1"/>
              </a:buClr>
              <a:buSzPts val="1600"/>
              <a:buNone/>
              <a:defRPr sz="1600" i="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70" name="Google Shape;70;p37"/>
          <p:cNvSpPr txBox="1">
            <a:spLocks noGrp="1"/>
          </p:cNvSpPr>
          <p:nvPr>
            <p:ph type="subTitle" idx="3"/>
          </p:nvPr>
        </p:nvSpPr>
        <p:spPr>
          <a:xfrm>
            <a:off x="4848600" y="3250525"/>
            <a:ext cx="3244200" cy="12768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1400">
                <a:solidFill>
                  <a:schemeClr val="lt1"/>
                </a:solidFill>
                <a:latin typeface="Open Sans"/>
                <a:ea typeface="Open Sans"/>
                <a:cs typeface="Open Sans"/>
                <a:sym typeface="Open Sans"/>
              </a:defRPr>
            </a:lvl1pPr>
            <a:lvl2pPr lvl="1" algn="ctr">
              <a:lnSpc>
                <a:spcPct val="115000"/>
              </a:lnSpc>
              <a:spcBef>
                <a:spcPts val="1600"/>
              </a:spcBef>
              <a:spcAft>
                <a:spcPts val="0"/>
              </a:spcAft>
              <a:buSzPts val="1400"/>
              <a:buNone/>
              <a:defRPr sz="1400">
                <a:solidFill>
                  <a:schemeClr val="lt1"/>
                </a:solidFill>
              </a:defRPr>
            </a:lvl2pPr>
            <a:lvl3pPr lvl="2" algn="ctr">
              <a:lnSpc>
                <a:spcPct val="115000"/>
              </a:lnSpc>
              <a:spcBef>
                <a:spcPts val="1600"/>
              </a:spcBef>
              <a:spcAft>
                <a:spcPts val="0"/>
              </a:spcAft>
              <a:buSzPts val="1400"/>
              <a:buNone/>
              <a:defRPr sz="1400">
                <a:solidFill>
                  <a:schemeClr val="lt1"/>
                </a:solidFill>
              </a:defRPr>
            </a:lvl3pPr>
            <a:lvl4pPr lvl="3" algn="ctr">
              <a:lnSpc>
                <a:spcPct val="115000"/>
              </a:lnSpc>
              <a:spcBef>
                <a:spcPts val="1600"/>
              </a:spcBef>
              <a:spcAft>
                <a:spcPts val="0"/>
              </a:spcAft>
              <a:buSzPts val="1400"/>
              <a:buNone/>
              <a:defRPr sz="1400">
                <a:solidFill>
                  <a:schemeClr val="lt1"/>
                </a:solidFill>
              </a:defRPr>
            </a:lvl4pPr>
            <a:lvl5pPr lvl="4" algn="ctr">
              <a:lnSpc>
                <a:spcPct val="115000"/>
              </a:lnSpc>
              <a:spcBef>
                <a:spcPts val="1600"/>
              </a:spcBef>
              <a:spcAft>
                <a:spcPts val="0"/>
              </a:spcAft>
              <a:buSzPts val="1400"/>
              <a:buNone/>
              <a:defRPr sz="1400">
                <a:solidFill>
                  <a:schemeClr val="lt1"/>
                </a:solidFill>
              </a:defRPr>
            </a:lvl5pPr>
            <a:lvl6pPr lvl="5" algn="ctr">
              <a:lnSpc>
                <a:spcPct val="115000"/>
              </a:lnSpc>
              <a:spcBef>
                <a:spcPts val="1600"/>
              </a:spcBef>
              <a:spcAft>
                <a:spcPts val="0"/>
              </a:spcAft>
              <a:buSzPts val="1400"/>
              <a:buNone/>
              <a:defRPr sz="1400">
                <a:solidFill>
                  <a:schemeClr val="lt1"/>
                </a:solidFill>
              </a:defRPr>
            </a:lvl6pPr>
            <a:lvl7pPr lvl="6" algn="ctr">
              <a:lnSpc>
                <a:spcPct val="115000"/>
              </a:lnSpc>
              <a:spcBef>
                <a:spcPts val="1600"/>
              </a:spcBef>
              <a:spcAft>
                <a:spcPts val="0"/>
              </a:spcAft>
              <a:buSzPts val="1400"/>
              <a:buNone/>
              <a:defRPr sz="1400">
                <a:solidFill>
                  <a:schemeClr val="lt1"/>
                </a:solidFill>
              </a:defRPr>
            </a:lvl7pPr>
            <a:lvl8pPr lvl="7" algn="ctr">
              <a:lnSpc>
                <a:spcPct val="115000"/>
              </a:lnSpc>
              <a:spcBef>
                <a:spcPts val="1600"/>
              </a:spcBef>
              <a:spcAft>
                <a:spcPts val="0"/>
              </a:spcAft>
              <a:buSzPts val="1400"/>
              <a:buNone/>
              <a:defRPr sz="1400">
                <a:solidFill>
                  <a:schemeClr val="lt1"/>
                </a:solidFill>
              </a:defRPr>
            </a:lvl8pPr>
            <a:lvl9pPr lvl="8" algn="ctr">
              <a:lnSpc>
                <a:spcPct val="115000"/>
              </a:lnSpc>
              <a:spcBef>
                <a:spcPts val="1600"/>
              </a:spcBef>
              <a:spcAft>
                <a:spcPts val="1600"/>
              </a:spcAft>
              <a:buSzPts val="1400"/>
              <a:buNone/>
              <a:defRPr sz="1400">
                <a:solidFill>
                  <a:schemeClr val="lt1"/>
                </a:solidFill>
              </a:defRPr>
            </a:lvl9pPr>
          </a:lstStyle>
          <a:p>
            <a:endParaRPr/>
          </a:p>
        </p:txBody>
      </p:sp>
      <p:sp>
        <p:nvSpPr>
          <p:cNvPr id="71" name="Google Shape;71;p37"/>
          <p:cNvSpPr txBox="1">
            <a:spLocks noGrp="1"/>
          </p:cNvSpPr>
          <p:nvPr>
            <p:ph type="title" idx="4"/>
          </p:nvPr>
        </p:nvSpPr>
        <p:spPr>
          <a:xfrm>
            <a:off x="5715037" y="2848837"/>
            <a:ext cx="1515600" cy="401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1"/>
              </a:buClr>
              <a:buSzPts val="1600"/>
              <a:buNone/>
              <a:defRPr sz="1600" i="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Tree>
    <p:extLst>
      <p:ext uri="{BB962C8B-B14F-4D97-AF65-F5344CB8AC3E}">
        <p14:creationId xmlns:p14="http://schemas.microsoft.com/office/powerpoint/2010/main" val="1679688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gradFill>
          <a:gsLst>
            <a:gs pos="0">
              <a:schemeClr val="dk1"/>
            </a:gs>
            <a:gs pos="100000">
              <a:schemeClr val="lt2"/>
            </a:gs>
          </a:gsLst>
          <a:lin ang="2698631" scaled="0"/>
        </a:gradFill>
        <a:effectLst/>
      </p:bgPr>
    </p:bg>
    <p:spTree>
      <p:nvGrpSpPr>
        <p:cNvPr id="1" name="Shape 83"/>
        <p:cNvGrpSpPr/>
        <p:nvPr/>
      </p:nvGrpSpPr>
      <p:grpSpPr>
        <a:xfrm>
          <a:off x="0" y="0"/>
          <a:ext cx="0" cy="0"/>
          <a:chOff x="0" y="0"/>
          <a:chExt cx="0" cy="0"/>
        </a:xfrm>
      </p:grpSpPr>
      <p:sp>
        <p:nvSpPr>
          <p:cNvPr id="84" name="Google Shape;84;p46"/>
          <p:cNvSpPr/>
          <p:nvPr/>
        </p:nvSpPr>
        <p:spPr>
          <a:xfrm>
            <a:off x="2709980" y="25"/>
            <a:ext cx="6434014" cy="5143405"/>
          </a:xfrm>
          <a:custGeom>
            <a:avLst/>
            <a:gdLst/>
            <a:ahLst/>
            <a:cxnLst/>
            <a:rect l="l" t="t" r="r" b="b"/>
            <a:pathLst>
              <a:path w="130514" h="104334" extrusionOk="0">
                <a:moveTo>
                  <a:pt x="100994" y="0"/>
                </a:moveTo>
                <a:cubicBezTo>
                  <a:pt x="100994" y="0"/>
                  <a:pt x="86231" y="3585"/>
                  <a:pt x="91811" y="31162"/>
                </a:cubicBezTo>
                <a:cubicBezTo>
                  <a:pt x="96364" y="53637"/>
                  <a:pt x="94006" y="81607"/>
                  <a:pt x="66172" y="81607"/>
                </a:cubicBezTo>
                <a:cubicBezTo>
                  <a:pt x="65925" y="81607"/>
                  <a:pt x="65676" y="81604"/>
                  <a:pt x="65425" y="81600"/>
                </a:cubicBezTo>
                <a:cubicBezTo>
                  <a:pt x="55492" y="81425"/>
                  <a:pt x="44349" y="76049"/>
                  <a:pt x="33001" y="76049"/>
                </a:cubicBezTo>
                <a:cubicBezTo>
                  <a:pt x="27645" y="76049"/>
                  <a:pt x="22243" y="77246"/>
                  <a:pt x="16902" y="80753"/>
                </a:cubicBezTo>
                <a:cubicBezTo>
                  <a:pt x="2879" y="89963"/>
                  <a:pt x="1" y="104334"/>
                  <a:pt x="1" y="104334"/>
                </a:cubicBezTo>
                <a:lnTo>
                  <a:pt x="130513" y="104334"/>
                </a:lnTo>
                <a:lnTo>
                  <a:pt x="130513" y="0"/>
                </a:lnTo>
                <a:close/>
              </a:path>
            </a:pathLst>
          </a:custGeom>
          <a:gradFill>
            <a:gsLst>
              <a:gs pos="0">
                <a:schemeClr val="dk1"/>
              </a:gs>
              <a:gs pos="100000">
                <a:schemeClr val="lt2"/>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85;p46"/>
          <p:cNvSpPr/>
          <p:nvPr/>
        </p:nvSpPr>
        <p:spPr>
          <a:xfrm>
            <a:off x="3535716" y="1862963"/>
            <a:ext cx="5608281" cy="3280502"/>
          </a:xfrm>
          <a:custGeom>
            <a:avLst/>
            <a:gdLst/>
            <a:ahLst/>
            <a:cxnLst/>
            <a:rect l="l" t="t" r="r" b="b"/>
            <a:pathLst>
              <a:path w="113764" h="66545" extrusionOk="0">
                <a:moveTo>
                  <a:pt x="113763" y="1"/>
                </a:moveTo>
                <a:cubicBezTo>
                  <a:pt x="113763" y="1"/>
                  <a:pt x="94363" y="5103"/>
                  <a:pt x="77775" y="33272"/>
                </a:cubicBezTo>
                <a:cubicBezTo>
                  <a:pt x="67864" y="50104"/>
                  <a:pt x="57286" y="53491"/>
                  <a:pt x="45819" y="53491"/>
                </a:cubicBezTo>
                <a:cubicBezTo>
                  <a:pt x="38095" y="53491"/>
                  <a:pt x="29967" y="51954"/>
                  <a:pt x="21367" y="51954"/>
                </a:cubicBezTo>
                <a:cubicBezTo>
                  <a:pt x="0" y="51954"/>
                  <a:pt x="792" y="66545"/>
                  <a:pt x="792" y="66545"/>
                </a:cubicBezTo>
                <a:lnTo>
                  <a:pt x="113763" y="66545"/>
                </a:lnTo>
                <a:lnTo>
                  <a:pt x="113763" y="1"/>
                </a:lnTo>
                <a:close/>
              </a:path>
            </a:pathLst>
          </a:custGeom>
          <a:gradFill>
            <a:gsLst>
              <a:gs pos="0">
                <a:schemeClr val="dk1"/>
              </a:gs>
              <a:gs pos="100000">
                <a:schemeClr val="lt2"/>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86;p46"/>
          <p:cNvSpPr/>
          <p:nvPr/>
        </p:nvSpPr>
        <p:spPr>
          <a:xfrm>
            <a:off x="0" y="25"/>
            <a:ext cx="5262064" cy="3072467"/>
          </a:xfrm>
          <a:custGeom>
            <a:avLst/>
            <a:gdLst/>
            <a:ahLst/>
            <a:cxnLst/>
            <a:rect l="l" t="t" r="r" b="b"/>
            <a:pathLst>
              <a:path w="106741" h="62325" extrusionOk="0">
                <a:moveTo>
                  <a:pt x="106740" y="0"/>
                </a:moveTo>
                <a:lnTo>
                  <a:pt x="1" y="83"/>
                </a:lnTo>
                <a:lnTo>
                  <a:pt x="1" y="61346"/>
                </a:lnTo>
                <a:cubicBezTo>
                  <a:pt x="1" y="61346"/>
                  <a:pt x="3546" y="62324"/>
                  <a:pt x="8431" y="62324"/>
                </a:cubicBezTo>
                <a:cubicBezTo>
                  <a:pt x="17345" y="62324"/>
                  <a:pt x="30721" y="59067"/>
                  <a:pt x="35169" y="40668"/>
                </a:cubicBezTo>
                <a:cubicBezTo>
                  <a:pt x="39815" y="21454"/>
                  <a:pt x="48059" y="15875"/>
                  <a:pt x="55684" y="15875"/>
                </a:cubicBezTo>
                <a:cubicBezTo>
                  <a:pt x="59361" y="15875"/>
                  <a:pt x="62895" y="17173"/>
                  <a:pt x="65811" y="18864"/>
                </a:cubicBezTo>
                <a:cubicBezTo>
                  <a:pt x="71333" y="22067"/>
                  <a:pt x="77411" y="23685"/>
                  <a:pt x="83155" y="23685"/>
                </a:cubicBezTo>
                <a:cubicBezTo>
                  <a:pt x="95750" y="23685"/>
                  <a:pt x="106740" y="15906"/>
                  <a:pt x="106740" y="0"/>
                </a:cubicBezTo>
                <a:close/>
              </a:path>
            </a:pathLst>
          </a:custGeom>
          <a:gradFill>
            <a:gsLst>
              <a:gs pos="0">
                <a:schemeClr val="dk1"/>
              </a:gs>
              <a:gs pos="100000">
                <a:schemeClr val="lt2"/>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87;p46"/>
          <p:cNvSpPr txBox="1">
            <a:spLocks noGrp="1"/>
          </p:cNvSpPr>
          <p:nvPr>
            <p:ph type="subTitle" idx="1"/>
          </p:nvPr>
        </p:nvSpPr>
        <p:spPr>
          <a:xfrm>
            <a:off x="4592775" y="1376337"/>
            <a:ext cx="3828000" cy="3963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SzPts val="1800"/>
              <a:buNone/>
              <a:defRPr sz="1400">
                <a:latin typeface="Open Sans"/>
                <a:ea typeface="Open Sans"/>
                <a:cs typeface="Open Sans"/>
                <a:sym typeface="Open Sans"/>
              </a:defRPr>
            </a:lvl1pPr>
            <a:lvl2pPr lvl="1" algn="r">
              <a:lnSpc>
                <a:spcPct val="115000"/>
              </a:lnSpc>
              <a:spcBef>
                <a:spcPts val="1600"/>
              </a:spcBef>
              <a:spcAft>
                <a:spcPts val="0"/>
              </a:spcAft>
              <a:buSzPts val="1400"/>
              <a:buNone/>
              <a:defRPr sz="1400"/>
            </a:lvl2pPr>
            <a:lvl3pPr lvl="2" algn="r">
              <a:lnSpc>
                <a:spcPct val="115000"/>
              </a:lnSpc>
              <a:spcBef>
                <a:spcPts val="1600"/>
              </a:spcBef>
              <a:spcAft>
                <a:spcPts val="0"/>
              </a:spcAft>
              <a:buSzPts val="1400"/>
              <a:buNone/>
              <a:defRPr sz="1400"/>
            </a:lvl3pPr>
            <a:lvl4pPr lvl="3" algn="r">
              <a:lnSpc>
                <a:spcPct val="115000"/>
              </a:lnSpc>
              <a:spcBef>
                <a:spcPts val="1600"/>
              </a:spcBef>
              <a:spcAft>
                <a:spcPts val="0"/>
              </a:spcAft>
              <a:buSzPts val="1400"/>
              <a:buNone/>
              <a:defRPr sz="1400"/>
            </a:lvl4pPr>
            <a:lvl5pPr lvl="4" algn="r">
              <a:lnSpc>
                <a:spcPct val="115000"/>
              </a:lnSpc>
              <a:spcBef>
                <a:spcPts val="1600"/>
              </a:spcBef>
              <a:spcAft>
                <a:spcPts val="0"/>
              </a:spcAft>
              <a:buSzPts val="1400"/>
              <a:buNone/>
              <a:defRPr sz="1400"/>
            </a:lvl5pPr>
            <a:lvl6pPr lvl="5" algn="r">
              <a:lnSpc>
                <a:spcPct val="115000"/>
              </a:lnSpc>
              <a:spcBef>
                <a:spcPts val="1600"/>
              </a:spcBef>
              <a:spcAft>
                <a:spcPts val="0"/>
              </a:spcAft>
              <a:buSzPts val="1400"/>
              <a:buNone/>
              <a:defRPr sz="1400"/>
            </a:lvl6pPr>
            <a:lvl7pPr lvl="6" algn="r">
              <a:lnSpc>
                <a:spcPct val="115000"/>
              </a:lnSpc>
              <a:spcBef>
                <a:spcPts val="1600"/>
              </a:spcBef>
              <a:spcAft>
                <a:spcPts val="0"/>
              </a:spcAft>
              <a:buSzPts val="1400"/>
              <a:buNone/>
              <a:defRPr sz="1400"/>
            </a:lvl7pPr>
            <a:lvl8pPr lvl="7" algn="r">
              <a:lnSpc>
                <a:spcPct val="115000"/>
              </a:lnSpc>
              <a:spcBef>
                <a:spcPts val="1600"/>
              </a:spcBef>
              <a:spcAft>
                <a:spcPts val="0"/>
              </a:spcAft>
              <a:buSzPts val="1400"/>
              <a:buNone/>
              <a:defRPr sz="1400"/>
            </a:lvl8pPr>
            <a:lvl9pPr lvl="8" algn="r">
              <a:lnSpc>
                <a:spcPct val="115000"/>
              </a:lnSpc>
              <a:spcBef>
                <a:spcPts val="1600"/>
              </a:spcBef>
              <a:spcAft>
                <a:spcPts val="1600"/>
              </a:spcAft>
              <a:buSzPts val="1400"/>
              <a:buNone/>
              <a:defRPr sz="1400"/>
            </a:lvl9pPr>
          </a:lstStyle>
          <a:p>
            <a:endParaRPr/>
          </a:p>
        </p:txBody>
      </p:sp>
      <p:sp>
        <p:nvSpPr>
          <p:cNvPr id="88" name="Google Shape;88;p46"/>
          <p:cNvSpPr txBox="1">
            <a:spLocks noGrp="1"/>
          </p:cNvSpPr>
          <p:nvPr>
            <p:ph type="subTitle" idx="2"/>
          </p:nvPr>
        </p:nvSpPr>
        <p:spPr>
          <a:xfrm>
            <a:off x="4592775" y="2572131"/>
            <a:ext cx="3828000" cy="3963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SzPts val="1800"/>
              <a:buNone/>
              <a:defRPr sz="1400">
                <a:latin typeface="Open Sans"/>
                <a:ea typeface="Open Sans"/>
                <a:cs typeface="Open Sans"/>
                <a:sym typeface="Open Sans"/>
              </a:defRPr>
            </a:lvl1pPr>
            <a:lvl2pPr lvl="1" algn="r">
              <a:lnSpc>
                <a:spcPct val="115000"/>
              </a:lnSpc>
              <a:spcBef>
                <a:spcPts val="1600"/>
              </a:spcBef>
              <a:spcAft>
                <a:spcPts val="0"/>
              </a:spcAft>
              <a:buSzPts val="1400"/>
              <a:buNone/>
              <a:defRPr sz="1400"/>
            </a:lvl2pPr>
            <a:lvl3pPr lvl="2" algn="r">
              <a:lnSpc>
                <a:spcPct val="115000"/>
              </a:lnSpc>
              <a:spcBef>
                <a:spcPts val="1600"/>
              </a:spcBef>
              <a:spcAft>
                <a:spcPts val="0"/>
              </a:spcAft>
              <a:buSzPts val="1400"/>
              <a:buNone/>
              <a:defRPr sz="1400"/>
            </a:lvl3pPr>
            <a:lvl4pPr lvl="3" algn="r">
              <a:lnSpc>
                <a:spcPct val="115000"/>
              </a:lnSpc>
              <a:spcBef>
                <a:spcPts val="1600"/>
              </a:spcBef>
              <a:spcAft>
                <a:spcPts val="0"/>
              </a:spcAft>
              <a:buSzPts val="1400"/>
              <a:buNone/>
              <a:defRPr sz="1400"/>
            </a:lvl4pPr>
            <a:lvl5pPr lvl="4" algn="r">
              <a:lnSpc>
                <a:spcPct val="115000"/>
              </a:lnSpc>
              <a:spcBef>
                <a:spcPts val="1600"/>
              </a:spcBef>
              <a:spcAft>
                <a:spcPts val="0"/>
              </a:spcAft>
              <a:buSzPts val="1400"/>
              <a:buNone/>
              <a:defRPr sz="1400"/>
            </a:lvl5pPr>
            <a:lvl6pPr lvl="5" algn="r">
              <a:lnSpc>
                <a:spcPct val="115000"/>
              </a:lnSpc>
              <a:spcBef>
                <a:spcPts val="1600"/>
              </a:spcBef>
              <a:spcAft>
                <a:spcPts val="0"/>
              </a:spcAft>
              <a:buSzPts val="1400"/>
              <a:buNone/>
              <a:defRPr sz="1400"/>
            </a:lvl6pPr>
            <a:lvl7pPr lvl="6" algn="r">
              <a:lnSpc>
                <a:spcPct val="115000"/>
              </a:lnSpc>
              <a:spcBef>
                <a:spcPts val="1600"/>
              </a:spcBef>
              <a:spcAft>
                <a:spcPts val="0"/>
              </a:spcAft>
              <a:buSzPts val="1400"/>
              <a:buNone/>
              <a:defRPr sz="1400"/>
            </a:lvl7pPr>
            <a:lvl8pPr lvl="7" algn="r">
              <a:lnSpc>
                <a:spcPct val="115000"/>
              </a:lnSpc>
              <a:spcBef>
                <a:spcPts val="1600"/>
              </a:spcBef>
              <a:spcAft>
                <a:spcPts val="0"/>
              </a:spcAft>
              <a:buSzPts val="1400"/>
              <a:buNone/>
              <a:defRPr sz="1400"/>
            </a:lvl8pPr>
            <a:lvl9pPr lvl="8" algn="r">
              <a:lnSpc>
                <a:spcPct val="115000"/>
              </a:lnSpc>
              <a:spcBef>
                <a:spcPts val="1600"/>
              </a:spcBef>
              <a:spcAft>
                <a:spcPts val="1600"/>
              </a:spcAft>
              <a:buSzPts val="1400"/>
              <a:buNone/>
              <a:defRPr sz="1400"/>
            </a:lvl9pPr>
          </a:lstStyle>
          <a:p>
            <a:endParaRPr/>
          </a:p>
        </p:txBody>
      </p:sp>
      <p:sp>
        <p:nvSpPr>
          <p:cNvPr id="89" name="Google Shape;89;p46"/>
          <p:cNvSpPr txBox="1">
            <a:spLocks noGrp="1"/>
          </p:cNvSpPr>
          <p:nvPr>
            <p:ph type="subTitle" idx="3"/>
          </p:nvPr>
        </p:nvSpPr>
        <p:spPr>
          <a:xfrm>
            <a:off x="4592775" y="3769662"/>
            <a:ext cx="3828000" cy="3963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SzPts val="1800"/>
              <a:buNone/>
              <a:defRPr sz="1400">
                <a:latin typeface="Open Sans"/>
                <a:ea typeface="Open Sans"/>
                <a:cs typeface="Open Sans"/>
                <a:sym typeface="Open Sans"/>
              </a:defRPr>
            </a:lvl1pPr>
            <a:lvl2pPr lvl="1" algn="r">
              <a:lnSpc>
                <a:spcPct val="115000"/>
              </a:lnSpc>
              <a:spcBef>
                <a:spcPts val="1600"/>
              </a:spcBef>
              <a:spcAft>
                <a:spcPts val="0"/>
              </a:spcAft>
              <a:buSzPts val="1400"/>
              <a:buNone/>
              <a:defRPr sz="1400"/>
            </a:lvl2pPr>
            <a:lvl3pPr lvl="2" algn="r">
              <a:lnSpc>
                <a:spcPct val="115000"/>
              </a:lnSpc>
              <a:spcBef>
                <a:spcPts val="1600"/>
              </a:spcBef>
              <a:spcAft>
                <a:spcPts val="0"/>
              </a:spcAft>
              <a:buSzPts val="1400"/>
              <a:buNone/>
              <a:defRPr sz="1400"/>
            </a:lvl3pPr>
            <a:lvl4pPr lvl="3" algn="r">
              <a:lnSpc>
                <a:spcPct val="115000"/>
              </a:lnSpc>
              <a:spcBef>
                <a:spcPts val="1600"/>
              </a:spcBef>
              <a:spcAft>
                <a:spcPts val="0"/>
              </a:spcAft>
              <a:buSzPts val="1400"/>
              <a:buNone/>
              <a:defRPr sz="1400"/>
            </a:lvl4pPr>
            <a:lvl5pPr lvl="4" algn="r">
              <a:lnSpc>
                <a:spcPct val="115000"/>
              </a:lnSpc>
              <a:spcBef>
                <a:spcPts val="1600"/>
              </a:spcBef>
              <a:spcAft>
                <a:spcPts val="0"/>
              </a:spcAft>
              <a:buSzPts val="1400"/>
              <a:buNone/>
              <a:defRPr sz="1400"/>
            </a:lvl5pPr>
            <a:lvl6pPr lvl="5" algn="r">
              <a:lnSpc>
                <a:spcPct val="115000"/>
              </a:lnSpc>
              <a:spcBef>
                <a:spcPts val="1600"/>
              </a:spcBef>
              <a:spcAft>
                <a:spcPts val="0"/>
              </a:spcAft>
              <a:buSzPts val="1400"/>
              <a:buNone/>
              <a:defRPr sz="1400"/>
            </a:lvl6pPr>
            <a:lvl7pPr lvl="6" algn="r">
              <a:lnSpc>
                <a:spcPct val="115000"/>
              </a:lnSpc>
              <a:spcBef>
                <a:spcPts val="1600"/>
              </a:spcBef>
              <a:spcAft>
                <a:spcPts val="0"/>
              </a:spcAft>
              <a:buSzPts val="1400"/>
              <a:buNone/>
              <a:defRPr sz="1400"/>
            </a:lvl7pPr>
            <a:lvl8pPr lvl="7" algn="r">
              <a:lnSpc>
                <a:spcPct val="115000"/>
              </a:lnSpc>
              <a:spcBef>
                <a:spcPts val="1600"/>
              </a:spcBef>
              <a:spcAft>
                <a:spcPts val="0"/>
              </a:spcAft>
              <a:buSzPts val="1400"/>
              <a:buNone/>
              <a:defRPr sz="1400"/>
            </a:lvl8pPr>
            <a:lvl9pPr lvl="8" algn="r">
              <a:lnSpc>
                <a:spcPct val="115000"/>
              </a:lnSpc>
              <a:spcBef>
                <a:spcPts val="1600"/>
              </a:spcBef>
              <a:spcAft>
                <a:spcPts val="1600"/>
              </a:spcAft>
              <a:buSzPts val="1400"/>
              <a:buNone/>
              <a:defRPr sz="1400"/>
            </a:lvl9pPr>
          </a:lstStyle>
          <a:p>
            <a:endParaRPr/>
          </a:p>
        </p:txBody>
      </p:sp>
      <p:sp>
        <p:nvSpPr>
          <p:cNvPr id="90" name="Google Shape;90;p46"/>
          <p:cNvSpPr txBox="1">
            <a:spLocks noGrp="1"/>
          </p:cNvSpPr>
          <p:nvPr>
            <p:ph type="title"/>
          </p:nvPr>
        </p:nvSpPr>
        <p:spPr>
          <a:xfrm>
            <a:off x="4592775" y="791737"/>
            <a:ext cx="3828000" cy="6978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91" name="Google Shape;91;p46"/>
          <p:cNvSpPr txBox="1">
            <a:spLocks noGrp="1"/>
          </p:cNvSpPr>
          <p:nvPr>
            <p:ph type="title" idx="4"/>
          </p:nvPr>
        </p:nvSpPr>
        <p:spPr>
          <a:xfrm>
            <a:off x="4592775" y="2003410"/>
            <a:ext cx="3828000" cy="6978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92" name="Google Shape;92;p46"/>
          <p:cNvSpPr txBox="1">
            <a:spLocks noGrp="1"/>
          </p:cNvSpPr>
          <p:nvPr>
            <p:ph type="title" idx="5"/>
          </p:nvPr>
        </p:nvSpPr>
        <p:spPr>
          <a:xfrm>
            <a:off x="4592775" y="3199210"/>
            <a:ext cx="3828000" cy="6978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extLst>
      <p:ext uri="{BB962C8B-B14F-4D97-AF65-F5344CB8AC3E}">
        <p14:creationId xmlns:p14="http://schemas.microsoft.com/office/powerpoint/2010/main" val="439831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4293011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gradFill>
          <a:gsLst>
            <a:gs pos="0">
              <a:schemeClr val="dk1"/>
            </a:gs>
            <a:gs pos="100000">
              <a:schemeClr val="lt2"/>
            </a:gs>
          </a:gsLst>
          <a:lin ang="2698631" scaled="0"/>
        </a:gradFill>
        <a:effectLst/>
      </p:bgPr>
    </p:bg>
    <p:spTree>
      <p:nvGrpSpPr>
        <p:cNvPr id="1" name="Shape 44"/>
        <p:cNvGrpSpPr/>
        <p:nvPr/>
      </p:nvGrpSpPr>
      <p:grpSpPr>
        <a:xfrm>
          <a:off x="0" y="0"/>
          <a:ext cx="0" cy="0"/>
          <a:chOff x="0" y="0"/>
          <a:chExt cx="0" cy="0"/>
        </a:xfrm>
      </p:grpSpPr>
      <p:sp>
        <p:nvSpPr>
          <p:cNvPr id="45" name="Google Shape;45;p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6" name="Google Shape;46;p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342900" lvl="0" indent="-228600" algn="l">
              <a:lnSpc>
                <a:spcPct val="115000"/>
              </a:lnSpc>
              <a:spcBef>
                <a:spcPts val="0"/>
              </a:spcBef>
              <a:spcAft>
                <a:spcPts val="0"/>
              </a:spcAft>
              <a:buSzPts val="1200"/>
              <a:buChar char="●"/>
              <a:defRPr sz="1200">
                <a:latin typeface="Open Sans"/>
                <a:ea typeface="Open Sans"/>
                <a:cs typeface="Open Sans"/>
                <a:sym typeface="Open Sans"/>
              </a:defRPr>
            </a:lvl1pPr>
            <a:lvl2pPr marL="685800" lvl="1" indent="-228600" algn="l">
              <a:lnSpc>
                <a:spcPct val="115000"/>
              </a:lnSpc>
              <a:spcBef>
                <a:spcPts val="1600"/>
              </a:spcBef>
              <a:spcAft>
                <a:spcPts val="0"/>
              </a:spcAft>
              <a:buSzPts val="1200"/>
              <a:buChar char="○"/>
              <a:defRPr sz="1200"/>
            </a:lvl2pPr>
            <a:lvl3pPr marL="1028700" lvl="2" indent="-228600" algn="l">
              <a:lnSpc>
                <a:spcPct val="115000"/>
              </a:lnSpc>
              <a:spcBef>
                <a:spcPts val="1600"/>
              </a:spcBef>
              <a:spcAft>
                <a:spcPts val="0"/>
              </a:spcAft>
              <a:buSzPts val="1200"/>
              <a:buChar char="■"/>
              <a:defRPr sz="1200"/>
            </a:lvl3pPr>
            <a:lvl4pPr marL="1371600" lvl="3" indent="-228600" algn="l">
              <a:lnSpc>
                <a:spcPct val="115000"/>
              </a:lnSpc>
              <a:spcBef>
                <a:spcPts val="1600"/>
              </a:spcBef>
              <a:spcAft>
                <a:spcPts val="0"/>
              </a:spcAft>
              <a:buSzPts val="1200"/>
              <a:buChar char="●"/>
              <a:defRPr sz="1200"/>
            </a:lvl4pPr>
            <a:lvl5pPr marL="1714500" lvl="4" indent="-228600" algn="l">
              <a:lnSpc>
                <a:spcPct val="115000"/>
              </a:lnSpc>
              <a:spcBef>
                <a:spcPts val="1600"/>
              </a:spcBef>
              <a:spcAft>
                <a:spcPts val="0"/>
              </a:spcAft>
              <a:buSzPts val="1200"/>
              <a:buChar char="○"/>
              <a:defRPr sz="1200"/>
            </a:lvl5pPr>
            <a:lvl6pPr marL="2057400" lvl="5" indent="-228600" algn="l">
              <a:lnSpc>
                <a:spcPct val="115000"/>
              </a:lnSpc>
              <a:spcBef>
                <a:spcPts val="1600"/>
              </a:spcBef>
              <a:spcAft>
                <a:spcPts val="0"/>
              </a:spcAft>
              <a:buSzPts val="1200"/>
              <a:buChar char="■"/>
              <a:defRPr sz="1200"/>
            </a:lvl6pPr>
            <a:lvl7pPr marL="2400300" lvl="6" indent="-228600" algn="l">
              <a:lnSpc>
                <a:spcPct val="115000"/>
              </a:lnSpc>
              <a:spcBef>
                <a:spcPts val="1600"/>
              </a:spcBef>
              <a:spcAft>
                <a:spcPts val="0"/>
              </a:spcAft>
              <a:buSzPts val="1200"/>
              <a:buChar char="●"/>
              <a:defRPr sz="1200"/>
            </a:lvl7pPr>
            <a:lvl8pPr marL="2743200" lvl="7" indent="-228600" algn="l">
              <a:lnSpc>
                <a:spcPct val="115000"/>
              </a:lnSpc>
              <a:spcBef>
                <a:spcPts val="1600"/>
              </a:spcBef>
              <a:spcAft>
                <a:spcPts val="0"/>
              </a:spcAft>
              <a:buSzPts val="1200"/>
              <a:buChar char="○"/>
              <a:defRPr sz="1200"/>
            </a:lvl8pPr>
            <a:lvl9pPr marL="3086100" lvl="8" indent="-228600" algn="l">
              <a:lnSpc>
                <a:spcPct val="115000"/>
              </a:lnSpc>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3379951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
    <p:bg>
      <p:bgPr>
        <a:gradFill>
          <a:gsLst>
            <a:gs pos="0">
              <a:schemeClr val="dk1"/>
            </a:gs>
            <a:gs pos="100000">
              <a:schemeClr val="lt2"/>
            </a:gs>
          </a:gsLst>
          <a:lin ang="2698631" scaled="0"/>
        </a:gradFill>
        <a:effectLst/>
      </p:bgPr>
    </p:bg>
    <p:spTree>
      <p:nvGrpSpPr>
        <p:cNvPr id="1" name="Shape 47"/>
        <p:cNvGrpSpPr/>
        <p:nvPr/>
      </p:nvGrpSpPr>
      <p:grpSpPr>
        <a:xfrm>
          <a:off x="0" y="0"/>
          <a:ext cx="0" cy="0"/>
          <a:chOff x="0" y="0"/>
          <a:chExt cx="0" cy="0"/>
        </a:xfrm>
      </p:grpSpPr>
      <p:sp>
        <p:nvSpPr>
          <p:cNvPr id="48" name="Google Shape;48;p2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342900" lvl="0" indent="-171450" algn="l">
              <a:lnSpc>
                <a:spcPct val="100000"/>
              </a:lnSpc>
              <a:spcBef>
                <a:spcPts val="0"/>
              </a:spcBef>
              <a:spcAft>
                <a:spcPts val="0"/>
              </a:spcAft>
              <a:buSzPts val="1800"/>
              <a:buNone/>
              <a:defRPr>
                <a:latin typeface="Open Sans"/>
                <a:ea typeface="Open Sans"/>
                <a:cs typeface="Open Sans"/>
                <a:sym typeface="Open Sans"/>
              </a:defRPr>
            </a:lvl1pPr>
            <a:lvl2pPr marL="685800" lvl="1" indent="-238125" algn="l">
              <a:lnSpc>
                <a:spcPct val="115000"/>
              </a:lnSpc>
              <a:spcBef>
                <a:spcPts val="1200"/>
              </a:spcBef>
              <a:spcAft>
                <a:spcPts val="0"/>
              </a:spcAft>
              <a:buSzPts val="1400"/>
              <a:buChar char="○"/>
              <a:defRPr/>
            </a:lvl2pPr>
            <a:lvl3pPr marL="1028700" lvl="2" indent="-238125" algn="l">
              <a:lnSpc>
                <a:spcPct val="115000"/>
              </a:lnSpc>
              <a:spcBef>
                <a:spcPts val="1200"/>
              </a:spcBef>
              <a:spcAft>
                <a:spcPts val="0"/>
              </a:spcAft>
              <a:buSzPts val="1400"/>
              <a:buChar char="■"/>
              <a:defRPr/>
            </a:lvl3pPr>
            <a:lvl4pPr marL="1371600" lvl="3" indent="-238125" algn="l">
              <a:lnSpc>
                <a:spcPct val="115000"/>
              </a:lnSpc>
              <a:spcBef>
                <a:spcPts val="1200"/>
              </a:spcBef>
              <a:spcAft>
                <a:spcPts val="0"/>
              </a:spcAft>
              <a:buSzPts val="1400"/>
              <a:buChar char="●"/>
              <a:defRPr/>
            </a:lvl4pPr>
            <a:lvl5pPr marL="1714500" lvl="4" indent="-238125" algn="l">
              <a:lnSpc>
                <a:spcPct val="115000"/>
              </a:lnSpc>
              <a:spcBef>
                <a:spcPts val="1200"/>
              </a:spcBef>
              <a:spcAft>
                <a:spcPts val="0"/>
              </a:spcAft>
              <a:buSzPts val="1400"/>
              <a:buChar char="○"/>
              <a:defRPr/>
            </a:lvl5pPr>
            <a:lvl6pPr marL="2057400" lvl="5" indent="-238125" algn="l">
              <a:lnSpc>
                <a:spcPct val="115000"/>
              </a:lnSpc>
              <a:spcBef>
                <a:spcPts val="1200"/>
              </a:spcBef>
              <a:spcAft>
                <a:spcPts val="0"/>
              </a:spcAft>
              <a:buSzPts val="1400"/>
              <a:buChar char="■"/>
              <a:defRPr/>
            </a:lvl6pPr>
            <a:lvl7pPr marL="2400300" lvl="6" indent="-238125" algn="l">
              <a:lnSpc>
                <a:spcPct val="115000"/>
              </a:lnSpc>
              <a:spcBef>
                <a:spcPts val="1200"/>
              </a:spcBef>
              <a:spcAft>
                <a:spcPts val="0"/>
              </a:spcAft>
              <a:buSzPts val="1400"/>
              <a:buChar char="●"/>
              <a:defRPr/>
            </a:lvl7pPr>
            <a:lvl8pPr marL="2743200" lvl="7" indent="-238125" algn="l">
              <a:lnSpc>
                <a:spcPct val="115000"/>
              </a:lnSpc>
              <a:spcBef>
                <a:spcPts val="1200"/>
              </a:spcBef>
              <a:spcAft>
                <a:spcPts val="0"/>
              </a:spcAft>
              <a:buSzPts val="1400"/>
              <a:buChar char="○"/>
              <a:defRPr/>
            </a:lvl8pPr>
            <a:lvl9pPr marL="3086100" lvl="8" indent="-238125" algn="l">
              <a:lnSpc>
                <a:spcPct val="115000"/>
              </a:lnSpc>
              <a:spcBef>
                <a:spcPts val="1200"/>
              </a:spcBef>
              <a:spcAft>
                <a:spcPts val="1200"/>
              </a:spcAft>
              <a:buSzPts val="1400"/>
              <a:buChar char="■"/>
              <a:defRPr/>
            </a:lvl9pPr>
          </a:lstStyle>
          <a:p>
            <a:endParaRPr/>
          </a:p>
        </p:txBody>
      </p:sp>
    </p:spTree>
    <p:extLst>
      <p:ext uri="{BB962C8B-B14F-4D97-AF65-F5344CB8AC3E}">
        <p14:creationId xmlns:p14="http://schemas.microsoft.com/office/powerpoint/2010/main" val="2369376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ackground">
    <p:bg>
      <p:bgPr>
        <a:gradFill>
          <a:gsLst>
            <a:gs pos="0">
              <a:schemeClr val="dk1"/>
            </a:gs>
            <a:gs pos="100000">
              <a:schemeClr val="lt2"/>
            </a:gs>
          </a:gsLst>
          <a:lin ang="2698631" scaled="0"/>
        </a:gradFill>
        <a:effectLst/>
      </p:bgPr>
    </p:bg>
    <p:spTree>
      <p:nvGrpSpPr>
        <p:cNvPr id="1" name="Shape 49"/>
        <p:cNvGrpSpPr/>
        <p:nvPr/>
      </p:nvGrpSpPr>
      <p:grpSpPr>
        <a:xfrm>
          <a:off x="0" y="0"/>
          <a:ext cx="0" cy="0"/>
          <a:chOff x="0" y="0"/>
          <a:chExt cx="0" cy="0"/>
        </a:xfrm>
      </p:grpSpPr>
    </p:spTree>
    <p:extLst>
      <p:ext uri="{BB962C8B-B14F-4D97-AF65-F5344CB8AC3E}">
        <p14:creationId xmlns:p14="http://schemas.microsoft.com/office/powerpoint/2010/main" val="1743561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gradFill>
          <a:gsLst>
            <a:gs pos="0">
              <a:schemeClr val="dk1"/>
            </a:gs>
            <a:gs pos="100000">
              <a:schemeClr val="lt2"/>
            </a:gs>
          </a:gsLst>
          <a:lin ang="2698631" scaled="0"/>
        </a:gradFill>
        <a:effectLst/>
      </p:bgPr>
    </p:bg>
    <p:spTree>
      <p:nvGrpSpPr>
        <p:cNvPr id="1" name="Shape 8"/>
        <p:cNvGrpSpPr/>
        <p:nvPr/>
      </p:nvGrpSpPr>
      <p:grpSpPr>
        <a:xfrm>
          <a:off x="0" y="0"/>
          <a:ext cx="0" cy="0"/>
          <a:chOff x="0" y="0"/>
          <a:chExt cx="0" cy="0"/>
        </a:xfrm>
      </p:grpSpPr>
      <p:sp>
        <p:nvSpPr>
          <p:cNvPr id="9" name="Google Shape;9;p32"/>
          <p:cNvSpPr/>
          <p:nvPr/>
        </p:nvSpPr>
        <p:spPr>
          <a:xfrm>
            <a:off x="2709968" y="0"/>
            <a:ext cx="6434014" cy="5143405"/>
          </a:xfrm>
          <a:custGeom>
            <a:avLst/>
            <a:gdLst/>
            <a:ahLst/>
            <a:cxnLst/>
            <a:rect l="l" t="t" r="r" b="b"/>
            <a:pathLst>
              <a:path w="130514" h="104334" extrusionOk="0">
                <a:moveTo>
                  <a:pt x="100994" y="0"/>
                </a:moveTo>
                <a:cubicBezTo>
                  <a:pt x="100994" y="0"/>
                  <a:pt x="86231" y="3585"/>
                  <a:pt x="91811" y="31162"/>
                </a:cubicBezTo>
                <a:cubicBezTo>
                  <a:pt x="96364" y="53637"/>
                  <a:pt x="94006" y="81607"/>
                  <a:pt x="66172" y="81607"/>
                </a:cubicBezTo>
                <a:cubicBezTo>
                  <a:pt x="65925" y="81607"/>
                  <a:pt x="65676" y="81604"/>
                  <a:pt x="65425" y="81600"/>
                </a:cubicBezTo>
                <a:cubicBezTo>
                  <a:pt x="55492" y="81425"/>
                  <a:pt x="44349" y="76049"/>
                  <a:pt x="33001" y="76049"/>
                </a:cubicBezTo>
                <a:cubicBezTo>
                  <a:pt x="27645" y="76049"/>
                  <a:pt x="22243" y="77246"/>
                  <a:pt x="16902" y="80753"/>
                </a:cubicBezTo>
                <a:cubicBezTo>
                  <a:pt x="2879" y="89963"/>
                  <a:pt x="1" y="104334"/>
                  <a:pt x="1" y="104334"/>
                </a:cubicBezTo>
                <a:lnTo>
                  <a:pt x="130513" y="104334"/>
                </a:lnTo>
                <a:lnTo>
                  <a:pt x="130513" y="0"/>
                </a:lnTo>
                <a:close/>
              </a:path>
            </a:pathLst>
          </a:custGeom>
          <a:gradFill>
            <a:gsLst>
              <a:gs pos="0">
                <a:schemeClr val="dk1"/>
              </a:gs>
              <a:gs pos="100000">
                <a:schemeClr val="lt2"/>
              </a:gs>
            </a:gsLst>
            <a:lin ang="2698631"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0;p32"/>
          <p:cNvSpPr/>
          <p:nvPr/>
        </p:nvSpPr>
        <p:spPr>
          <a:xfrm>
            <a:off x="3535716" y="1862938"/>
            <a:ext cx="5608281" cy="3280502"/>
          </a:xfrm>
          <a:custGeom>
            <a:avLst/>
            <a:gdLst/>
            <a:ahLst/>
            <a:cxnLst/>
            <a:rect l="l" t="t" r="r" b="b"/>
            <a:pathLst>
              <a:path w="113764" h="66545" extrusionOk="0">
                <a:moveTo>
                  <a:pt x="113763" y="1"/>
                </a:moveTo>
                <a:cubicBezTo>
                  <a:pt x="113763" y="1"/>
                  <a:pt x="94363" y="5103"/>
                  <a:pt x="77775" y="33272"/>
                </a:cubicBezTo>
                <a:cubicBezTo>
                  <a:pt x="67864" y="50104"/>
                  <a:pt x="57286" y="53491"/>
                  <a:pt x="45819" y="53491"/>
                </a:cubicBezTo>
                <a:cubicBezTo>
                  <a:pt x="38095" y="53491"/>
                  <a:pt x="29967" y="51954"/>
                  <a:pt x="21367" y="51954"/>
                </a:cubicBezTo>
                <a:cubicBezTo>
                  <a:pt x="0" y="51954"/>
                  <a:pt x="792" y="66545"/>
                  <a:pt x="792" y="66545"/>
                </a:cubicBezTo>
                <a:lnTo>
                  <a:pt x="113763" y="66545"/>
                </a:lnTo>
                <a:lnTo>
                  <a:pt x="113763" y="1"/>
                </a:lnTo>
                <a:close/>
              </a:path>
            </a:pathLst>
          </a:custGeom>
          <a:gradFill>
            <a:gsLst>
              <a:gs pos="0">
                <a:schemeClr val="dk1"/>
              </a:gs>
              <a:gs pos="100000">
                <a:schemeClr val="lt2"/>
              </a:gs>
            </a:gsLst>
            <a:lin ang="2698631"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32"/>
          <p:cNvSpPr/>
          <p:nvPr/>
        </p:nvSpPr>
        <p:spPr>
          <a:xfrm>
            <a:off x="0" y="4042"/>
            <a:ext cx="5996055" cy="4459748"/>
          </a:xfrm>
          <a:custGeom>
            <a:avLst/>
            <a:gdLst/>
            <a:ahLst/>
            <a:cxnLst/>
            <a:rect l="l" t="t" r="r" b="b"/>
            <a:pathLst>
              <a:path w="121630" h="90466" extrusionOk="0">
                <a:moveTo>
                  <a:pt x="1" y="1"/>
                </a:moveTo>
                <a:lnTo>
                  <a:pt x="1" y="89520"/>
                </a:lnTo>
                <a:cubicBezTo>
                  <a:pt x="2415" y="90107"/>
                  <a:pt x="5391" y="90466"/>
                  <a:pt x="8641" y="90466"/>
                </a:cubicBezTo>
                <a:cubicBezTo>
                  <a:pt x="21536" y="90466"/>
                  <a:pt x="38723" y="84819"/>
                  <a:pt x="42056" y="65440"/>
                </a:cubicBezTo>
                <a:cubicBezTo>
                  <a:pt x="45105" y="47715"/>
                  <a:pt x="48968" y="43796"/>
                  <a:pt x="57073" y="43796"/>
                </a:cubicBezTo>
                <a:cubicBezTo>
                  <a:pt x="63200" y="43796"/>
                  <a:pt x="71751" y="46035"/>
                  <a:pt x="84206" y="46243"/>
                </a:cubicBezTo>
                <a:cubicBezTo>
                  <a:pt x="84456" y="46247"/>
                  <a:pt x="84703" y="46249"/>
                  <a:pt x="84948" y="46249"/>
                </a:cubicBezTo>
                <a:cubicBezTo>
                  <a:pt x="121629" y="46249"/>
                  <a:pt x="111539" y="1"/>
                  <a:pt x="111539" y="1"/>
                </a:cubicBezTo>
                <a:close/>
              </a:path>
            </a:pathLst>
          </a:custGeom>
          <a:gradFill>
            <a:gsLst>
              <a:gs pos="0">
                <a:schemeClr val="dk1"/>
              </a:gs>
              <a:gs pos="100000">
                <a:schemeClr val="lt2"/>
              </a:gs>
            </a:gsLst>
            <a:lin ang="2698631"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32"/>
          <p:cNvSpPr/>
          <p:nvPr/>
        </p:nvSpPr>
        <p:spPr>
          <a:xfrm>
            <a:off x="0" y="0"/>
            <a:ext cx="5262064" cy="3072467"/>
          </a:xfrm>
          <a:custGeom>
            <a:avLst/>
            <a:gdLst/>
            <a:ahLst/>
            <a:cxnLst/>
            <a:rect l="l" t="t" r="r" b="b"/>
            <a:pathLst>
              <a:path w="106741" h="62325" extrusionOk="0">
                <a:moveTo>
                  <a:pt x="106740" y="0"/>
                </a:moveTo>
                <a:lnTo>
                  <a:pt x="1" y="83"/>
                </a:lnTo>
                <a:lnTo>
                  <a:pt x="1" y="61346"/>
                </a:lnTo>
                <a:cubicBezTo>
                  <a:pt x="1" y="61346"/>
                  <a:pt x="3546" y="62324"/>
                  <a:pt x="8431" y="62324"/>
                </a:cubicBezTo>
                <a:cubicBezTo>
                  <a:pt x="17345" y="62324"/>
                  <a:pt x="30721" y="59067"/>
                  <a:pt x="35169" y="40668"/>
                </a:cubicBezTo>
                <a:cubicBezTo>
                  <a:pt x="39815" y="21454"/>
                  <a:pt x="48059" y="15875"/>
                  <a:pt x="55684" y="15875"/>
                </a:cubicBezTo>
                <a:cubicBezTo>
                  <a:pt x="59361" y="15875"/>
                  <a:pt x="62895" y="17173"/>
                  <a:pt x="65811" y="18864"/>
                </a:cubicBezTo>
                <a:cubicBezTo>
                  <a:pt x="71333" y="22067"/>
                  <a:pt x="77411" y="23685"/>
                  <a:pt x="83155" y="23685"/>
                </a:cubicBezTo>
                <a:cubicBezTo>
                  <a:pt x="95750" y="23685"/>
                  <a:pt x="106740" y="15906"/>
                  <a:pt x="106740" y="0"/>
                </a:cubicBezTo>
                <a:close/>
              </a:path>
            </a:pathLst>
          </a:custGeom>
          <a:gradFill>
            <a:gsLst>
              <a:gs pos="0">
                <a:schemeClr val="dk1"/>
              </a:gs>
              <a:gs pos="100000">
                <a:schemeClr val="lt2"/>
              </a:gs>
            </a:gsLst>
            <a:lin ang="2698631"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32"/>
          <p:cNvSpPr txBox="1">
            <a:spLocks noGrp="1"/>
          </p:cNvSpPr>
          <p:nvPr>
            <p:ph type="ctrTitle"/>
          </p:nvPr>
        </p:nvSpPr>
        <p:spPr>
          <a:xfrm>
            <a:off x="720000" y="1683965"/>
            <a:ext cx="5045700" cy="2340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5200"/>
              <a:buNone/>
              <a:defRPr sz="4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4" name="Google Shape;14;p32"/>
          <p:cNvSpPr txBox="1">
            <a:spLocks noGrp="1"/>
          </p:cNvSpPr>
          <p:nvPr>
            <p:ph type="subTitle" idx="1"/>
          </p:nvPr>
        </p:nvSpPr>
        <p:spPr>
          <a:xfrm>
            <a:off x="6205575" y="3547225"/>
            <a:ext cx="2215200" cy="7926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2800"/>
              <a:buNone/>
              <a:defRPr sz="1400">
                <a:latin typeface="Open Sans"/>
                <a:ea typeface="Open Sans"/>
                <a:cs typeface="Open Sans"/>
                <a:sym typeface="Ope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045645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gradFill>
          <a:gsLst>
            <a:gs pos="0">
              <a:schemeClr val="lt2"/>
            </a:gs>
            <a:gs pos="100000">
              <a:schemeClr val="dk1"/>
            </a:gs>
          </a:gsLst>
          <a:lin ang="2698631" scaled="0"/>
        </a:gradFill>
        <a:effectLst/>
      </p:bgPr>
    </p:bg>
    <p:spTree>
      <p:nvGrpSpPr>
        <p:cNvPr id="1" name="Shape 15"/>
        <p:cNvGrpSpPr/>
        <p:nvPr/>
      </p:nvGrpSpPr>
      <p:grpSpPr>
        <a:xfrm>
          <a:off x="0" y="0"/>
          <a:ext cx="0" cy="0"/>
          <a:chOff x="0" y="0"/>
          <a:chExt cx="0" cy="0"/>
        </a:xfrm>
      </p:grpSpPr>
      <p:sp>
        <p:nvSpPr>
          <p:cNvPr id="16" name="Google Shape;16;p33"/>
          <p:cNvSpPr/>
          <p:nvPr/>
        </p:nvSpPr>
        <p:spPr>
          <a:xfrm>
            <a:off x="2709980" y="25"/>
            <a:ext cx="6434014" cy="5143405"/>
          </a:xfrm>
          <a:custGeom>
            <a:avLst/>
            <a:gdLst/>
            <a:ahLst/>
            <a:cxnLst/>
            <a:rect l="l" t="t" r="r" b="b"/>
            <a:pathLst>
              <a:path w="130514" h="104334" extrusionOk="0">
                <a:moveTo>
                  <a:pt x="100994" y="0"/>
                </a:moveTo>
                <a:cubicBezTo>
                  <a:pt x="100994" y="0"/>
                  <a:pt x="86231" y="3585"/>
                  <a:pt x="91811" y="31162"/>
                </a:cubicBezTo>
                <a:cubicBezTo>
                  <a:pt x="96364" y="53637"/>
                  <a:pt x="94006" y="81607"/>
                  <a:pt x="66172" y="81607"/>
                </a:cubicBezTo>
                <a:cubicBezTo>
                  <a:pt x="65925" y="81607"/>
                  <a:pt x="65676" y="81604"/>
                  <a:pt x="65425" y="81600"/>
                </a:cubicBezTo>
                <a:cubicBezTo>
                  <a:pt x="55492" y="81425"/>
                  <a:pt x="44349" y="76049"/>
                  <a:pt x="33001" y="76049"/>
                </a:cubicBezTo>
                <a:cubicBezTo>
                  <a:pt x="27645" y="76049"/>
                  <a:pt x="22243" y="77246"/>
                  <a:pt x="16902" y="80753"/>
                </a:cubicBezTo>
                <a:cubicBezTo>
                  <a:pt x="2879" y="89963"/>
                  <a:pt x="1" y="104334"/>
                  <a:pt x="1" y="104334"/>
                </a:cubicBezTo>
                <a:lnTo>
                  <a:pt x="130513" y="104334"/>
                </a:lnTo>
                <a:lnTo>
                  <a:pt x="130513" y="0"/>
                </a:lnTo>
                <a:close/>
              </a:path>
            </a:pathLst>
          </a:custGeom>
          <a:gradFill>
            <a:gsLst>
              <a:gs pos="0">
                <a:schemeClr val="dk1"/>
              </a:gs>
              <a:gs pos="100000">
                <a:schemeClr val="lt2"/>
              </a:gs>
            </a:gsLst>
            <a:lin ang="2698631"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33"/>
          <p:cNvSpPr/>
          <p:nvPr/>
        </p:nvSpPr>
        <p:spPr>
          <a:xfrm>
            <a:off x="13" y="4067"/>
            <a:ext cx="5996055" cy="4459748"/>
          </a:xfrm>
          <a:custGeom>
            <a:avLst/>
            <a:gdLst/>
            <a:ahLst/>
            <a:cxnLst/>
            <a:rect l="l" t="t" r="r" b="b"/>
            <a:pathLst>
              <a:path w="121630" h="90466" extrusionOk="0">
                <a:moveTo>
                  <a:pt x="1" y="1"/>
                </a:moveTo>
                <a:lnTo>
                  <a:pt x="1" y="89520"/>
                </a:lnTo>
                <a:cubicBezTo>
                  <a:pt x="2415" y="90107"/>
                  <a:pt x="5391" y="90466"/>
                  <a:pt x="8641" y="90466"/>
                </a:cubicBezTo>
                <a:cubicBezTo>
                  <a:pt x="21536" y="90466"/>
                  <a:pt x="38723" y="84819"/>
                  <a:pt x="42056" y="65440"/>
                </a:cubicBezTo>
                <a:cubicBezTo>
                  <a:pt x="45105" y="47715"/>
                  <a:pt x="48968" y="43796"/>
                  <a:pt x="57073" y="43796"/>
                </a:cubicBezTo>
                <a:cubicBezTo>
                  <a:pt x="63200" y="43796"/>
                  <a:pt x="71751" y="46035"/>
                  <a:pt x="84206" y="46243"/>
                </a:cubicBezTo>
                <a:cubicBezTo>
                  <a:pt x="84456" y="46247"/>
                  <a:pt x="84703" y="46249"/>
                  <a:pt x="84948" y="46249"/>
                </a:cubicBezTo>
                <a:cubicBezTo>
                  <a:pt x="121629" y="46249"/>
                  <a:pt x="111539" y="1"/>
                  <a:pt x="111539" y="1"/>
                </a:cubicBezTo>
                <a:close/>
              </a:path>
            </a:pathLst>
          </a:custGeom>
          <a:gradFill>
            <a:gsLst>
              <a:gs pos="0">
                <a:schemeClr val="dk1"/>
              </a:gs>
              <a:gs pos="100000">
                <a:schemeClr val="lt2"/>
              </a:gs>
            </a:gsLst>
            <a:lin ang="2698631"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33"/>
          <p:cNvSpPr/>
          <p:nvPr/>
        </p:nvSpPr>
        <p:spPr>
          <a:xfrm>
            <a:off x="0" y="25"/>
            <a:ext cx="5262064" cy="3072467"/>
          </a:xfrm>
          <a:custGeom>
            <a:avLst/>
            <a:gdLst/>
            <a:ahLst/>
            <a:cxnLst/>
            <a:rect l="l" t="t" r="r" b="b"/>
            <a:pathLst>
              <a:path w="106741" h="62325" extrusionOk="0">
                <a:moveTo>
                  <a:pt x="106740" y="0"/>
                </a:moveTo>
                <a:lnTo>
                  <a:pt x="1" y="83"/>
                </a:lnTo>
                <a:lnTo>
                  <a:pt x="1" y="61346"/>
                </a:lnTo>
                <a:cubicBezTo>
                  <a:pt x="1" y="61346"/>
                  <a:pt x="3546" y="62324"/>
                  <a:pt x="8431" y="62324"/>
                </a:cubicBezTo>
                <a:cubicBezTo>
                  <a:pt x="17345" y="62324"/>
                  <a:pt x="30721" y="59067"/>
                  <a:pt x="35169" y="40668"/>
                </a:cubicBezTo>
                <a:cubicBezTo>
                  <a:pt x="39815" y="21454"/>
                  <a:pt x="48059" y="15875"/>
                  <a:pt x="55684" y="15875"/>
                </a:cubicBezTo>
                <a:cubicBezTo>
                  <a:pt x="59361" y="15875"/>
                  <a:pt x="62895" y="17173"/>
                  <a:pt x="65811" y="18864"/>
                </a:cubicBezTo>
                <a:cubicBezTo>
                  <a:pt x="71333" y="22067"/>
                  <a:pt x="77411" y="23685"/>
                  <a:pt x="83155" y="23685"/>
                </a:cubicBezTo>
                <a:cubicBezTo>
                  <a:pt x="95750" y="23685"/>
                  <a:pt x="106740" y="15906"/>
                  <a:pt x="106740" y="0"/>
                </a:cubicBezTo>
                <a:close/>
              </a:path>
            </a:pathLst>
          </a:custGeom>
          <a:gradFill>
            <a:gsLst>
              <a:gs pos="0">
                <a:schemeClr val="dk1"/>
              </a:gs>
              <a:gs pos="100000">
                <a:schemeClr val="lt2"/>
              </a:gs>
            </a:gsLst>
            <a:lin ang="2698631"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33"/>
          <p:cNvSpPr/>
          <p:nvPr/>
        </p:nvSpPr>
        <p:spPr>
          <a:xfrm>
            <a:off x="3535716" y="1862963"/>
            <a:ext cx="5608281" cy="3280502"/>
          </a:xfrm>
          <a:custGeom>
            <a:avLst/>
            <a:gdLst/>
            <a:ahLst/>
            <a:cxnLst/>
            <a:rect l="l" t="t" r="r" b="b"/>
            <a:pathLst>
              <a:path w="113764" h="66545" extrusionOk="0">
                <a:moveTo>
                  <a:pt x="113763" y="1"/>
                </a:moveTo>
                <a:cubicBezTo>
                  <a:pt x="113763" y="1"/>
                  <a:pt x="94363" y="5103"/>
                  <a:pt x="77775" y="33272"/>
                </a:cubicBezTo>
                <a:cubicBezTo>
                  <a:pt x="67864" y="50104"/>
                  <a:pt x="57286" y="53491"/>
                  <a:pt x="45819" y="53491"/>
                </a:cubicBezTo>
                <a:cubicBezTo>
                  <a:pt x="38095" y="53491"/>
                  <a:pt x="29967" y="51954"/>
                  <a:pt x="21367" y="51954"/>
                </a:cubicBezTo>
                <a:cubicBezTo>
                  <a:pt x="0" y="51954"/>
                  <a:pt x="792" y="66545"/>
                  <a:pt x="792" y="66545"/>
                </a:cubicBezTo>
                <a:lnTo>
                  <a:pt x="113763" y="66545"/>
                </a:lnTo>
                <a:lnTo>
                  <a:pt x="113763" y="1"/>
                </a:lnTo>
                <a:close/>
              </a:path>
            </a:pathLst>
          </a:custGeom>
          <a:gradFill>
            <a:gsLst>
              <a:gs pos="0">
                <a:schemeClr val="dk1"/>
              </a:gs>
              <a:gs pos="100000">
                <a:schemeClr val="lt2"/>
              </a:gs>
            </a:gsLst>
            <a:lin ang="2698631"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33"/>
          <p:cNvSpPr txBox="1">
            <a:spLocks noGrp="1"/>
          </p:cNvSpPr>
          <p:nvPr>
            <p:ph type="title"/>
          </p:nvPr>
        </p:nvSpPr>
        <p:spPr>
          <a:xfrm>
            <a:off x="5573475" y="1621225"/>
            <a:ext cx="2847300" cy="8418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21" name="Google Shape;21;p33"/>
          <p:cNvSpPr txBox="1">
            <a:spLocks noGrp="1"/>
          </p:cNvSpPr>
          <p:nvPr>
            <p:ph type="subTitle" idx="1"/>
          </p:nvPr>
        </p:nvSpPr>
        <p:spPr>
          <a:xfrm>
            <a:off x="4634100" y="2571750"/>
            <a:ext cx="3786600" cy="7926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chemeClr val="lt1"/>
              </a:buClr>
              <a:buSzPts val="2800"/>
              <a:buNone/>
              <a:defRPr sz="1600">
                <a:solidFill>
                  <a:schemeClr val="lt1"/>
                </a:solidFill>
                <a:latin typeface="Open Sans"/>
                <a:ea typeface="Open Sans"/>
                <a:cs typeface="Open Sans"/>
                <a:sym typeface="Open Sans"/>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Tree>
    <p:extLst>
      <p:ext uri="{BB962C8B-B14F-4D97-AF65-F5344CB8AC3E}">
        <p14:creationId xmlns:p14="http://schemas.microsoft.com/office/powerpoint/2010/main" val="3699276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gradFill>
          <a:gsLst>
            <a:gs pos="0">
              <a:schemeClr val="dk1"/>
            </a:gs>
            <a:gs pos="100000">
              <a:schemeClr val="lt2"/>
            </a:gs>
          </a:gsLst>
          <a:lin ang="2698631" scaled="0"/>
        </a:gradFill>
        <a:effectLst/>
      </p:bgPr>
    </p:bg>
    <p:spTree>
      <p:nvGrpSpPr>
        <p:cNvPr id="1" name="Shape 39"/>
        <p:cNvGrpSpPr/>
        <p:nvPr/>
      </p:nvGrpSpPr>
      <p:grpSpPr>
        <a:xfrm>
          <a:off x="0" y="0"/>
          <a:ext cx="0" cy="0"/>
          <a:chOff x="0" y="0"/>
          <a:chExt cx="0" cy="0"/>
        </a:xfrm>
      </p:grpSpPr>
      <p:sp>
        <p:nvSpPr>
          <p:cNvPr id="40" name="Google Shape;40;p38"/>
          <p:cNvSpPr/>
          <p:nvPr/>
        </p:nvSpPr>
        <p:spPr>
          <a:xfrm>
            <a:off x="2709980" y="25"/>
            <a:ext cx="6434014" cy="5143405"/>
          </a:xfrm>
          <a:custGeom>
            <a:avLst/>
            <a:gdLst/>
            <a:ahLst/>
            <a:cxnLst/>
            <a:rect l="l" t="t" r="r" b="b"/>
            <a:pathLst>
              <a:path w="130514" h="104334" extrusionOk="0">
                <a:moveTo>
                  <a:pt x="100994" y="0"/>
                </a:moveTo>
                <a:cubicBezTo>
                  <a:pt x="100994" y="0"/>
                  <a:pt x="86231" y="3585"/>
                  <a:pt x="91811" y="31162"/>
                </a:cubicBezTo>
                <a:cubicBezTo>
                  <a:pt x="96364" y="53637"/>
                  <a:pt x="94006" y="81607"/>
                  <a:pt x="66172" y="81607"/>
                </a:cubicBezTo>
                <a:cubicBezTo>
                  <a:pt x="65925" y="81607"/>
                  <a:pt x="65676" y="81604"/>
                  <a:pt x="65425" y="81600"/>
                </a:cubicBezTo>
                <a:cubicBezTo>
                  <a:pt x="55492" y="81425"/>
                  <a:pt x="44349" y="76049"/>
                  <a:pt x="33001" y="76049"/>
                </a:cubicBezTo>
                <a:cubicBezTo>
                  <a:pt x="27645" y="76049"/>
                  <a:pt x="22243" y="77246"/>
                  <a:pt x="16902" y="80753"/>
                </a:cubicBezTo>
                <a:cubicBezTo>
                  <a:pt x="2879" y="89963"/>
                  <a:pt x="1" y="104334"/>
                  <a:pt x="1" y="104334"/>
                </a:cubicBezTo>
                <a:lnTo>
                  <a:pt x="130513" y="104334"/>
                </a:lnTo>
                <a:lnTo>
                  <a:pt x="130513" y="0"/>
                </a:lnTo>
                <a:close/>
              </a:path>
            </a:pathLst>
          </a:custGeom>
          <a:gradFill>
            <a:gsLst>
              <a:gs pos="0">
                <a:schemeClr val="dk1"/>
              </a:gs>
              <a:gs pos="100000">
                <a:schemeClr val="lt2"/>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38"/>
          <p:cNvSpPr/>
          <p:nvPr/>
        </p:nvSpPr>
        <p:spPr>
          <a:xfrm>
            <a:off x="13" y="4067"/>
            <a:ext cx="5996055" cy="4459748"/>
          </a:xfrm>
          <a:custGeom>
            <a:avLst/>
            <a:gdLst/>
            <a:ahLst/>
            <a:cxnLst/>
            <a:rect l="l" t="t" r="r" b="b"/>
            <a:pathLst>
              <a:path w="121630" h="90466" extrusionOk="0">
                <a:moveTo>
                  <a:pt x="1" y="1"/>
                </a:moveTo>
                <a:lnTo>
                  <a:pt x="1" y="89520"/>
                </a:lnTo>
                <a:cubicBezTo>
                  <a:pt x="2415" y="90107"/>
                  <a:pt x="5391" y="90466"/>
                  <a:pt x="8641" y="90466"/>
                </a:cubicBezTo>
                <a:cubicBezTo>
                  <a:pt x="21536" y="90466"/>
                  <a:pt x="38723" y="84819"/>
                  <a:pt x="42056" y="65440"/>
                </a:cubicBezTo>
                <a:cubicBezTo>
                  <a:pt x="45105" y="47715"/>
                  <a:pt x="48968" y="43796"/>
                  <a:pt x="57073" y="43796"/>
                </a:cubicBezTo>
                <a:cubicBezTo>
                  <a:pt x="63200" y="43796"/>
                  <a:pt x="71751" y="46035"/>
                  <a:pt x="84206" y="46243"/>
                </a:cubicBezTo>
                <a:cubicBezTo>
                  <a:pt x="84456" y="46247"/>
                  <a:pt x="84703" y="46249"/>
                  <a:pt x="84948" y="46249"/>
                </a:cubicBezTo>
                <a:cubicBezTo>
                  <a:pt x="121629" y="46249"/>
                  <a:pt x="111539" y="1"/>
                  <a:pt x="111539" y="1"/>
                </a:cubicBezTo>
                <a:close/>
              </a:path>
            </a:pathLst>
          </a:custGeom>
          <a:gradFill>
            <a:gsLst>
              <a:gs pos="0">
                <a:schemeClr val="dk1"/>
              </a:gs>
              <a:gs pos="100000">
                <a:schemeClr val="lt2"/>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38"/>
          <p:cNvSpPr/>
          <p:nvPr/>
        </p:nvSpPr>
        <p:spPr>
          <a:xfrm>
            <a:off x="3535716" y="1862963"/>
            <a:ext cx="5608281" cy="3280502"/>
          </a:xfrm>
          <a:custGeom>
            <a:avLst/>
            <a:gdLst/>
            <a:ahLst/>
            <a:cxnLst/>
            <a:rect l="l" t="t" r="r" b="b"/>
            <a:pathLst>
              <a:path w="113764" h="66545" extrusionOk="0">
                <a:moveTo>
                  <a:pt x="113763" y="1"/>
                </a:moveTo>
                <a:cubicBezTo>
                  <a:pt x="113763" y="1"/>
                  <a:pt x="94363" y="5103"/>
                  <a:pt x="77775" y="33272"/>
                </a:cubicBezTo>
                <a:cubicBezTo>
                  <a:pt x="67864" y="50104"/>
                  <a:pt x="57286" y="53491"/>
                  <a:pt x="45819" y="53491"/>
                </a:cubicBezTo>
                <a:cubicBezTo>
                  <a:pt x="38095" y="53491"/>
                  <a:pt x="29967" y="51954"/>
                  <a:pt x="21367" y="51954"/>
                </a:cubicBezTo>
                <a:cubicBezTo>
                  <a:pt x="0" y="51954"/>
                  <a:pt x="792" y="66545"/>
                  <a:pt x="792" y="66545"/>
                </a:cubicBezTo>
                <a:lnTo>
                  <a:pt x="113763" y="66545"/>
                </a:lnTo>
                <a:lnTo>
                  <a:pt x="113763" y="1"/>
                </a:lnTo>
                <a:close/>
              </a:path>
            </a:pathLst>
          </a:custGeom>
          <a:gradFill>
            <a:gsLst>
              <a:gs pos="0">
                <a:schemeClr val="dk1"/>
              </a:gs>
              <a:gs pos="100000">
                <a:schemeClr val="lt2"/>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38"/>
          <p:cNvSpPr txBox="1">
            <a:spLocks noGrp="1"/>
          </p:cNvSpPr>
          <p:nvPr>
            <p:ph type="title"/>
          </p:nvPr>
        </p:nvSpPr>
        <p:spPr>
          <a:xfrm>
            <a:off x="1012401" y="2803175"/>
            <a:ext cx="1841400" cy="401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00"/>
              <a:buNone/>
              <a:defRPr sz="1400" i="0"/>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a:endParaRPr/>
          </a:p>
        </p:txBody>
      </p:sp>
      <p:sp>
        <p:nvSpPr>
          <p:cNvPr id="44" name="Google Shape;44;p38"/>
          <p:cNvSpPr txBox="1">
            <a:spLocks noGrp="1"/>
          </p:cNvSpPr>
          <p:nvPr>
            <p:ph type="subTitle" idx="1"/>
          </p:nvPr>
        </p:nvSpPr>
        <p:spPr>
          <a:xfrm>
            <a:off x="852625" y="3290975"/>
            <a:ext cx="2162700" cy="9039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1400">
                <a:latin typeface="Open Sans"/>
                <a:ea typeface="Open Sans"/>
                <a:cs typeface="Open Sans"/>
                <a:sym typeface="Open Sans"/>
              </a:defRPr>
            </a:lvl1pPr>
            <a:lvl2pPr lvl="1" algn="ctr">
              <a:lnSpc>
                <a:spcPct val="115000"/>
              </a:lnSpc>
              <a:spcBef>
                <a:spcPts val="1600"/>
              </a:spcBef>
              <a:spcAft>
                <a:spcPts val="0"/>
              </a:spcAft>
              <a:buSzPts val="1400"/>
              <a:buNone/>
              <a:defRPr sz="1400"/>
            </a:lvl2pPr>
            <a:lvl3pPr lvl="2" algn="ctr">
              <a:lnSpc>
                <a:spcPct val="115000"/>
              </a:lnSpc>
              <a:spcBef>
                <a:spcPts val="1600"/>
              </a:spcBef>
              <a:spcAft>
                <a:spcPts val="0"/>
              </a:spcAft>
              <a:buSzPts val="1400"/>
              <a:buNone/>
              <a:defRPr sz="1400"/>
            </a:lvl3pPr>
            <a:lvl4pPr lvl="3" algn="ctr">
              <a:lnSpc>
                <a:spcPct val="115000"/>
              </a:lnSpc>
              <a:spcBef>
                <a:spcPts val="1600"/>
              </a:spcBef>
              <a:spcAft>
                <a:spcPts val="0"/>
              </a:spcAft>
              <a:buSzPts val="1400"/>
              <a:buNone/>
              <a:defRPr sz="1400"/>
            </a:lvl4pPr>
            <a:lvl5pPr lvl="4" algn="ctr">
              <a:lnSpc>
                <a:spcPct val="115000"/>
              </a:lnSpc>
              <a:spcBef>
                <a:spcPts val="1600"/>
              </a:spcBef>
              <a:spcAft>
                <a:spcPts val="0"/>
              </a:spcAft>
              <a:buSzPts val="1400"/>
              <a:buNone/>
              <a:defRPr sz="1400"/>
            </a:lvl5pPr>
            <a:lvl6pPr lvl="5" algn="ctr">
              <a:lnSpc>
                <a:spcPct val="115000"/>
              </a:lnSpc>
              <a:spcBef>
                <a:spcPts val="1600"/>
              </a:spcBef>
              <a:spcAft>
                <a:spcPts val="0"/>
              </a:spcAft>
              <a:buSzPts val="1400"/>
              <a:buNone/>
              <a:defRPr sz="1400"/>
            </a:lvl6pPr>
            <a:lvl7pPr lvl="6" algn="ctr">
              <a:lnSpc>
                <a:spcPct val="115000"/>
              </a:lnSpc>
              <a:spcBef>
                <a:spcPts val="1600"/>
              </a:spcBef>
              <a:spcAft>
                <a:spcPts val="0"/>
              </a:spcAft>
              <a:buSzPts val="1400"/>
              <a:buNone/>
              <a:defRPr sz="1400"/>
            </a:lvl7pPr>
            <a:lvl8pPr lvl="7" algn="ctr">
              <a:lnSpc>
                <a:spcPct val="115000"/>
              </a:lnSpc>
              <a:spcBef>
                <a:spcPts val="1600"/>
              </a:spcBef>
              <a:spcAft>
                <a:spcPts val="0"/>
              </a:spcAft>
              <a:buSzPts val="1400"/>
              <a:buNone/>
              <a:defRPr sz="1400"/>
            </a:lvl8pPr>
            <a:lvl9pPr lvl="8" algn="ctr">
              <a:lnSpc>
                <a:spcPct val="115000"/>
              </a:lnSpc>
              <a:spcBef>
                <a:spcPts val="1600"/>
              </a:spcBef>
              <a:spcAft>
                <a:spcPts val="1600"/>
              </a:spcAft>
              <a:buSzPts val="1400"/>
              <a:buNone/>
              <a:defRPr sz="1400"/>
            </a:lvl9pPr>
          </a:lstStyle>
          <a:p>
            <a:endParaRPr/>
          </a:p>
        </p:txBody>
      </p:sp>
      <p:sp>
        <p:nvSpPr>
          <p:cNvPr id="45" name="Google Shape;45;p38"/>
          <p:cNvSpPr txBox="1">
            <a:spLocks noGrp="1"/>
          </p:cNvSpPr>
          <p:nvPr>
            <p:ph type="title" idx="2"/>
          </p:nvPr>
        </p:nvSpPr>
        <p:spPr>
          <a:xfrm>
            <a:off x="3651769" y="2803175"/>
            <a:ext cx="1841400" cy="401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00"/>
              <a:buNone/>
              <a:defRPr sz="1400" i="0"/>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a:endParaRPr/>
          </a:p>
        </p:txBody>
      </p:sp>
      <p:sp>
        <p:nvSpPr>
          <p:cNvPr id="46" name="Google Shape;46;p38"/>
          <p:cNvSpPr txBox="1">
            <a:spLocks noGrp="1"/>
          </p:cNvSpPr>
          <p:nvPr>
            <p:ph type="subTitle" idx="3"/>
          </p:nvPr>
        </p:nvSpPr>
        <p:spPr>
          <a:xfrm>
            <a:off x="3490925" y="3290975"/>
            <a:ext cx="2162700" cy="9039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1400">
                <a:latin typeface="Open Sans"/>
                <a:ea typeface="Open Sans"/>
                <a:cs typeface="Open Sans"/>
                <a:sym typeface="Open Sans"/>
              </a:defRPr>
            </a:lvl1pPr>
            <a:lvl2pPr lvl="1" algn="ctr">
              <a:lnSpc>
                <a:spcPct val="115000"/>
              </a:lnSpc>
              <a:spcBef>
                <a:spcPts val="1600"/>
              </a:spcBef>
              <a:spcAft>
                <a:spcPts val="0"/>
              </a:spcAft>
              <a:buSzPts val="1400"/>
              <a:buNone/>
              <a:defRPr sz="1400"/>
            </a:lvl2pPr>
            <a:lvl3pPr lvl="2" algn="ctr">
              <a:lnSpc>
                <a:spcPct val="115000"/>
              </a:lnSpc>
              <a:spcBef>
                <a:spcPts val="1600"/>
              </a:spcBef>
              <a:spcAft>
                <a:spcPts val="0"/>
              </a:spcAft>
              <a:buSzPts val="1400"/>
              <a:buNone/>
              <a:defRPr sz="1400"/>
            </a:lvl3pPr>
            <a:lvl4pPr lvl="3" algn="ctr">
              <a:lnSpc>
                <a:spcPct val="115000"/>
              </a:lnSpc>
              <a:spcBef>
                <a:spcPts val="1600"/>
              </a:spcBef>
              <a:spcAft>
                <a:spcPts val="0"/>
              </a:spcAft>
              <a:buSzPts val="1400"/>
              <a:buNone/>
              <a:defRPr sz="1400"/>
            </a:lvl4pPr>
            <a:lvl5pPr lvl="4" algn="ctr">
              <a:lnSpc>
                <a:spcPct val="115000"/>
              </a:lnSpc>
              <a:spcBef>
                <a:spcPts val="1600"/>
              </a:spcBef>
              <a:spcAft>
                <a:spcPts val="0"/>
              </a:spcAft>
              <a:buSzPts val="1400"/>
              <a:buNone/>
              <a:defRPr sz="1400"/>
            </a:lvl5pPr>
            <a:lvl6pPr lvl="5" algn="ctr">
              <a:lnSpc>
                <a:spcPct val="115000"/>
              </a:lnSpc>
              <a:spcBef>
                <a:spcPts val="1600"/>
              </a:spcBef>
              <a:spcAft>
                <a:spcPts val="0"/>
              </a:spcAft>
              <a:buSzPts val="1400"/>
              <a:buNone/>
              <a:defRPr sz="1400"/>
            </a:lvl6pPr>
            <a:lvl7pPr lvl="6" algn="ctr">
              <a:lnSpc>
                <a:spcPct val="115000"/>
              </a:lnSpc>
              <a:spcBef>
                <a:spcPts val="1600"/>
              </a:spcBef>
              <a:spcAft>
                <a:spcPts val="0"/>
              </a:spcAft>
              <a:buSzPts val="1400"/>
              <a:buNone/>
              <a:defRPr sz="1400"/>
            </a:lvl7pPr>
            <a:lvl8pPr lvl="7" algn="ctr">
              <a:lnSpc>
                <a:spcPct val="115000"/>
              </a:lnSpc>
              <a:spcBef>
                <a:spcPts val="1600"/>
              </a:spcBef>
              <a:spcAft>
                <a:spcPts val="0"/>
              </a:spcAft>
              <a:buSzPts val="1400"/>
              <a:buNone/>
              <a:defRPr sz="1400"/>
            </a:lvl8pPr>
            <a:lvl9pPr lvl="8" algn="ctr">
              <a:lnSpc>
                <a:spcPct val="115000"/>
              </a:lnSpc>
              <a:spcBef>
                <a:spcPts val="1600"/>
              </a:spcBef>
              <a:spcAft>
                <a:spcPts val="1600"/>
              </a:spcAft>
              <a:buSzPts val="1400"/>
              <a:buNone/>
              <a:defRPr sz="1400"/>
            </a:lvl9pPr>
          </a:lstStyle>
          <a:p>
            <a:endParaRPr/>
          </a:p>
        </p:txBody>
      </p:sp>
      <p:sp>
        <p:nvSpPr>
          <p:cNvPr id="47" name="Google Shape;47;p38"/>
          <p:cNvSpPr txBox="1">
            <a:spLocks noGrp="1"/>
          </p:cNvSpPr>
          <p:nvPr>
            <p:ph type="title" idx="4"/>
          </p:nvPr>
        </p:nvSpPr>
        <p:spPr>
          <a:xfrm>
            <a:off x="6289876" y="2803175"/>
            <a:ext cx="1841400" cy="401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00"/>
              <a:buNone/>
              <a:defRPr sz="1400" i="0"/>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a:endParaRPr/>
          </a:p>
        </p:txBody>
      </p:sp>
      <p:sp>
        <p:nvSpPr>
          <p:cNvPr id="48" name="Google Shape;48;p38"/>
          <p:cNvSpPr txBox="1">
            <a:spLocks noGrp="1"/>
          </p:cNvSpPr>
          <p:nvPr>
            <p:ph type="subTitle" idx="5"/>
          </p:nvPr>
        </p:nvSpPr>
        <p:spPr>
          <a:xfrm>
            <a:off x="6129225" y="3290975"/>
            <a:ext cx="2162700" cy="9039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1400">
                <a:latin typeface="Open Sans"/>
                <a:ea typeface="Open Sans"/>
                <a:cs typeface="Open Sans"/>
                <a:sym typeface="Open Sans"/>
              </a:defRPr>
            </a:lvl1pPr>
            <a:lvl2pPr lvl="1" algn="ctr">
              <a:lnSpc>
                <a:spcPct val="115000"/>
              </a:lnSpc>
              <a:spcBef>
                <a:spcPts val="1600"/>
              </a:spcBef>
              <a:spcAft>
                <a:spcPts val="0"/>
              </a:spcAft>
              <a:buSzPts val="1400"/>
              <a:buNone/>
              <a:defRPr sz="1400"/>
            </a:lvl2pPr>
            <a:lvl3pPr lvl="2" algn="ctr">
              <a:lnSpc>
                <a:spcPct val="115000"/>
              </a:lnSpc>
              <a:spcBef>
                <a:spcPts val="1600"/>
              </a:spcBef>
              <a:spcAft>
                <a:spcPts val="0"/>
              </a:spcAft>
              <a:buSzPts val="1400"/>
              <a:buNone/>
              <a:defRPr sz="1400"/>
            </a:lvl3pPr>
            <a:lvl4pPr lvl="3" algn="ctr">
              <a:lnSpc>
                <a:spcPct val="115000"/>
              </a:lnSpc>
              <a:spcBef>
                <a:spcPts val="1600"/>
              </a:spcBef>
              <a:spcAft>
                <a:spcPts val="0"/>
              </a:spcAft>
              <a:buSzPts val="1400"/>
              <a:buNone/>
              <a:defRPr sz="1400"/>
            </a:lvl4pPr>
            <a:lvl5pPr lvl="4" algn="ctr">
              <a:lnSpc>
                <a:spcPct val="115000"/>
              </a:lnSpc>
              <a:spcBef>
                <a:spcPts val="1600"/>
              </a:spcBef>
              <a:spcAft>
                <a:spcPts val="0"/>
              </a:spcAft>
              <a:buSzPts val="1400"/>
              <a:buNone/>
              <a:defRPr sz="1400"/>
            </a:lvl5pPr>
            <a:lvl6pPr lvl="5" algn="ctr">
              <a:lnSpc>
                <a:spcPct val="115000"/>
              </a:lnSpc>
              <a:spcBef>
                <a:spcPts val="1600"/>
              </a:spcBef>
              <a:spcAft>
                <a:spcPts val="0"/>
              </a:spcAft>
              <a:buSzPts val="1400"/>
              <a:buNone/>
              <a:defRPr sz="1400"/>
            </a:lvl6pPr>
            <a:lvl7pPr lvl="6" algn="ctr">
              <a:lnSpc>
                <a:spcPct val="115000"/>
              </a:lnSpc>
              <a:spcBef>
                <a:spcPts val="1600"/>
              </a:spcBef>
              <a:spcAft>
                <a:spcPts val="0"/>
              </a:spcAft>
              <a:buSzPts val="1400"/>
              <a:buNone/>
              <a:defRPr sz="1400"/>
            </a:lvl7pPr>
            <a:lvl8pPr lvl="7" algn="ctr">
              <a:lnSpc>
                <a:spcPct val="115000"/>
              </a:lnSpc>
              <a:spcBef>
                <a:spcPts val="1600"/>
              </a:spcBef>
              <a:spcAft>
                <a:spcPts val="0"/>
              </a:spcAft>
              <a:buSzPts val="1400"/>
              <a:buNone/>
              <a:defRPr sz="1400"/>
            </a:lvl8pPr>
            <a:lvl9pPr lvl="8" algn="ctr">
              <a:lnSpc>
                <a:spcPct val="115000"/>
              </a:lnSpc>
              <a:spcBef>
                <a:spcPts val="1600"/>
              </a:spcBef>
              <a:spcAft>
                <a:spcPts val="1600"/>
              </a:spcAft>
              <a:buSzPts val="1400"/>
              <a:buNone/>
              <a:defRPr sz="1400"/>
            </a:lvl9pPr>
          </a:lstStyle>
          <a:p>
            <a:endParaRPr/>
          </a:p>
        </p:txBody>
      </p:sp>
      <p:sp>
        <p:nvSpPr>
          <p:cNvPr id="49" name="Google Shape;49;p38"/>
          <p:cNvSpPr txBox="1">
            <a:spLocks noGrp="1"/>
          </p:cNvSpPr>
          <p:nvPr>
            <p:ph type="title" idx="6"/>
          </p:nvPr>
        </p:nvSpPr>
        <p:spPr>
          <a:xfrm>
            <a:off x="720000" y="1003925"/>
            <a:ext cx="6928200" cy="401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1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143145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bg>
      <p:bgPr>
        <a:gradFill>
          <a:gsLst>
            <a:gs pos="0">
              <a:schemeClr val="lt2"/>
            </a:gs>
            <a:gs pos="100000">
              <a:schemeClr val="dk1"/>
            </a:gs>
          </a:gsLst>
          <a:lin ang="0" scaled="0"/>
        </a:gradFill>
        <a:effectLst/>
      </p:bgPr>
    </p:bg>
    <p:spTree>
      <p:nvGrpSpPr>
        <p:cNvPr id="1" name="Shape 50"/>
        <p:cNvGrpSpPr/>
        <p:nvPr/>
      </p:nvGrpSpPr>
      <p:grpSpPr>
        <a:xfrm>
          <a:off x="0" y="0"/>
          <a:ext cx="0" cy="0"/>
          <a:chOff x="0" y="0"/>
          <a:chExt cx="0" cy="0"/>
        </a:xfrm>
      </p:grpSpPr>
      <p:sp>
        <p:nvSpPr>
          <p:cNvPr id="51" name="Google Shape;51;p34"/>
          <p:cNvSpPr/>
          <p:nvPr/>
        </p:nvSpPr>
        <p:spPr>
          <a:xfrm flipH="1">
            <a:off x="3" y="25"/>
            <a:ext cx="6434014" cy="5143405"/>
          </a:xfrm>
          <a:custGeom>
            <a:avLst/>
            <a:gdLst/>
            <a:ahLst/>
            <a:cxnLst/>
            <a:rect l="l" t="t" r="r" b="b"/>
            <a:pathLst>
              <a:path w="130514" h="104334" extrusionOk="0">
                <a:moveTo>
                  <a:pt x="100994" y="0"/>
                </a:moveTo>
                <a:cubicBezTo>
                  <a:pt x="100994" y="0"/>
                  <a:pt x="86231" y="3585"/>
                  <a:pt x="91811" y="31162"/>
                </a:cubicBezTo>
                <a:cubicBezTo>
                  <a:pt x="96364" y="53637"/>
                  <a:pt x="94006" y="81607"/>
                  <a:pt x="66172" y="81607"/>
                </a:cubicBezTo>
                <a:cubicBezTo>
                  <a:pt x="65925" y="81607"/>
                  <a:pt x="65676" y="81604"/>
                  <a:pt x="65425" y="81600"/>
                </a:cubicBezTo>
                <a:cubicBezTo>
                  <a:pt x="55492" y="81425"/>
                  <a:pt x="44349" y="76049"/>
                  <a:pt x="33001" y="76049"/>
                </a:cubicBezTo>
                <a:cubicBezTo>
                  <a:pt x="27645" y="76049"/>
                  <a:pt x="22243" y="77246"/>
                  <a:pt x="16902" y="80753"/>
                </a:cubicBezTo>
                <a:cubicBezTo>
                  <a:pt x="2879" y="89963"/>
                  <a:pt x="1" y="104334"/>
                  <a:pt x="1" y="104334"/>
                </a:cubicBezTo>
                <a:lnTo>
                  <a:pt x="130513" y="104334"/>
                </a:lnTo>
                <a:lnTo>
                  <a:pt x="130513" y="0"/>
                </a:lnTo>
                <a:close/>
              </a:path>
            </a:pathLst>
          </a:custGeom>
          <a:gradFill>
            <a:gsLst>
              <a:gs pos="0">
                <a:schemeClr val="dk1"/>
              </a:gs>
              <a:gs pos="100000">
                <a:schemeClr val="lt2"/>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34"/>
          <p:cNvSpPr/>
          <p:nvPr/>
        </p:nvSpPr>
        <p:spPr>
          <a:xfrm flipH="1">
            <a:off x="3147929" y="4067"/>
            <a:ext cx="5996055" cy="4459748"/>
          </a:xfrm>
          <a:custGeom>
            <a:avLst/>
            <a:gdLst/>
            <a:ahLst/>
            <a:cxnLst/>
            <a:rect l="l" t="t" r="r" b="b"/>
            <a:pathLst>
              <a:path w="121630" h="90466" extrusionOk="0">
                <a:moveTo>
                  <a:pt x="1" y="1"/>
                </a:moveTo>
                <a:lnTo>
                  <a:pt x="1" y="89520"/>
                </a:lnTo>
                <a:cubicBezTo>
                  <a:pt x="2415" y="90107"/>
                  <a:pt x="5391" y="90466"/>
                  <a:pt x="8641" y="90466"/>
                </a:cubicBezTo>
                <a:cubicBezTo>
                  <a:pt x="21536" y="90466"/>
                  <a:pt x="38723" y="84819"/>
                  <a:pt x="42056" y="65440"/>
                </a:cubicBezTo>
                <a:cubicBezTo>
                  <a:pt x="45105" y="47715"/>
                  <a:pt x="48968" y="43796"/>
                  <a:pt x="57073" y="43796"/>
                </a:cubicBezTo>
                <a:cubicBezTo>
                  <a:pt x="63200" y="43796"/>
                  <a:pt x="71751" y="46035"/>
                  <a:pt x="84206" y="46243"/>
                </a:cubicBezTo>
                <a:cubicBezTo>
                  <a:pt x="84456" y="46247"/>
                  <a:pt x="84703" y="46249"/>
                  <a:pt x="84948" y="46249"/>
                </a:cubicBezTo>
                <a:cubicBezTo>
                  <a:pt x="121629" y="46249"/>
                  <a:pt x="111539" y="1"/>
                  <a:pt x="111539" y="1"/>
                </a:cubicBezTo>
                <a:close/>
              </a:path>
            </a:pathLst>
          </a:custGeom>
          <a:gradFill>
            <a:gsLst>
              <a:gs pos="0">
                <a:schemeClr val="dk1"/>
              </a:gs>
              <a:gs pos="100000">
                <a:schemeClr val="lt2"/>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34"/>
          <p:cNvSpPr/>
          <p:nvPr/>
        </p:nvSpPr>
        <p:spPr>
          <a:xfrm flipH="1">
            <a:off x="3881932" y="25"/>
            <a:ext cx="5262064" cy="3072467"/>
          </a:xfrm>
          <a:custGeom>
            <a:avLst/>
            <a:gdLst/>
            <a:ahLst/>
            <a:cxnLst/>
            <a:rect l="l" t="t" r="r" b="b"/>
            <a:pathLst>
              <a:path w="106741" h="62325" extrusionOk="0">
                <a:moveTo>
                  <a:pt x="106740" y="0"/>
                </a:moveTo>
                <a:lnTo>
                  <a:pt x="1" y="83"/>
                </a:lnTo>
                <a:lnTo>
                  <a:pt x="1" y="61346"/>
                </a:lnTo>
                <a:cubicBezTo>
                  <a:pt x="1" y="61346"/>
                  <a:pt x="3546" y="62324"/>
                  <a:pt x="8431" y="62324"/>
                </a:cubicBezTo>
                <a:cubicBezTo>
                  <a:pt x="17345" y="62324"/>
                  <a:pt x="30721" y="59067"/>
                  <a:pt x="35169" y="40668"/>
                </a:cubicBezTo>
                <a:cubicBezTo>
                  <a:pt x="39815" y="21454"/>
                  <a:pt x="48059" y="15875"/>
                  <a:pt x="55684" y="15875"/>
                </a:cubicBezTo>
                <a:cubicBezTo>
                  <a:pt x="59361" y="15875"/>
                  <a:pt x="62895" y="17173"/>
                  <a:pt x="65811" y="18864"/>
                </a:cubicBezTo>
                <a:cubicBezTo>
                  <a:pt x="71333" y="22067"/>
                  <a:pt x="77411" y="23685"/>
                  <a:pt x="83155" y="23685"/>
                </a:cubicBezTo>
                <a:cubicBezTo>
                  <a:pt x="95750" y="23685"/>
                  <a:pt x="106740" y="15906"/>
                  <a:pt x="106740" y="0"/>
                </a:cubicBezTo>
                <a:close/>
              </a:path>
            </a:pathLst>
          </a:custGeom>
          <a:gradFill>
            <a:gsLst>
              <a:gs pos="0">
                <a:schemeClr val="dk1"/>
              </a:gs>
              <a:gs pos="100000">
                <a:schemeClr val="lt2"/>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34"/>
          <p:cNvSpPr/>
          <p:nvPr/>
        </p:nvSpPr>
        <p:spPr>
          <a:xfrm flipH="1">
            <a:off x="0" y="1862963"/>
            <a:ext cx="5608281" cy="3280502"/>
          </a:xfrm>
          <a:custGeom>
            <a:avLst/>
            <a:gdLst/>
            <a:ahLst/>
            <a:cxnLst/>
            <a:rect l="l" t="t" r="r" b="b"/>
            <a:pathLst>
              <a:path w="113764" h="66545" extrusionOk="0">
                <a:moveTo>
                  <a:pt x="113763" y="1"/>
                </a:moveTo>
                <a:cubicBezTo>
                  <a:pt x="113763" y="1"/>
                  <a:pt x="94363" y="5103"/>
                  <a:pt x="77775" y="33272"/>
                </a:cubicBezTo>
                <a:cubicBezTo>
                  <a:pt x="67864" y="50104"/>
                  <a:pt x="57286" y="53491"/>
                  <a:pt x="45819" y="53491"/>
                </a:cubicBezTo>
                <a:cubicBezTo>
                  <a:pt x="38095" y="53491"/>
                  <a:pt x="29967" y="51954"/>
                  <a:pt x="21367" y="51954"/>
                </a:cubicBezTo>
                <a:cubicBezTo>
                  <a:pt x="0" y="51954"/>
                  <a:pt x="792" y="66545"/>
                  <a:pt x="792" y="66545"/>
                </a:cubicBezTo>
                <a:lnTo>
                  <a:pt x="113763" y="66545"/>
                </a:lnTo>
                <a:lnTo>
                  <a:pt x="113763" y="1"/>
                </a:lnTo>
                <a:close/>
              </a:path>
            </a:pathLst>
          </a:custGeom>
          <a:gradFill>
            <a:gsLst>
              <a:gs pos="0">
                <a:schemeClr val="dk1"/>
              </a:gs>
              <a:gs pos="100000">
                <a:schemeClr val="lt2"/>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4"/>
          <p:cNvSpPr txBox="1">
            <a:spLocks noGrp="1"/>
          </p:cNvSpPr>
          <p:nvPr>
            <p:ph type="title"/>
          </p:nvPr>
        </p:nvSpPr>
        <p:spPr>
          <a:xfrm>
            <a:off x="3456150" y="3172325"/>
            <a:ext cx="2231700" cy="3654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200"/>
              <a:buNone/>
              <a:defRPr sz="1200" i="0"/>
            </a:lvl1pPr>
            <a:lvl2pPr lvl="1" algn="l">
              <a:lnSpc>
                <a:spcPct val="100000"/>
              </a:lnSpc>
              <a:spcBef>
                <a:spcPts val="0"/>
              </a:spcBef>
              <a:spcAft>
                <a:spcPts val="0"/>
              </a:spcAft>
              <a:buSzPts val="1300"/>
              <a:buFont typeface="BenchNine"/>
              <a:buNone/>
              <a:defRPr sz="1300">
                <a:latin typeface="BenchNine"/>
                <a:ea typeface="BenchNine"/>
                <a:cs typeface="BenchNine"/>
                <a:sym typeface="BenchNine"/>
              </a:defRPr>
            </a:lvl2pPr>
            <a:lvl3pPr lvl="2" algn="l">
              <a:lnSpc>
                <a:spcPct val="100000"/>
              </a:lnSpc>
              <a:spcBef>
                <a:spcPts val="0"/>
              </a:spcBef>
              <a:spcAft>
                <a:spcPts val="0"/>
              </a:spcAft>
              <a:buSzPts val="1300"/>
              <a:buFont typeface="BenchNine"/>
              <a:buNone/>
              <a:defRPr sz="1300">
                <a:latin typeface="BenchNine"/>
                <a:ea typeface="BenchNine"/>
                <a:cs typeface="BenchNine"/>
                <a:sym typeface="BenchNine"/>
              </a:defRPr>
            </a:lvl3pPr>
            <a:lvl4pPr lvl="3" algn="l">
              <a:lnSpc>
                <a:spcPct val="100000"/>
              </a:lnSpc>
              <a:spcBef>
                <a:spcPts val="0"/>
              </a:spcBef>
              <a:spcAft>
                <a:spcPts val="0"/>
              </a:spcAft>
              <a:buSzPts val="1300"/>
              <a:buFont typeface="BenchNine"/>
              <a:buNone/>
              <a:defRPr sz="1300">
                <a:latin typeface="BenchNine"/>
                <a:ea typeface="BenchNine"/>
                <a:cs typeface="BenchNine"/>
                <a:sym typeface="BenchNine"/>
              </a:defRPr>
            </a:lvl4pPr>
            <a:lvl5pPr lvl="4" algn="l">
              <a:lnSpc>
                <a:spcPct val="100000"/>
              </a:lnSpc>
              <a:spcBef>
                <a:spcPts val="0"/>
              </a:spcBef>
              <a:spcAft>
                <a:spcPts val="0"/>
              </a:spcAft>
              <a:buSzPts val="1300"/>
              <a:buFont typeface="BenchNine"/>
              <a:buNone/>
              <a:defRPr sz="1300">
                <a:latin typeface="BenchNine"/>
                <a:ea typeface="BenchNine"/>
                <a:cs typeface="BenchNine"/>
                <a:sym typeface="BenchNine"/>
              </a:defRPr>
            </a:lvl5pPr>
            <a:lvl6pPr lvl="5" algn="l">
              <a:lnSpc>
                <a:spcPct val="100000"/>
              </a:lnSpc>
              <a:spcBef>
                <a:spcPts val="0"/>
              </a:spcBef>
              <a:spcAft>
                <a:spcPts val="0"/>
              </a:spcAft>
              <a:buSzPts val="1300"/>
              <a:buFont typeface="BenchNine"/>
              <a:buNone/>
              <a:defRPr sz="1300">
                <a:latin typeface="BenchNine"/>
                <a:ea typeface="BenchNine"/>
                <a:cs typeface="BenchNine"/>
                <a:sym typeface="BenchNine"/>
              </a:defRPr>
            </a:lvl6pPr>
            <a:lvl7pPr lvl="6" algn="l">
              <a:lnSpc>
                <a:spcPct val="100000"/>
              </a:lnSpc>
              <a:spcBef>
                <a:spcPts val="0"/>
              </a:spcBef>
              <a:spcAft>
                <a:spcPts val="0"/>
              </a:spcAft>
              <a:buSzPts val="1300"/>
              <a:buFont typeface="BenchNine"/>
              <a:buNone/>
              <a:defRPr sz="1300">
                <a:latin typeface="BenchNine"/>
                <a:ea typeface="BenchNine"/>
                <a:cs typeface="BenchNine"/>
                <a:sym typeface="BenchNine"/>
              </a:defRPr>
            </a:lvl7pPr>
            <a:lvl8pPr lvl="7" algn="l">
              <a:lnSpc>
                <a:spcPct val="100000"/>
              </a:lnSpc>
              <a:spcBef>
                <a:spcPts val="0"/>
              </a:spcBef>
              <a:spcAft>
                <a:spcPts val="0"/>
              </a:spcAft>
              <a:buSzPts val="1300"/>
              <a:buFont typeface="BenchNine"/>
              <a:buNone/>
              <a:defRPr sz="1300">
                <a:latin typeface="BenchNine"/>
                <a:ea typeface="BenchNine"/>
                <a:cs typeface="BenchNine"/>
                <a:sym typeface="BenchNine"/>
              </a:defRPr>
            </a:lvl8pPr>
            <a:lvl9pPr lvl="8" algn="l">
              <a:lnSpc>
                <a:spcPct val="100000"/>
              </a:lnSpc>
              <a:spcBef>
                <a:spcPts val="0"/>
              </a:spcBef>
              <a:spcAft>
                <a:spcPts val="0"/>
              </a:spcAft>
              <a:buSzPts val="1300"/>
              <a:buFont typeface="BenchNine"/>
              <a:buNone/>
              <a:defRPr sz="1300">
                <a:latin typeface="BenchNine"/>
                <a:ea typeface="BenchNine"/>
                <a:cs typeface="BenchNine"/>
                <a:sym typeface="BenchNine"/>
              </a:defRPr>
            </a:lvl9pPr>
          </a:lstStyle>
          <a:p>
            <a:endParaRPr/>
          </a:p>
        </p:txBody>
      </p:sp>
      <p:sp>
        <p:nvSpPr>
          <p:cNvPr id="56" name="Google Shape;56;p34"/>
          <p:cNvSpPr txBox="1">
            <a:spLocks noGrp="1"/>
          </p:cNvSpPr>
          <p:nvPr>
            <p:ph type="subTitle" idx="1"/>
          </p:nvPr>
        </p:nvSpPr>
        <p:spPr>
          <a:xfrm>
            <a:off x="1933200" y="2030225"/>
            <a:ext cx="5277600" cy="12633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1800"/>
              <a:buNone/>
              <a:defRPr>
                <a:latin typeface="Open Sans"/>
                <a:ea typeface="Open Sans"/>
                <a:cs typeface="Open Sans"/>
                <a:sym typeface="Open Sans"/>
              </a:defRPr>
            </a:lvl1pPr>
            <a:lvl2pPr lvl="1" algn="ctr">
              <a:lnSpc>
                <a:spcPct val="115000"/>
              </a:lnSpc>
              <a:spcBef>
                <a:spcPts val="1600"/>
              </a:spcBef>
              <a:spcAft>
                <a:spcPts val="0"/>
              </a:spcAft>
              <a:buSzPts val="1400"/>
              <a:buNone/>
              <a:defRPr/>
            </a:lvl2pPr>
            <a:lvl3pPr lvl="2" algn="ctr">
              <a:lnSpc>
                <a:spcPct val="115000"/>
              </a:lnSpc>
              <a:spcBef>
                <a:spcPts val="1600"/>
              </a:spcBef>
              <a:spcAft>
                <a:spcPts val="0"/>
              </a:spcAft>
              <a:buSzPts val="1400"/>
              <a:buNone/>
              <a:defRPr/>
            </a:lvl3pPr>
            <a:lvl4pPr lvl="3" algn="ctr">
              <a:lnSpc>
                <a:spcPct val="115000"/>
              </a:lnSpc>
              <a:spcBef>
                <a:spcPts val="1600"/>
              </a:spcBef>
              <a:spcAft>
                <a:spcPts val="0"/>
              </a:spcAft>
              <a:buSzPts val="1400"/>
              <a:buNone/>
              <a:defRPr/>
            </a:lvl4pPr>
            <a:lvl5pPr lvl="4" algn="ctr">
              <a:lnSpc>
                <a:spcPct val="115000"/>
              </a:lnSpc>
              <a:spcBef>
                <a:spcPts val="1600"/>
              </a:spcBef>
              <a:spcAft>
                <a:spcPts val="0"/>
              </a:spcAft>
              <a:buSzPts val="1400"/>
              <a:buNone/>
              <a:defRPr/>
            </a:lvl5pPr>
            <a:lvl6pPr lvl="5" algn="ctr">
              <a:lnSpc>
                <a:spcPct val="115000"/>
              </a:lnSpc>
              <a:spcBef>
                <a:spcPts val="1600"/>
              </a:spcBef>
              <a:spcAft>
                <a:spcPts val="0"/>
              </a:spcAft>
              <a:buSzPts val="1400"/>
              <a:buNone/>
              <a:defRPr/>
            </a:lvl6pPr>
            <a:lvl7pPr lvl="6" algn="ctr">
              <a:lnSpc>
                <a:spcPct val="115000"/>
              </a:lnSpc>
              <a:spcBef>
                <a:spcPts val="1600"/>
              </a:spcBef>
              <a:spcAft>
                <a:spcPts val="0"/>
              </a:spcAft>
              <a:buSzPts val="1400"/>
              <a:buNone/>
              <a:defRPr/>
            </a:lvl7pPr>
            <a:lvl8pPr lvl="7" algn="ctr">
              <a:lnSpc>
                <a:spcPct val="115000"/>
              </a:lnSpc>
              <a:spcBef>
                <a:spcPts val="1600"/>
              </a:spcBef>
              <a:spcAft>
                <a:spcPts val="0"/>
              </a:spcAft>
              <a:buSzPts val="1400"/>
              <a:buNone/>
              <a:defRPr/>
            </a:lvl8pPr>
            <a:lvl9pPr lvl="8" algn="ctr">
              <a:lnSpc>
                <a:spcPct val="115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647752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2800"/>
              <a:buFont typeface="Josefin Sans"/>
              <a:buNone/>
              <a:defRPr sz="2800" b="1" i="0" u="none" strike="noStrike" cap="none">
                <a:solidFill>
                  <a:schemeClr val="lt1"/>
                </a:solidFill>
                <a:latin typeface="Josefin Sans"/>
                <a:ea typeface="Josefin Sans"/>
                <a:cs typeface="Josefin Sans"/>
                <a:sym typeface="Josefin Sans"/>
              </a:defRPr>
            </a:lvl2pPr>
            <a:lvl3pPr marR="0" lvl="2" algn="l" rtl="0">
              <a:lnSpc>
                <a:spcPct val="100000"/>
              </a:lnSpc>
              <a:spcBef>
                <a:spcPts val="0"/>
              </a:spcBef>
              <a:spcAft>
                <a:spcPts val="0"/>
              </a:spcAft>
              <a:buClr>
                <a:schemeClr val="lt1"/>
              </a:buClr>
              <a:buSzPts val="2800"/>
              <a:buFont typeface="Josefin Sans"/>
              <a:buNone/>
              <a:defRPr sz="2800" b="1" i="0" u="none" strike="noStrike" cap="none">
                <a:solidFill>
                  <a:schemeClr val="lt1"/>
                </a:solidFill>
                <a:latin typeface="Josefin Sans"/>
                <a:ea typeface="Josefin Sans"/>
                <a:cs typeface="Josefin Sans"/>
                <a:sym typeface="Josefin Sans"/>
              </a:defRPr>
            </a:lvl3pPr>
            <a:lvl4pPr marR="0" lvl="3" algn="l" rtl="0">
              <a:lnSpc>
                <a:spcPct val="100000"/>
              </a:lnSpc>
              <a:spcBef>
                <a:spcPts val="0"/>
              </a:spcBef>
              <a:spcAft>
                <a:spcPts val="0"/>
              </a:spcAft>
              <a:buClr>
                <a:schemeClr val="lt1"/>
              </a:buClr>
              <a:buSzPts val="2800"/>
              <a:buFont typeface="Josefin Sans"/>
              <a:buNone/>
              <a:defRPr sz="2800" b="1" i="0" u="none" strike="noStrike" cap="none">
                <a:solidFill>
                  <a:schemeClr val="lt1"/>
                </a:solidFill>
                <a:latin typeface="Josefin Sans"/>
                <a:ea typeface="Josefin Sans"/>
                <a:cs typeface="Josefin Sans"/>
                <a:sym typeface="Josefin Sans"/>
              </a:defRPr>
            </a:lvl4pPr>
            <a:lvl5pPr marR="0" lvl="4" algn="l" rtl="0">
              <a:lnSpc>
                <a:spcPct val="100000"/>
              </a:lnSpc>
              <a:spcBef>
                <a:spcPts val="0"/>
              </a:spcBef>
              <a:spcAft>
                <a:spcPts val="0"/>
              </a:spcAft>
              <a:buClr>
                <a:schemeClr val="lt1"/>
              </a:buClr>
              <a:buSzPts val="2800"/>
              <a:buFont typeface="Josefin Sans"/>
              <a:buNone/>
              <a:defRPr sz="2800" b="1" i="0" u="none" strike="noStrike" cap="none">
                <a:solidFill>
                  <a:schemeClr val="lt1"/>
                </a:solidFill>
                <a:latin typeface="Josefin Sans"/>
                <a:ea typeface="Josefin Sans"/>
                <a:cs typeface="Josefin Sans"/>
                <a:sym typeface="Josefin Sans"/>
              </a:defRPr>
            </a:lvl5pPr>
            <a:lvl6pPr marR="0" lvl="5" algn="l" rtl="0">
              <a:lnSpc>
                <a:spcPct val="100000"/>
              </a:lnSpc>
              <a:spcBef>
                <a:spcPts val="0"/>
              </a:spcBef>
              <a:spcAft>
                <a:spcPts val="0"/>
              </a:spcAft>
              <a:buClr>
                <a:schemeClr val="lt1"/>
              </a:buClr>
              <a:buSzPts val="2800"/>
              <a:buFont typeface="Josefin Sans"/>
              <a:buNone/>
              <a:defRPr sz="2800" b="1" i="0" u="none" strike="noStrike" cap="none">
                <a:solidFill>
                  <a:schemeClr val="lt1"/>
                </a:solidFill>
                <a:latin typeface="Josefin Sans"/>
                <a:ea typeface="Josefin Sans"/>
                <a:cs typeface="Josefin Sans"/>
                <a:sym typeface="Josefin Sans"/>
              </a:defRPr>
            </a:lvl6pPr>
            <a:lvl7pPr marR="0" lvl="6" algn="l" rtl="0">
              <a:lnSpc>
                <a:spcPct val="100000"/>
              </a:lnSpc>
              <a:spcBef>
                <a:spcPts val="0"/>
              </a:spcBef>
              <a:spcAft>
                <a:spcPts val="0"/>
              </a:spcAft>
              <a:buClr>
                <a:schemeClr val="lt1"/>
              </a:buClr>
              <a:buSzPts val="2800"/>
              <a:buFont typeface="Josefin Sans"/>
              <a:buNone/>
              <a:defRPr sz="2800" b="1" i="0" u="none" strike="noStrike" cap="none">
                <a:solidFill>
                  <a:schemeClr val="lt1"/>
                </a:solidFill>
                <a:latin typeface="Josefin Sans"/>
                <a:ea typeface="Josefin Sans"/>
                <a:cs typeface="Josefin Sans"/>
                <a:sym typeface="Josefin Sans"/>
              </a:defRPr>
            </a:lvl7pPr>
            <a:lvl8pPr marR="0" lvl="7" algn="l" rtl="0">
              <a:lnSpc>
                <a:spcPct val="100000"/>
              </a:lnSpc>
              <a:spcBef>
                <a:spcPts val="0"/>
              </a:spcBef>
              <a:spcAft>
                <a:spcPts val="0"/>
              </a:spcAft>
              <a:buClr>
                <a:schemeClr val="lt1"/>
              </a:buClr>
              <a:buSzPts val="2800"/>
              <a:buFont typeface="Josefin Sans"/>
              <a:buNone/>
              <a:defRPr sz="2800" b="1" i="0" u="none" strike="noStrike" cap="none">
                <a:solidFill>
                  <a:schemeClr val="lt1"/>
                </a:solidFill>
                <a:latin typeface="Josefin Sans"/>
                <a:ea typeface="Josefin Sans"/>
                <a:cs typeface="Josefin Sans"/>
                <a:sym typeface="Josefin Sans"/>
              </a:defRPr>
            </a:lvl8pPr>
            <a:lvl9pPr marR="0" lvl="8" algn="l" rtl="0">
              <a:lnSpc>
                <a:spcPct val="100000"/>
              </a:lnSpc>
              <a:spcBef>
                <a:spcPts val="0"/>
              </a:spcBef>
              <a:spcAft>
                <a:spcPts val="0"/>
              </a:spcAft>
              <a:buClr>
                <a:schemeClr val="lt1"/>
              </a:buClr>
              <a:buSzPts val="2800"/>
              <a:buFont typeface="Josefin Sans"/>
              <a:buNone/>
              <a:defRPr sz="2800" b="1" i="0" u="none" strike="noStrike" cap="none">
                <a:solidFill>
                  <a:schemeClr val="lt1"/>
                </a:solidFill>
                <a:latin typeface="Josefin Sans"/>
                <a:ea typeface="Josefin Sans"/>
                <a:cs typeface="Josefin Sans"/>
                <a:sym typeface="Josefin Sans"/>
              </a:defRPr>
            </a:lvl9pPr>
          </a:lstStyle>
          <a:p>
            <a:endParaRPr/>
          </a:p>
        </p:txBody>
      </p:sp>
      <p:sp>
        <p:nvSpPr>
          <p:cNvPr id="11" name="Google Shape;11;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1pPr>
            <a:lvl2pPr marL="914400" marR="0" lvl="1" indent="-317500" algn="l" rtl="0">
              <a:lnSpc>
                <a:spcPct val="115000"/>
              </a:lnSpc>
              <a:spcBef>
                <a:spcPts val="16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2pPr>
            <a:lvl3pPr marL="1371600" marR="0" lvl="2" indent="-317500" algn="l" rtl="0">
              <a:lnSpc>
                <a:spcPct val="115000"/>
              </a:lnSpc>
              <a:spcBef>
                <a:spcPts val="16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3pPr>
            <a:lvl4pPr marL="1828800" marR="0" lvl="3" indent="-317500" algn="l" rtl="0">
              <a:lnSpc>
                <a:spcPct val="115000"/>
              </a:lnSpc>
              <a:spcBef>
                <a:spcPts val="16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4pPr>
            <a:lvl5pPr marL="2286000" marR="0" lvl="4" indent="-317500" algn="l" rtl="0">
              <a:lnSpc>
                <a:spcPct val="115000"/>
              </a:lnSpc>
              <a:spcBef>
                <a:spcPts val="16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115000"/>
              </a:lnSpc>
              <a:spcBef>
                <a:spcPts val="16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6pPr>
            <a:lvl7pPr marL="3200400" marR="0" lvl="6" indent="-317500" algn="l" rtl="0">
              <a:lnSpc>
                <a:spcPct val="115000"/>
              </a:lnSpc>
              <a:spcBef>
                <a:spcPts val="16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7pPr>
            <a:lvl8pPr marL="3657600" marR="0" lvl="7" indent="-317500" algn="l" rtl="0">
              <a:lnSpc>
                <a:spcPct val="115000"/>
              </a:lnSpc>
              <a:spcBef>
                <a:spcPts val="16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8pPr>
            <a:lvl9pPr marL="4114800" marR="0" lvl="8" indent="-317500" algn="l" rtl="0">
              <a:lnSpc>
                <a:spcPct val="115000"/>
              </a:lnSpc>
              <a:spcBef>
                <a:spcPts val="1600"/>
              </a:spcBef>
              <a:spcAft>
                <a:spcPts val="1600"/>
              </a:spcAft>
              <a:buClr>
                <a:schemeClr val="lt1"/>
              </a:buClr>
              <a:buSzPts val="1400"/>
              <a:buFont typeface="Arial"/>
              <a:buChar char="■"/>
              <a:defRPr sz="1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368637934"/>
      </p:ext>
    </p:extLst>
  </p:cSld>
  <p:clrMap bg1="lt1" tx1="dk1" bg2="dk2" tx2="lt2" accent1="accent1" accent2="accent2" accent3="accent3" accent4="accent4" accent5="accent5" accent6="accent6" hlink="hlink" folHlink="folHlink"/>
  <p:sldLayoutIdLst>
    <p:sldLayoutId id="2147483665"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6.jpg"/><Relationship Id="rId5" Type="http://schemas.openxmlformats.org/officeDocument/2006/relationships/image" Target="../media/image4.png"/><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9.xml"/><Relationship Id="rId6" Type="http://schemas.openxmlformats.org/officeDocument/2006/relationships/image" Target="../media/image6.jpg"/><Relationship Id="rId5" Type="http://schemas.openxmlformats.org/officeDocument/2006/relationships/hyperlink" Target="https://www.freepik.es/vector-gratis/personas-que-utilizan-cuadro-busqueda-consultas-motor-dando-resultado_11235806.htm#query=internet%20search&amp;position=4&amp;from_view=search&amp;track=ais" TargetMode="External"/><Relationship Id="rId4" Type="http://schemas.openxmlformats.org/officeDocument/2006/relationships/image" Target="../media/image54.png"/></Relationships>
</file>

<file path=ppt/slides/_rels/slide102.xml.rels><?xml version="1.0" encoding="UTF-8" standalone="yes"?>
<Relationships xmlns="http://schemas.openxmlformats.org/package/2006/relationships"><Relationship Id="rId3" Type="http://schemas.openxmlformats.org/officeDocument/2006/relationships/hyperlink" Target="https://www.youtube.com/watch?v=gbPEiCGxVVY&amp;t=6s" TargetMode="External"/><Relationship Id="rId2" Type="http://schemas.openxmlformats.org/officeDocument/2006/relationships/notesSlide" Target="../notesSlides/notesSlide102.xml"/><Relationship Id="rId1" Type="http://schemas.openxmlformats.org/officeDocument/2006/relationships/slideLayout" Target="../slideLayouts/slideLayout9.xml"/><Relationship Id="rId6" Type="http://schemas.openxmlformats.org/officeDocument/2006/relationships/image" Target="../media/image6.jpg"/><Relationship Id="rId5" Type="http://schemas.openxmlformats.org/officeDocument/2006/relationships/image" Target="../media/image55.png"/><Relationship Id="rId4" Type="http://schemas.openxmlformats.org/officeDocument/2006/relationships/image" Target="../media/image4.pn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9.xml"/><Relationship Id="rId6" Type="http://schemas.openxmlformats.org/officeDocument/2006/relationships/image" Target="../media/image6.jpg"/><Relationship Id="rId5" Type="http://schemas.openxmlformats.org/officeDocument/2006/relationships/hyperlink" Target="https://www.freepik.es/foto-gratis/vista-superior-equipo-companeros-trabajo-trabajando-oficina_12751680.htm#query=trabajo%20en%20grupo&amp;position=0&amp;from_view=search&amp;track=ais" TargetMode="External"/><Relationship Id="rId4" Type="http://schemas.openxmlformats.org/officeDocument/2006/relationships/image" Target="../media/image53.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6.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09.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10.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jpg"/><Relationship Id="rId2" Type="http://schemas.openxmlformats.org/officeDocument/2006/relationships/notesSlide" Target="../notesSlides/notesSlide111.xml"/><Relationship Id="rId1" Type="http://schemas.openxmlformats.org/officeDocument/2006/relationships/slideLayout" Target="../slideLayouts/slideLayout9.xml"/><Relationship Id="rId6" Type="http://schemas.openxmlformats.org/officeDocument/2006/relationships/hyperlink" Target="https://creativecommons.org/licenses/by/4.0/" TargetMode="External"/><Relationship Id="rId5" Type="http://schemas.openxmlformats.org/officeDocument/2006/relationships/hyperlink" Target="https://hapgood.us/2019/06/19/sift-the-four-moves/" TargetMode="External"/><Relationship Id="rId4" Type="http://schemas.openxmlformats.org/officeDocument/2006/relationships/image" Target="../media/image57.png"/></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2.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5.xml"/><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9.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0.xml"/><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1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2.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1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4.xml"/><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image" Target="../media/image62.jpg"/></Relationships>
</file>

<file path=ppt/slides/_rels/slide1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5.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6.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1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notesSlide" Target="../notesSlides/notesSlide127.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8.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9.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B2rHe8zZypY&amp;t=5s"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6.jpg"/><Relationship Id="rId5" Type="http://schemas.openxmlformats.org/officeDocument/2006/relationships/image" Target="../media/image10.png"/><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8" Type="http://schemas.openxmlformats.org/officeDocument/2006/relationships/hyperlink" Target="https://www.newtral.es/zona-verificacion/fact-check/" TargetMode="External"/><Relationship Id="rId13" Type="http://schemas.openxmlformats.org/officeDocument/2006/relationships/image" Target="../media/image4.png"/><Relationship Id="rId3" Type="http://schemas.openxmlformats.org/officeDocument/2006/relationships/hyperlink" Target="https://www.canva.com/design/DAFzku4Zm6M/Z0JXGbPT8Hp_j7L81ePFqg/edit" TargetMode="External"/><Relationship Id="rId7" Type="http://schemas.openxmlformats.org/officeDocument/2006/relationships/hyperlink" Target="https://maldita.es/herramientas-de-verificacion/" TargetMode="External"/><Relationship Id="rId12" Type="http://schemas.openxmlformats.org/officeDocument/2006/relationships/image" Target="../media/image67.jpg"/><Relationship Id="rId2" Type="http://schemas.openxmlformats.org/officeDocument/2006/relationships/notesSlide" Target="../notesSlides/notesSlide130.xml"/><Relationship Id="rId1" Type="http://schemas.openxmlformats.org/officeDocument/2006/relationships/slideLayout" Target="../slideLayouts/slideLayout11.xml"/><Relationship Id="rId6" Type="http://schemas.openxmlformats.org/officeDocument/2006/relationships/hyperlink" Target="https://verificado.com.mx/toolbox/" TargetMode="External"/><Relationship Id="rId11" Type="http://schemas.openxmlformats.org/officeDocument/2006/relationships/hyperlink" Target="https://youtu.be/Ryjpu-NWYm8" TargetMode="External"/><Relationship Id="rId5" Type="http://schemas.openxmlformats.org/officeDocument/2006/relationships/hyperlink" Target="https://chequeado.com/aprender/" TargetMode="External"/><Relationship Id="rId10" Type="http://schemas.openxmlformats.org/officeDocument/2006/relationships/hyperlink" Target="https://www.youtube.com/watch?v=dyq264oraok" TargetMode="External"/><Relationship Id="rId4" Type="http://schemas.openxmlformats.org/officeDocument/2006/relationships/hyperlink" Target="https://www.canva.com/design/DAFzkf_eT7c/e197a-iXeRU7JbAR0Vz7tA/edit" TargetMode="External"/><Relationship Id="rId9" Type="http://schemas.openxmlformats.org/officeDocument/2006/relationships/hyperlink" Target="https://www.getbadnews.com/books/english/intro" TargetMode="External"/><Relationship Id="rId14" Type="http://schemas.openxmlformats.org/officeDocument/2006/relationships/image" Target="../media/image59.png"/></Relationships>
</file>

<file path=ppt/slides/_rels/slide13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31.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2.xml"/><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image" Target="../media/image62.jpg"/></Relationships>
</file>

<file path=ppt/slides/_rels/slide1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4.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notesSlide" Target="../notesSlides/notesSlide135.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36.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7.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138.xml.rels><?xml version="1.0" encoding="UTF-8" standalone="yes"?>
<Relationships xmlns="http://schemas.openxmlformats.org/package/2006/relationships"><Relationship Id="rId8" Type="http://schemas.openxmlformats.org/officeDocument/2006/relationships/hyperlink" Target="https://verificado.com.mx/toolbox/" TargetMode="External"/><Relationship Id="rId13" Type="http://schemas.openxmlformats.org/officeDocument/2006/relationships/image" Target="../media/image59.png"/><Relationship Id="rId3" Type="http://schemas.openxmlformats.org/officeDocument/2006/relationships/hyperlink" Target="https://www.juntadeandalucia.es/educacion/portals/ishare-servlet/content/e11fbea4-7c95-4ab2-bbb1-9536ac233416" TargetMode="External"/><Relationship Id="rId7" Type="http://schemas.openxmlformats.org/officeDocument/2006/relationships/hyperlink" Target="https://chequeado.com/aprender/" TargetMode="External"/><Relationship Id="rId12" Type="http://schemas.openxmlformats.org/officeDocument/2006/relationships/image" Target="../media/image4.png"/><Relationship Id="rId2" Type="http://schemas.openxmlformats.org/officeDocument/2006/relationships/notesSlide" Target="../notesSlides/notesSlide138.xml"/><Relationship Id="rId1" Type="http://schemas.openxmlformats.org/officeDocument/2006/relationships/slideLayout" Target="../slideLayouts/slideLayout11.xml"/><Relationship Id="rId6" Type="http://schemas.openxmlformats.org/officeDocument/2006/relationships/hyperlink" Target="https://www.europarl.europa.eu/RegData/etudes/ATAG/2017/599386/EPRS_ATA(2017)599386_ES.pdf" TargetMode="External"/><Relationship Id="rId11" Type="http://schemas.openxmlformats.org/officeDocument/2006/relationships/image" Target="../media/image73.jpg"/><Relationship Id="rId5" Type="http://schemas.openxmlformats.org/officeDocument/2006/relationships/hyperlink" Target="https://www.canva.com/design/DAFzkf_eT7c/e197a-iXeRU7JbAR0Vz7tA/edit" TargetMode="External"/><Relationship Id="rId10" Type="http://schemas.openxmlformats.org/officeDocument/2006/relationships/hyperlink" Target="https://www.newtral.es/zona-verificacion/fact-check/" TargetMode="External"/><Relationship Id="rId4" Type="http://schemas.openxmlformats.org/officeDocument/2006/relationships/hyperlink" Target="https://www.canva.com/design/DAFzkZpYP0Y/ZFg0sWD703bCBxkCml3CHA/edit" TargetMode="External"/><Relationship Id="rId9" Type="http://schemas.openxmlformats.org/officeDocument/2006/relationships/hyperlink" Target="https://maldita.es/herramientas-de-verificacion/"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9.xml"/><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image" Target="../media/image62.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1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0.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1.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142.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77.png"/><Relationship Id="rId2" Type="http://schemas.openxmlformats.org/officeDocument/2006/relationships/notesSlide" Target="../notesSlides/notesSlide142.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4.png"/></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3.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4.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14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mediasmarts.ca/quiz/break-fake-news" TargetMode="External"/><Relationship Id="rId7" Type="http://schemas.openxmlformats.org/officeDocument/2006/relationships/image" Target="../media/image73.jpg"/><Relationship Id="rId2" Type="http://schemas.openxmlformats.org/officeDocument/2006/relationships/notesSlide" Target="../notesSlides/notesSlide145.xml"/><Relationship Id="rId1" Type="http://schemas.openxmlformats.org/officeDocument/2006/relationships/slideLayout" Target="../slideLayouts/slideLayout11.xml"/><Relationship Id="rId6" Type="http://schemas.openxmlformats.org/officeDocument/2006/relationships/hyperlink" Target="https://butlercc.libguides.com/detecting-misinformation/importance-and-definitions" TargetMode="External"/><Relationship Id="rId5" Type="http://schemas.openxmlformats.org/officeDocument/2006/relationships/hyperlink" Target="https://www.realsimple.com/work-life/technology/fact-check-internet" TargetMode="External"/><Relationship Id="rId4" Type="http://schemas.openxmlformats.org/officeDocument/2006/relationships/hyperlink" Target="https://firstdraftnews.org/articles/verifying-online-information-the-absolute-essentials/" TargetMode="External"/><Relationship Id="rId9" Type="http://schemas.openxmlformats.org/officeDocument/2006/relationships/image" Target="../media/image59.png"/></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6.xml"/><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image" Target="../media/image78.jpg"/></Relationships>
</file>

<file path=ppt/slides/_rels/slide1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7.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8.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14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49.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0.xml"/><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image" Target="../media/image80.png"/></Relationships>
</file>

<file path=ppt/slides/_rels/slide1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2.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3.xml"/><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4.png"/></Relationships>
</file>

<file path=ppt/slides/_rels/slide154.xml.rels><?xml version="1.0" encoding="UTF-8" standalone="yes"?>
<Relationships xmlns="http://schemas.openxmlformats.org/package/2006/relationships"><Relationship Id="rId3" Type="http://schemas.openxmlformats.org/officeDocument/2006/relationships/hyperlink" Target="https://coinform.eu/what-is-fact-checking-and-why-is-it-important/" TargetMode="External"/><Relationship Id="rId2" Type="http://schemas.openxmlformats.org/officeDocument/2006/relationships/notesSlide" Target="../notesSlides/notesSlide154.xml"/><Relationship Id="rId1" Type="http://schemas.openxmlformats.org/officeDocument/2006/relationships/slideLayout" Target="../slideLayouts/slideLayout11.xml"/><Relationship Id="rId5" Type="http://schemas.openxmlformats.org/officeDocument/2006/relationships/image" Target="../media/image59.png"/><Relationship Id="rId4" Type="http://schemas.openxmlformats.org/officeDocument/2006/relationships/hyperlink" Target="https://onlinemasters.ohio.edu/masters-public-administration/guide-to-misinformation-and-fact-checking/"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5.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6.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84.png"/></Relationships>
</file>

<file path=ppt/slides/_rels/slide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7.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1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1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rd.com/list/social-media-etiquette/" TargetMode="Externa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16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ww.linkedin.com/pulse/optimiza-tu-perfil-de-linkedin-10-buenas-pr%C3%A1cticas-garcia-perez/?originalSubdomain=es" TargetMode="External"/><Relationship Id="rId7" Type="http://schemas.openxmlformats.org/officeDocument/2006/relationships/image" Target="../media/image87.jp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hyperlink" Target="https://www.linkedin.com/pulse/claves-del-%C3%A9xito-en-redes-sociales-ser-tu-mismo-y-cebolla-pola/?trk=articles_directory&amp;originalSubdomain=es" TargetMode="External"/><Relationship Id="rId5" Type="http://schemas.openxmlformats.org/officeDocument/2006/relationships/hyperlink" Target="https://hwb.gov.wales/keeping-safe-online/stay-true-to-yourself-online/" TargetMode="External"/><Relationship Id="rId4" Type="http://schemas.openxmlformats.org/officeDocument/2006/relationships/hyperlink" Target="https://impulso06.com/descubre-como-usar-tus-redes-sociales-para-conseguir-empleo/"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8.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1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hyperlink" Target="https://www.bdc.ca/en/articles-tools/marketing-sales-export/marketing/social-media-marketing-plan-checklist-business" TargetMode="External"/><Relationship Id="rId7" Type="http://schemas.openxmlformats.org/officeDocument/2006/relationships/hyperlink" Target="https://extra.com.co/la-moda-se-convierte-en-una-forma-de-autoexpresion-en-las-redes-sociales/"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hyperlink" Target="https://www.creativeacademic.uk/blog/10-ways-social-media-can-enable-creative-self-expression-for-digital-scholars" TargetMode="External"/><Relationship Id="rId5" Type="http://schemas.openxmlformats.org/officeDocument/2006/relationships/hyperlink" Target="https://www.techexplorist.com/people-emotion-persuade-backfire/13174/" TargetMode="External"/><Relationship Id="rId4" Type="http://schemas.openxmlformats.org/officeDocument/2006/relationships/hyperlink" Target="https://www.inboundcycle.com/blog-de-inbound-marketing/pasos-plan-de-social-media-plantilla" TargetMode="External"/><Relationship Id="rId9" Type="http://schemas.openxmlformats.org/officeDocument/2006/relationships/image" Target="../media/image59.png"/></Relationships>
</file>

<file path=ppt/slides/_rels/slide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9.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1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hyperlink" Target="https://www.tandfonline.com/doi/abs/10.1080/1553118X.2019.1620234" TargetMode="External"/><Relationship Id="rId7"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7.jpg"/><Relationship Id="rId5" Type="http://schemas.openxmlformats.org/officeDocument/2006/relationships/hyperlink" Target="https://www.lolup.es/cinco-aspectos-positivos-y-cinco-negativos-de-las-redes-sociales/" TargetMode="External"/><Relationship Id="rId4" Type="http://schemas.openxmlformats.org/officeDocument/2006/relationships/hyperlink" Target="https://news.un.org/es/story/2023/11/1525477" TargetMode="External"/></Relationships>
</file>

<file path=ppt/slides/_rels/slide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0.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hyperlink" Target="https://buffer.com/library/free-images/" TargetMode="Externa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172.xml.rels><?xml version="1.0" encoding="UTF-8" standalone="yes"?>
<Relationships xmlns="http://schemas.openxmlformats.org/package/2006/relationships"><Relationship Id="rId3" Type="http://schemas.openxmlformats.org/officeDocument/2006/relationships/hyperlink" Target="https://www.tandfonline.com/doi/abs/10.1080/1553118X.2019.1620234" TargetMode="External"/><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87.jpg"/></Relationships>
</file>

<file path=ppt/slides/_rels/slide1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1.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174.xml.rels><?xml version="1.0" encoding="UTF-8" standalone="yes"?>
<Relationships xmlns="http://schemas.openxmlformats.org/package/2006/relationships"><Relationship Id="rId3" Type="http://schemas.openxmlformats.org/officeDocument/2006/relationships/hyperlink" Target="http://www.nytimes.com/" TargetMode="External"/><Relationship Id="rId2" Type="http://schemas.openxmlformats.org/officeDocument/2006/relationships/image" Target="../media/image92.jpg"/><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4.png"/><Relationship Id="rId4" Type="http://schemas.openxmlformats.org/officeDocument/2006/relationships/hyperlink" Target="http://www.harvard.edu/" TargetMode="External"/></Relationships>
</file>

<file path=ppt/slides/_rels/slide17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image" Target="../media/image93.jp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59.png"/></Relationships>
</file>

<file path=ppt/slides/_rels/slide1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7.jpg"/><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hyperlink" Target="https://www.tandfonline.com/doi/abs/10.1080/1553118X.2019.1620234" TargetMode="External"/></Relationships>
</file>

<file path=ppt/slides/_rels/slide1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8.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1.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94.png"/></Relationships>
</file>

<file path=ppt/slides/_rels/slide1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2.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hyperlink" Target="http://www.iasismed.eu/" TargetMode="External"/><Relationship Id="rId3" Type="http://schemas.openxmlformats.org/officeDocument/2006/relationships/image" Target="../media/image1.png"/><Relationship Id="rId7" Type="http://schemas.openxmlformats.org/officeDocument/2006/relationships/hyperlink" Target="http://www.futureinperspective.com/" TargetMode="External"/><Relationship Id="rId12"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www.coos,it/" TargetMode="External"/><Relationship Id="rId11" Type="http://schemas.openxmlformats.org/officeDocument/2006/relationships/image" Target="../media/image3.png"/><Relationship Id="rId5" Type="http://schemas.openxmlformats.org/officeDocument/2006/relationships/hyperlink" Target="http://www.hufb.se/" TargetMode="External"/><Relationship Id="rId10" Type="http://schemas.openxmlformats.org/officeDocument/2006/relationships/hyperlink" Target="http://www.vestifex.ee/" TargetMode="External"/><Relationship Id="rId4" Type="http://schemas.openxmlformats.org/officeDocument/2006/relationships/hyperlink" Target="http://www.forumcitoyens.be/" TargetMode="External"/><Relationship Id="rId9" Type="http://schemas.openxmlformats.org/officeDocument/2006/relationships/hyperlink" Target="http://www.innovationtrainingcenter.e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hyperlink" Target="https://veryverified.eu/wp-content/uploads/2022/11/L2D_EE-EE.pdf" TargetMode="External"/><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image" Target="../media/image6.jpg"/><Relationship Id="rId5" Type="http://schemas.openxmlformats.org/officeDocument/2006/relationships/image" Target="../media/image4.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hyperlink" Target="https://pubmed.ncbi.nlm.nih.gov/21623535/"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24.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26.jpg"/><Relationship Id="rId4" Type="http://schemas.openxmlformats.org/officeDocument/2006/relationships/image" Target="../media/image25.jp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27.jp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29.jpg"/><Relationship Id="rId4" Type="http://schemas.openxmlformats.org/officeDocument/2006/relationships/image" Target="../media/image28.jp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35.png"/><Relationship Id="rId4" Type="http://schemas.openxmlformats.org/officeDocument/2006/relationships/image" Target="../media/image34.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36.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65.xml.rels><?xml version="1.0" encoding="UTF-8" standalone="yes"?>
<Relationships xmlns="http://schemas.openxmlformats.org/package/2006/relationships"><Relationship Id="rId3" Type="http://schemas.openxmlformats.org/officeDocument/2006/relationships/hyperlink" Target="https://firstdraftnews.org/latest/how-to-talk-to-family-and-friends-about-that-misleading-whatsapp-message/"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4.png"/><Relationship Id="rId4" Type="http://schemas.openxmlformats.org/officeDocument/2006/relationships/hyperlink" Target="https://www.poynter.org/fact-checking/2020/have-you-become-a-personal-fact-checker-to-your-family-and-friends/"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6.jp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8.xml"/><Relationship Id="rId5" Type="http://schemas.openxmlformats.org/officeDocument/2006/relationships/image" Target="../media/image6.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17.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9.xml"/><Relationship Id="rId5" Type="http://schemas.openxmlformats.org/officeDocument/2006/relationships/image" Target="../media/image6.jpg"/><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17.png"/></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jp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7.png"/><Relationship Id="rId4" Type="http://schemas.openxmlformats.org/officeDocument/2006/relationships/image" Target="../media/image24.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17.png"/></Relationships>
</file>

<file path=ppt/slides/_rels/slide75.xml.rels><?xml version="1.0" encoding="UTF-8" standalone="yes"?>
<Relationships xmlns="http://schemas.openxmlformats.org/package/2006/relationships"><Relationship Id="rId8" Type="http://schemas.openxmlformats.org/officeDocument/2006/relationships/hyperlink" Target="https://www.facebook.com/watch/?v=2584252091848910" TargetMode="External"/><Relationship Id="rId3" Type="http://schemas.openxmlformats.org/officeDocument/2006/relationships/image" Target="../media/image4.png"/><Relationship Id="rId7" Type="http://schemas.openxmlformats.org/officeDocument/2006/relationships/hyperlink" Target="https://www.facebook.com/watch/?v=3192621760756370" TargetMode="External"/><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hyperlink" Target="https://www.youtube.com/watch?v=nOd2vMCDv9M&amp;feature=youtu.be" TargetMode="External"/><Relationship Id="rId9" Type="http://schemas.openxmlformats.org/officeDocument/2006/relationships/image" Target="../media/image6.jpg"/></Relationships>
</file>

<file path=ppt/slides/_rels/slide76.xml.rels><?xml version="1.0" encoding="UTF-8" standalone="yes"?>
<Relationships xmlns="http://schemas.openxmlformats.org/package/2006/relationships"><Relationship Id="rId3" Type="http://schemas.openxmlformats.org/officeDocument/2006/relationships/hyperlink" Target="https://support.google.com/websearch/answer/1325808?co=GENIE.Platform%3DAndroid&amp;hl=en" TargetMode="External"/><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79.xml.rels><?xml version="1.0" encoding="UTF-8" standalone="yes"?>
<Relationships xmlns="http://schemas.openxmlformats.org/package/2006/relationships"><Relationship Id="rId8" Type="http://schemas.openxmlformats.org/officeDocument/2006/relationships/hyperlink" Target="https://www.who.int/campaigns/connecting-the-world-to-combat-coronavirus/how-to-report-misinformation-online?gclid=CjwKCAiA9bmABhBbEiwASb35Vz8fbkigZUcF5SG8wVuOlgHWspqsMm65mx_h1Eo7yRGJPGx8MtOlHhoCaQwQAvD_BwE" TargetMode="External"/><Relationship Id="rId3" Type="http://schemas.openxmlformats.org/officeDocument/2006/relationships/image" Target="../media/image4.png"/><Relationship Id="rId7" Type="http://schemas.openxmlformats.org/officeDocument/2006/relationships/hyperlink" Target="https://it.wikipedia.org/wiki/High_Frequency_Active_Auroral_Research_Program" TargetMode="External"/><Relationship Id="rId2" Type="http://schemas.openxmlformats.org/officeDocument/2006/relationships/notesSlide" Target="../notesSlides/notesSlide79.xml"/><Relationship Id="rId1" Type="http://schemas.openxmlformats.org/officeDocument/2006/relationships/slideLayout" Target="../slideLayouts/slideLayout6.xml"/><Relationship Id="rId6" Type="http://schemas.openxmlformats.org/officeDocument/2006/relationships/hyperlink" Target="https://www.cicap.org/n/articolo.php?id=273694" TargetMode="External"/><Relationship Id="rId5" Type="http://schemas.openxmlformats.org/officeDocument/2006/relationships/hyperlink" Target="https://www.linkedin.com/advice/1/how-do-you-evaluate-credibility-reliability-sources" TargetMode="External"/><Relationship Id="rId4" Type="http://schemas.openxmlformats.org/officeDocument/2006/relationships/hyperlink" Target="https://learning-corner.learning.europa.eu/learning-materials/spot-and-fight-disinformation_en" TargetMode="External"/><Relationship Id="rId9"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17.pn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3.xml"/><Relationship Id="rId1" Type="http://schemas.openxmlformats.org/officeDocument/2006/relationships/slideLayout" Target="../slideLayouts/slideLayout8.xml"/><Relationship Id="rId5" Type="http://schemas.openxmlformats.org/officeDocument/2006/relationships/image" Target="../media/image6.jpg"/><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4.xml"/><Relationship Id="rId1" Type="http://schemas.openxmlformats.org/officeDocument/2006/relationships/slideLayout" Target="../slideLayouts/slideLayout8.xml"/><Relationship Id="rId5" Type="http://schemas.openxmlformats.org/officeDocument/2006/relationships/image" Target="../media/image6.jpg"/><Relationship Id="rId4" Type="http://schemas.openxmlformats.org/officeDocument/2006/relationships/image" Target="../media/image4.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9.xml"/><Relationship Id="rId5" Type="http://schemas.openxmlformats.org/officeDocument/2006/relationships/image" Target="../media/image6.jpg"/><Relationship Id="rId4" Type="http://schemas.openxmlformats.org/officeDocument/2006/relationships/image" Target="../media/image50.pn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9.xml"/><Relationship Id="rId5" Type="http://schemas.openxmlformats.org/officeDocument/2006/relationships/image" Target="../media/image6.jpg"/><Relationship Id="rId4" Type="http://schemas.openxmlformats.org/officeDocument/2006/relationships/image" Target="../media/image51.pn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9.xml"/><Relationship Id="rId6" Type="http://schemas.openxmlformats.org/officeDocument/2006/relationships/image" Target="../media/image6.jpg"/><Relationship Id="rId5" Type="http://schemas.openxmlformats.org/officeDocument/2006/relationships/hyperlink" Target="https://www.freepik.es/vector-gratis/trazo-pincel-pintura-marca-verificacion-circulo_35514471.htm#query=marca%20de%20verificaci%C3%B3n&amp;position=8&amp;from_view=search&amp;track=ais" TargetMode="External"/><Relationship Id="rId4" Type="http://schemas.openxmlformats.org/officeDocument/2006/relationships/image" Target="../media/image52.pn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9.xml"/><Relationship Id="rId6" Type="http://schemas.openxmlformats.org/officeDocument/2006/relationships/image" Target="../media/image6.jpg"/><Relationship Id="rId5" Type="http://schemas.openxmlformats.org/officeDocument/2006/relationships/hyperlink" Target="https://www.freepik.es/foto-gratis/vista-superior-equipo-companeros-trabajo-trabajando-oficina_12751680.htm#query=trabajo%20en%20grupo&amp;position=0&amp;from_view=search&amp;track=ais" TargetMode="External"/><Relationship Id="rId4" Type="http://schemas.openxmlformats.org/officeDocument/2006/relationships/image" Target="../media/image53.pn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a:stretch/>
        </p:blipFill>
        <p:spPr>
          <a:xfrm>
            <a:off x="2484516" y="300466"/>
            <a:ext cx="3497940" cy="2561310"/>
          </a:xfrm>
          <a:prstGeom prst="rect">
            <a:avLst/>
          </a:prstGeom>
          <a:noFill/>
          <a:ln>
            <a:noFill/>
          </a:ln>
        </p:spPr>
      </p:pic>
      <p:sp>
        <p:nvSpPr>
          <p:cNvPr id="55" name="Google Shape;55;p1"/>
          <p:cNvSpPr txBox="1"/>
          <p:nvPr/>
        </p:nvSpPr>
        <p:spPr>
          <a:xfrm>
            <a:off x="1168309" y="3277501"/>
            <a:ext cx="6414679" cy="484718"/>
          </a:xfrm>
          <a:prstGeom prst="rect">
            <a:avLst/>
          </a:prstGeom>
          <a:noFill/>
          <a:ln>
            <a:noFill/>
          </a:ln>
        </p:spPr>
        <p:txBody>
          <a:bodyPr spcFirstLastPara="1" wrap="square" lIns="68569" tIns="34275" rIns="68569" bIns="34275" anchor="t" anchorCtr="0">
            <a:spAutoFit/>
          </a:bodyPr>
          <a:lstStyle/>
          <a:p>
            <a:pPr algn="ctr" defTabSz="685800"/>
            <a:r>
              <a:rPr lang="sv-SE" sz="2700" b="1" dirty="0">
                <a:solidFill>
                  <a:srgbClr val="002060"/>
                </a:solidFill>
                <a:latin typeface="Montserrat"/>
                <a:ea typeface="Montserrat"/>
                <a:cs typeface="Montserrat"/>
                <a:sym typeface="Montserrat"/>
              </a:rPr>
              <a:t>Kit de formación MediAware </a:t>
            </a:r>
            <a:endParaRPr sz="2700" b="1" dirty="0">
              <a:solidFill>
                <a:srgbClr val="002060"/>
              </a:solidFill>
            </a:endParaRPr>
          </a:p>
        </p:txBody>
      </p:sp>
      <p:pic>
        <p:nvPicPr>
          <p:cNvPr id="3" name="Imagen 2">
            <a:extLst>
              <a:ext uri="{FF2B5EF4-FFF2-40B4-BE49-F238E27FC236}">
                <a16:creationId xmlns:a16="http://schemas.microsoft.com/office/drawing/2014/main" id="{EC8E1F09-ECA6-98D7-4189-4966E2F5477A}"/>
              </a:ext>
            </a:extLst>
          </p:cNvPr>
          <p:cNvPicPr>
            <a:picLocks noChangeAspect="1"/>
          </p:cNvPicPr>
          <p:nvPr/>
        </p:nvPicPr>
        <p:blipFill>
          <a:blip r:embed="rId4"/>
          <a:stretch>
            <a:fillRect/>
          </a:stretch>
        </p:blipFill>
        <p:spPr>
          <a:xfrm>
            <a:off x="7413171" y="399142"/>
            <a:ext cx="1514279" cy="3991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8276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8"/>
          <p:cNvSpPr txBox="1">
            <a:spLocks noGrp="1"/>
          </p:cNvSpPr>
          <p:nvPr>
            <p:ph type="title"/>
          </p:nvPr>
        </p:nvSpPr>
        <p:spPr>
          <a:xfrm>
            <a:off x="34044" y="2625660"/>
            <a:ext cx="1385059" cy="4017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 sz="1300"/>
              <a:t>Información</a:t>
            </a:r>
            <a:endParaRPr sz="1300"/>
          </a:p>
        </p:txBody>
      </p:sp>
      <p:sp>
        <p:nvSpPr>
          <p:cNvPr id="138" name="Google Shape;138;p8"/>
          <p:cNvSpPr txBox="1">
            <a:spLocks noGrp="1"/>
          </p:cNvSpPr>
          <p:nvPr>
            <p:ph type="subTitle" idx="1"/>
          </p:nvPr>
        </p:nvSpPr>
        <p:spPr>
          <a:xfrm>
            <a:off x="-49231" y="2957974"/>
            <a:ext cx="1585950" cy="1454699"/>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1000"/>
              <a:t>Datos que han sido procesados de tal manera que sean significativos para la persona que los recibe. Es cualquier cosa que se comunica</a:t>
            </a:r>
            <a:endParaRPr sz="1000"/>
          </a:p>
        </p:txBody>
      </p:sp>
      <p:sp>
        <p:nvSpPr>
          <p:cNvPr id="139" name="Google Shape;139;p8"/>
          <p:cNvSpPr txBox="1">
            <a:spLocks noGrp="1"/>
          </p:cNvSpPr>
          <p:nvPr>
            <p:ph type="title" idx="6"/>
          </p:nvPr>
        </p:nvSpPr>
        <p:spPr>
          <a:xfrm>
            <a:off x="703650" y="641816"/>
            <a:ext cx="6928200" cy="401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Conceptos y definiciones</a:t>
            </a:r>
            <a:endParaRPr/>
          </a:p>
        </p:txBody>
      </p:sp>
      <p:grpSp>
        <p:nvGrpSpPr>
          <p:cNvPr id="140" name="Google Shape;140;p8"/>
          <p:cNvGrpSpPr/>
          <p:nvPr/>
        </p:nvGrpSpPr>
        <p:grpSpPr>
          <a:xfrm>
            <a:off x="4167750" y="4704850"/>
            <a:ext cx="808500" cy="92100"/>
            <a:chOff x="3570750" y="4704850"/>
            <a:chExt cx="808500" cy="92100"/>
          </a:xfrm>
        </p:grpSpPr>
        <p:sp>
          <p:nvSpPr>
            <p:cNvPr id="141" name="Google Shape;141;p8"/>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8"/>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8"/>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8"/>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45" name="Google Shape;145;p8"/>
          <p:cNvPicPr preferRelativeResize="0"/>
          <p:nvPr/>
        </p:nvPicPr>
        <p:blipFill rotWithShape="1">
          <a:blip r:embed="rId3">
            <a:alphaModFix/>
          </a:blip>
          <a:srcRect t="11513" b="27598"/>
          <a:stretch/>
        </p:blipFill>
        <p:spPr>
          <a:xfrm>
            <a:off x="5392032" y="1089642"/>
            <a:ext cx="3034335" cy="1231402"/>
          </a:xfrm>
          <a:prstGeom prst="rect">
            <a:avLst/>
          </a:prstGeom>
          <a:noFill/>
          <a:ln>
            <a:noFill/>
          </a:ln>
        </p:spPr>
      </p:pic>
      <p:pic>
        <p:nvPicPr>
          <p:cNvPr id="146" name="Google Shape;146;p8"/>
          <p:cNvPicPr preferRelativeResize="0"/>
          <p:nvPr/>
        </p:nvPicPr>
        <p:blipFill rotWithShape="1">
          <a:blip r:embed="rId4">
            <a:alphaModFix/>
          </a:blip>
          <a:srcRect l="52550" t="41892" b="41892"/>
          <a:stretch/>
        </p:blipFill>
        <p:spPr>
          <a:xfrm>
            <a:off x="0" y="1083984"/>
            <a:ext cx="5397624" cy="1231393"/>
          </a:xfrm>
          <a:prstGeom prst="rect">
            <a:avLst/>
          </a:prstGeom>
          <a:noFill/>
          <a:ln>
            <a:noFill/>
          </a:ln>
        </p:spPr>
      </p:pic>
      <p:cxnSp>
        <p:nvCxnSpPr>
          <p:cNvPr id="147" name="Google Shape;147;p8"/>
          <p:cNvCxnSpPr/>
          <p:nvPr/>
        </p:nvCxnSpPr>
        <p:spPr>
          <a:xfrm>
            <a:off x="8420775" y="418900"/>
            <a:ext cx="0" cy="872100"/>
          </a:xfrm>
          <a:prstGeom prst="straightConnector1">
            <a:avLst/>
          </a:prstGeom>
          <a:noFill/>
          <a:ln w="19050" cap="flat" cmpd="sng">
            <a:solidFill>
              <a:schemeClr val="lt1"/>
            </a:solidFill>
            <a:prstDash val="solid"/>
            <a:round/>
            <a:headEnd type="none" w="sm" len="sm"/>
            <a:tailEnd type="none" w="sm" len="sm"/>
          </a:ln>
        </p:spPr>
      </p:cxnSp>
      <p:pic>
        <p:nvPicPr>
          <p:cNvPr id="148" name="Google Shape;148;p8"/>
          <p:cNvPicPr preferRelativeResize="0"/>
          <p:nvPr/>
        </p:nvPicPr>
        <p:blipFill rotWithShape="1">
          <a:blip r:embed="rId5">
            <a:alphaModFix/>
          </a:blip>
          <a:srcRect/>
          <a:stretch/>
        </p:blipFill>
        <p:spPr>
          <a:xfrm>
            <a:off x="8406261" y="85675"/>
            <a:ext cx="574610" cy="429582"/>
          </a:xfrm>
          <a:prstGeom prst="rect">
            <a:avLst/>
          </a:prstGeom>
          <a:noFill/>
          <a:ln>
            <a:noFill/>
          </a:ln>
        </p:spPr>
      </p:pic>
      <p:sp>
        <p:nvSpPr>
          <p:cNvPr id="149" name="Google Shape;149;p8"/>
          <p:cNvSpPr txBox="1"/>
          <p:nvPr/>
        </p:nvSpPr>
        <p:spPr>
          <a:xfrm>
            <a:off x="1585123" y="2627274"/>
            <a:ext cx="1385059" cy="4017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 sz="1300" b="1" i="0" u="none" strike="noStrike" cap="none">
                <a:solidFill>
                  <a:schemeClr val="lt1"/>
                </a:solidFill>
                <a:latin typeface="Montserrat"/>
                <a:ea typeface="Montserrat"/>
                <a:cs typeface="Montserrat"/>
                <a:sym typeface="Montserrat"/>
              </a:rPr>
              <a:t>Medio</a:t>
            </a:r>
            <a:endParaRPr sz="1300" b="1" i="0" u="none" strike="noStrike" cap="none">
              <a:solidFill>
                <a:schemeClr val="lt1"/>
              </a:solidFill>
              <a:latin typeface="Montserrat"/>
              <a:ea typeface="Montserrat"/>
              <a:cs typeface="Montserrat"/>
              <a:sym typeface="Montserrat"/>
            </a:endParaRPr>
          </a:p>
        </p:txBody>
      </p:sp>
      <p:sp>
        <p:nvSpPr>
          <p:cNvPr id="150" name="Google Shape;150;p8"/>
          <p:cNvSpPr txBox="1"/>
          <p:nvPr/>
        </p:nvSpPr>
        <p:spPr>
          <a:xfrm>
            <a:off x="1548905" y="3000704"/>
            <a:ext cx="1435281" cy="1204151"/>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000" b="0" i="0" u="none" strike="noStrike" cap="none">
                <a:solidFill>
                  <a:schemeClr val="lt1"/>
                </a:solidFill>
                <a:latin typeface="Open Sans"/>
                <a:ea typeface="Open Sans"/>
                <a:cs typeface="Open Sans"/>
                <a:sym typeface="Open Sans"/>
              </a:rPr>
              <a:t>Todos los tipos de comunicación de masas (Internet, radiodifusión, edición), considerados colectivamente</a:t>
            </a:r>
            <a:endParaRPr sz="1400" b="0" i="0" u="none" strike="noStrike" cap="none">
              <a:solidFill>
                <a:srgbClr val="000000"/>
              </a:solidFill>
              <a:latin typeface="Arial"/>
              <a:ea typeface="Arial"/>
              <a:cs typeface="Arial"/>
              <a:sym typeface="Arial"/>
            </a:endParaRPr>
          </a:p>
        </p:txBody>
      </p:sp>
      <p:sp>
        <p:nvSpPr>
          <p:cNvPr id="151" name="Google Shape;151;p8"/>
          <p:cNvSpPr txBox="1"/>
          <p:nvPr/>
        </p:nvSpPr>
        <p:spPr>
          <a:xfrm>
            <a:off x="3035928" y="2647497"/>
            <a:ext cx="1385059" cy="4017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 sz="1300" b="1" i="0" u="none" strike="noStrike" cap="none">
                <a:solidFill>
                  <a:schemeClr val="lt1"/>
                </a:solidFill>
                <a:latin typeface="Montserrat"/>
                <a:ea typeface="Montserrat"/>
                <a:cs typeface="Montserrat"/>
                <a:sym typeface="Montserrat"/>
              </a:rPr>
              <a:t>Alfabetización mediática</a:t>
            </a:r>
            <a:endParaRPr sz="1300" b="0" i="0" u="none" strike="noStrike" cap="none">
              <a:solidFill>
                <a:srgbClr val="000000"/>
              </a:solidFill>
              <a:latin typeface="Arial"/>
              <a:ea typeface="Arial"/>
              <a:cs typeface="Arial"/>
              <a:sym typeface="Arial"/>
            </a:endParaRPr>
          </a:p>
        </p:txBody>
      </p:sp>
      <p:sp>
        <p:nvSpPr>
          <p:cNvPr id="152" name="Google Shape;152;p8"/>
          <p:cNvSpPr txBox="1"/>
          <p:nvPr/>
        </p:nvSpPr>
        <p:spPr>
          <a:xfrm>
            <a:off x="2970182" y="3049197"/>
            <a:ext cx="1436368" cy="1155658"/>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000" b="0" i="0" u="none" strike="noStrike" cap="none">
                <a:solidFill>
                  <a:schemeClr val="lt1"/>
                </a:solidFill>
                <a:latin typeface="Open Sans"/>
                <a:ea typeface="Open Sans"/>
                <a:cs typeface="Open Sans"/>
                <a:sym typeface="Open Sans"/>
              </a:rPr>
              <a:t>Un conjunto de habilidades que promueve el compromiso crítico con los mensajes producidos por los medios de comunicación</a:t>
            </a:r>
            <a:endParaRPr sz="1000" b="0" i="0" u="none" strike="noStrike" cap="none">
              <a:solidFill>
                <a:schemeClr val="lt1"/>
              </a:solidFill>
              <a:latin typeface="Open Sans"/>
              <a:ea typeface="Open Sans"/>
              <a:cs typeface="Open Sans"/>
              <a:sym typeface="Open Sans"/>
            </a:endParaRPr>
          </a:p>
        </p:txBody>
      </p:sp>
      <p:sp>
        <p:nvSpPr>
          <p:cNvPr id="153" name="Google Shape;153;p8"/>
          <p:cNvSpPr txBox="1"/>
          <p:nvPr/>
        </p:nvSpPr>
        <p:spPr>
          <a:xfrm>
            <a:off x="6087470" y="2617456"/>
            <a:ext cx="1385059" cy="4017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 sz="1300" b="1" i="0" u="none" strike="noStrike" cap="none">
                <a:solidFill>
                  <a:schemeClr val="lt1"/>
                </a:solidFill>
                <a:latin typeface="Montserrat"/>
                <a:ea typeface="Montserrat"/>
                <a:cs typeface="Montserrat"/>
                <a:sym typeface="Montserrat"/>
              </a:rPr>
              <a:t>Desinformación</a:t>
            </a:r>
            <a:endParaRPr sz="1300" b="0" i="0" u="none" strike="noStrike" cap="none">
              <a:solidFill>
                <a:srgbClr val="000000"/>
              </a:solidFill>
              <a:latin typeface="Arial"/>
              <a:ea typeface="Arial"/>
              <a:cs typeface="Arial"/>
              <a:sym typeface="Arial"/>
            </a:endParaRPr>
          </a:p>
        </p:txBody>
      </p:sp>
      <p:sp>
        <p:nvSpPr>
          <p:cNvPr id="154" name="Google Shape;154;p8"/>
          <p:cNvSpPr txBox="1"/>
          <p:nvPr/>
        </p:nvSpPr>
        <p:spPr>
          <a:xfrm>
            <a:off x="6049999" y="3049197"/>
            <a:ext cx="1531736" cy="1294203"/>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000" b="0" i="0" u="none" strike="noStrike" cap="none">
                <a:solidFill>
                  <a:schemeClr val="lt1"/>
                </a:solidFill>
                <a:latin typeface="Open Sans"/>
                <a:ea typeface="Open Sans"/>
                <a:cs typeface="Open Sans"/>
                <a:sym typeface="Open Sans"/>
              </a:rPr>
              <a:t>Información falsa y creada deliberadamente para perjudicar a una persona, grupo social, organización o país</a:t>
            </a:r>
            <a:endParaRPr sz="1400" b="0" i="0" u="none" strike="noStrike" cap="none">
              <a:solidFill>
                <a:srgbClr val="000000"/>
              </a:solidFill>
              <a:latin typeface="Arial"/>
              <a:ea typeface="Arial"/>
              <a:cs typeface="Arial"/>
              <a:sym typeface="Arial"/>
            </a:endParaRPr>
          </a:p>
        </p:txBody>
      </p:sp>
      <p:sp>
        <p:nvSpPr>
          <p:cNvPr id="155" name="Google Shape;155;p8"/>
          <p:cNvSpPr txBox="1"/>
          <p:nvPr/>
        </p:nvSpPr>
        <p:spPr>
          <a:xfrm>
            <a:off x="4527831" y="2647497"/>
            <a:ext cx="1385059" cy="4017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 sz="1300" b="1" i="0" u="none" strike="noStrike" cap="none">
                <a:solidFill>
                  <a:schemeClr val="lt1"/>
                </a:solidFill>
                <a:latin typeface="Montserrat"/>
                <a:ea typeface="Montserrat"/>
                <a:cs typeface="Montserrat"/>
                <a:sym typeface="Montserrat"/>
              </a:rPr>
              <a:t>Desinformación</a:t>
            </a:r>
            <a:endParaRPr sz="1300" b="0" i="0" u="none" strike="noStrike" cap="none">
              <a:solidFill>
                <a:srgbClr val="000000"/>
              </a:solidFill>
              <a:latin typeface="Arial"/>
              <a:ea typeface="Arial"/>
              <a:cs typeface="Arial"/>
              <a:sym typeface="Arial"/>
            </a:endParaRPr>
          </a:p>
        </p:txBody>
      </p:sp>
      <p:sp>
        <p:nvSpPr>
          <p:cNvPr id="156" name="Google Shape;156;p8"/>
          <p:cNvSpPr txBox="1"/>
          <p:nvPr/>
        </p:nvSpPr>
        <p:spPr>
          <a:xfrm>
            <a:off x="4547850" y="3049197"/>
            <a:ext cx="1365040" cy="921833"/>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000" b="0" i="0" u="none" strike="noStrike" cap="none">
                <a:solidFill>
                  <a:schemeClr val="lt1"/>
                </a:solidFill>
                <a:latin typeface="Open Sans"/>
                <a:ea typeface="Open Sans"/>
                <a:cs typeface="Open Sans"/>
                <a:sym typeface="Open Sans"/>
              </a:rPr>
              <a:t>Información incorrecta o engañosa</a:t>
            </a:r>
            <a:endParaRPr sz="1000" b="0" i="0" u="none" strike="noStrike" cap="none">
              <a:solidFill>
                <a:schemeClr val="lt1"/>
              </a:solidFill>
              <a:latin typeface="Open Sans"/>
              <a:ea typeface="Open Sans"/>
              <a:cs typeface="Open Sans"/>
              <a:sym typeface="Open Sans"/>
            </a:endParaRPr>
          </a:p>
        </p:txBody>
      </p:sp>
      <p:sp>
        <p:nvSpPr>
          <p:cNvPr id="157" name="Google Shape;157;p8"/>
          <p:cNvSpPr txBox="1"/>
          <p:nvPr/>
        </p:nvSpPr>
        <p:spPr>
          <a:xfrm>
            <a:off x="7581735" y="2617456"/>
            <a:ext cx="1553319" cy="4017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 sz="1300" b="1" i="0" u="none" strike="noStrike" cap="none">
                <a:solidFill>
                  <a:schemeClr val="lt1"/>
                </a:solidFill>
                <a:latin typeface="Montserrat"/>
                <a:ea typeface="Montserrat"/>
                <a:cs typeface="Montserrat"/>
                <a:sym typeface="Montserrat"/>
              </a:rPr>
              <a:t>Malinformar</a:t>
            </a:r>
            <a:endParaRPr sz="1300" b="0" i="0" u="none" strike="noStrike" cap="none">
              <a:solidFill>
                <a:srgbClr val="000000"/>
              </a:solidFill>
              <a:latin typeface="Arial"/>
              <a:ea typeface="Arial"/>
              <a:cs typeface="Arial"/>
              <a:sym typeface="Arial"/>
            </a:endParaRPr>
          </a:p>
        </p:txBody>
      </p:sp>
      <p:sp>
        <p:nvSpPr>
          <p:cNvPr id="158" name="Google Shape;158;p8"/>
          <p:cNvSpPr txBox="1"/>
          <p:nvPr/>
        </p:nvSpPr>
        <p:spPr>
          <a:xfrm>
            <a:off x="7558117" y="3049197"/>
            <a:ext cx="1443535" cy="1508948"/>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000" b="0" i="0" u="none" strike="noStrike" cap="none">
                <a:solidFill>
                  <a:schemeClr val="lt1"/>
                </a:solidFill>
                <a:latin typeface="Open Sans"/>
                <a:ea typeface="Open Sans"/>
                <a:cs typeface="Open Sans"/>
                <a:sym typeface="Open Sans"/>
              </a:rPr>
              <a:t>Información falsa y creada deliberadamente para perjudicar a una persona, grupo social, organización o país</a:t>
            </a:r>
            <a:endParaRPr sz="1400" b="0" i="0" u="none" strike="noStrike" cap="none">
              <a:solidFill>
                <a:srgbClr val="000000"/>
              </a:solidFill>
              <a:latin typeface="Arial"/>
              <a:ea typeface="Arial"/>
              <a:cs typeface="Arial"/>
              <a:sym typeface="Arial"/>
            </a:endParaRPr>
          </a:p>
        </p:txBody>
      </p:sp>
      <p:pic>
        <p:nvPicPr>
          <p:cNvPr id="159" name="Google Shape;159;p8"/>
          <p:cNvPicPr preferRelativeResize="0"/>
          <p:nvPr/>
        </p:nvPicPr>
        <p:blipFill rotWithShape="1">
          <a:blip r:embed="rId6">
            <a:alphaModFix/>
          </a:blip>
          <a:srcRect/>
          <a:stretch/>
        </p:blipFill>
        <p:spPr>
          <a:xfrm>
            <a:off x="233771" y="4754810"/>
            <a:ext cx="972457" cy="214513"/>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grpSp>
        <p:nvGrpSpPr>
          <p:cNvPr id="469" name="Google Shape;469;p20"/>
          <p:cNvGrpSpPr/>
          <p:nvPr/>
        </p:nvGrpSpPr>
        <p:grpSpPr>
          <a:xfrm>
            <a:off x="4167750" y="4704850"/>
            <a:ext cx="808500" cy="92100"/>
            <a:chOff x="3570750" y="4704850"/>
            <a:chExt cx="808500" cy="92100"/>
          </a:xfrm>
        </p:grpSpPr>
        <p:sp>
          <p:nvSpPr>
            <p:cNvPr id="470" name="Google Shape;470;p20"/>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1" name="Google Shape;471;p20"/>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2" name="Google Shape;472;p20"/>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3" name="Google Shape;473;p20"/>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474" name="Google Shape;474;p20"/>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476" name="Google Shape;476;p20"/>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477" name="Google Shape;477;p20"/>
          <p:cNvSpPr txBox="1"/>
          <p:nvPr/>
        </p:nvSpPr>
        <p:spPr>
          <a:xfrm>
            <a:off x="289461" y="7883"/>
            <a:ext cx="7756577" cy="4552408"/>
          </a:xfrm>
          <a:prstGeom prst="rect">
            <a:avLst/>
          </a:prstGeom>
          <a:noFill/>
          <a:ln>
            <a:noFill/>
          </a:ln>
        </p:spPr>
        <p:txBody>
          <a:bodyPr spcFirstLastPara="1" wrap="square" lIns="91425" tIns="91425" rIns="91425" bIns="91425" anchor="b" anchorCtr="0">
            <a:noAutofit/>
          </a:bodyPr>
          <a:lstStyle/>
          <a:p>
            <a:pPr marL="457200" lvl="0" indent="-342900" algn="just">
              <a:lnSpc>
                <a:spcPct val="107000"/>
              </a:lnSpc>
              <a:buClr>
                <a:srgbClr val="FFFFFF"/>
              </a:buClr>
              <a:buSzPts val="1800"/>
              <a:defRPr/>
            </a:pPr>
            <a:r>
              <a:rPr lang="es-ES" dirty="0">
                <a:solidFill>
                  <a:srgbClr val="FFFFFF"/>
                </a:solidFill>
                <a:latin typeface="Open Sans"/>
                <a:ea typeface="Open Sans"/>
                <a:cs typeface="Open Sans"/>
                <a:sym typeface="Open Sans"/>
              </a:rPr>
              <a:t>En esta parte del aprendizaje:</a:t>
            </a:r>
          </a:p>
          <a:p>
            <a:pPr marL="457200" lvl="0" indent="-342900" algn="just">
              <a:lnSpc>
                <a:spcPct val="107000"/>
              </a:lnSpc>
              <a:buClr>
                <a:srgbClr val="FFFFFF"/>
              </a:buClr>
              <a:buSzPts val="1800"/>
              <a:buFont typeface="Arial" panose="020B0604020202020204" pitchFamily="34" charset="0"/>
              <a:buChar char="•"/>
              <a:defRPr/>
            </a:pPr>
            <a:r>
              <a:rPr lang="es-ES" dirty="0">
                <a:solidFill>
                  <a:srgbClr val="FFFFFF"/>
                </a:solidFill>
                <a:latin typeface="Open Sans"/>
                <a:ea typeface="Open Sans"/>
                <a:cs typeface="Open Sans"/>
                <a:sym typeface="Open Sans"/>
              </a:rPr>
              <a:t>Presentaremos qué es la restricción de clics, incluyendo un video
El formador pedirá a los alumnos que se separen en 3-4 grupos de 4-5 personas como máximo con 1 ordenador o teléfono inteligente por grupo. El formador volverá a pedir a los alumnos que busquen 3 protocolos diferentes de fuentes de Internet en línea (ahora utilizando la técnica de restricción de clics) y los describirán brevemente. Haz una lista de los protocolos que les parecieron más interesantes y descríbelos. 
Presentación de resultados: A cada grupo se le pedirá que informe sobre sus protocolos y diga su número en la lista del navegador mediante una captura de pantalla. 
Todos los alumnos debatirán los resultados en una discusión plenaria</a:t>
            </a:r>
            <a:endParaRPr kumimoji="0" sz="1400" b="0" i="0" u="none" strike="noStrike" kern="0" cap="none" spc="0" normalizeH="0" baseline="0" noProof="0" dirty="0">
              <a:ln>
                <a:noFill/>
              </a:ln>
              <a:solidFill>
                <a:srgbClr val="FFFFFF"/>
              </a:solidFill>
              <a:effectLst/>
              <a:uLnTx/>
              <a:uFillTx/>
              <a:latin typeface="Open Sans"/>
              <a:ea typeface="Open Sans"/>
              <a:cs typeface="Open Sans"/>
              <a:sym typeface="Open Sans"/>
            </a:endParaRPr>
          </a:p>
          <a:p>
            <a:pPr lvl="0" algn="just">
              <a:lnSpc>
                <a:spcPct val="150000"/>
              </a:lnSpc>
              <a:spcBef>
                <a:spcPts val="800"/>
              </a:spcBef>
              <a:buClr>
                <a:srgbClr val="FFFFFF"/>
              </a:buClr>
              <a:buSzPts val="1200"/>
              <a:defRPr/>
            </a:pPr>
            <a:r>
              <a:rPr lang="es-ES" dirty="0">
                <a:solidFill>
                  <a:srgbClr val="FFFFFF"/>
                </a:solidFill>
                <a:latin typeface="Open Sans"/>
                <a:ea typeface="Open Sans"/>
                <a:cs typeface="Open Sans"/>
                <a:sym typeface="Open Sans"/>
              </a:rPr>
              <a:t>Como las actividades 2 y 3 están vinculadas: se pueden finalizar con una actividad de "reflexión" de cierre en la que se pide a los alumnos que terminen la frase (Fue difícil ..... Aprendí....  Fue interesante saber que..... Me sorprendió cuando... Ahora lo haré... )</a:t>
            </a:r>
            <a:endParaRPr kumimoji="0" sz="12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pic>
        <p:nvPicPr>
          <p:cNvPr id="2" name="Imagen 1">
            <a:extLst>
              <a:ext uri="{FF2B5EF4-FFF2-40B4-BE49-F238E27FC236}">
                <a16:creationId xmlns:a16="http://schemas.microsoft.com/office/drawing/2014/main" id="{5C9FC4E6-585F-DCFA-E711-BFB5827D4ED3}"/>
              </a:ext>
            </a:extLst>
          </p:cNvPr>
          <p:cNvPicPr>
            <a:picLocks noChangeAspect="1"/>
          </p:cNvPicPr>
          <p:nvPr/>
        </p:nvPicPr>
        <p:blipFill>
          <a:blip r:embed="rId4"/>
          <a:stretch>
            <a:fillRect/>
          </a:stretch>
        </p:blipFill>
        <p:spPr>
          <a:xfrm>
            <a:off x="123372" y="4810466"/>
            <a:ext cx="863600" cy="190500"/>
          </a:xfrm>
          <a:prstGeom prst="rect">
            <a:avLst/>
          </a:prstGeom>
        </p:spPr>
      </p:pic>
    </p:spTree>
    <p:extLst>
      <p:ext uri="{BB962C8B-B14F-4D97-AF65-F5344CB8AC3E}">
        <p14:creationId xmlns:p14="http://schemas.microsoft.com/office/powerpoint/2010/main" val="30580807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21"/>
          <p:cNvSpPr txBox="1">
            <a:spLocks noGrp="1"/>
          </p:cNvSpPr>
          <p:nvPr>
            <p:ph type="subTitle" idx="1"/>
          </p:nvPr>
        </p:nvSpPr>
        <p:spPr>
          <a:xfrm>
            <a:off x="3556043" y="679076"/>
            <a:ext cx="4730421" cy="4025774"/>
          </a:xfrm>
          <a:prstGeom prst="rect">
            <a:avLst/>
          </a:prstGeom>
          <a:noFill/>
          <a:ln>
            <a:noFill/>
          </a:ln>
        </p:spPr>
        <p:txBody>
          <a:bodyPr spcFirstLastPara="1" wrap="square" lIns="91425" tIns="91425" rIns="91425" bIns="91425" anchor="b" anchorCtr="0">
            <a:noAutofit/>
          </a:bodyPr>
          <a:lstStyle/>
          <a:p>
            <a:pPr marL="114300" lvl="0" indent="0" algn="just">
              <a:lnSpc>
                <a:spcPct val="107000"/>
              </a:lnSpc>
            </a:pPr>
            <a:r>
              <a:rPr lang="es-ES" sz="1600" b="1"/>
              <a:t>Cuando tenemos una pregunta o estamos buscando fuentes, es probable que recurramos a un motor de búsqueda para que nos ayude a encontrar respuestas. 
A menudo hacemos clic en el primer resultado, tal vez porque examinar todos los resultados lleva tiempo, o porque asumimos que el primer resultado es el más confiable. 
Pero el primer resultado no siempre es el mejor punto de partida. 
Dedicar un poco más de tiempo a escanear los resultados de búsqueda puede ayudarnos a tomar una decisión más informada sobre dónde ir primero.</a:t>
            </a:r>
            <a:endParaRPr sz="1100" dirty="0"/>
          </a:p>
        </p:txBody>
      </p:sp>
      <p:grpSp>
        <p:nvGrpSpPr>
          <p:cNvPr id="483" name="Google Shape;483;p21"/>
          <p:cNvGrpSpPr/>
          <p:nvPr/>
        </p:nvGrpSpPr>
        <p:grpSpPr>
          <a:xfrm>
            <a:off x="4167750" y="4704850"/>
            <a:ext cx="808500" cy="92100"/>
            <a:chOff x="3570750" y="4704850"/>
            <a:chExt cx="808500" cy="92100"/>
          </a:xfrm>
        </p:grpSpPr>
        <p:sp>
          <p:nvSpPr>
            <p:cNvPr id="484" name="Google Shape;484;p21"/>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5" name="Google Shape;485;p21"/>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6" name="Google Shape;486;p21"/>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7" name="Google Shape;487;p21"/>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488" name="Google Shape;488;p21"/>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490" name="Google Shape;490;p21"/>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491" name="Google Shape;491;p21"/>
          <p:cNvPicPr preferRelativeResize="0"/>
          <p:nvPr/>
        </p:nvPicPr>
        <p:blipFill rotWithShape="1">
          <a:blip r:embed="rId4">
            <a:alphaModFix/>
          </a:blip>
          <a:srcRect/>
          <a:stretch/>
        </p:blipFill>
        <p:spPr>
          <a:xfrm>
            <a:off x="123372" y="1277471"/>
            <a:ext cx="3267041" cy="2358278"/>
          </a:xfrm>
          <a:prstGeom prst="rect">
            <a:avLst/>
          </a:prstGeom>
          <a:noFill/>
          <a:ln>
            <a:noFill/>
          </a:ln>
        </p:spPr>
      </p:pic>
      <p:sp>
        <p:nvSpPr>
          <p:cNvPr id="492" name="Google Shape;492;p21"/>
          <p:cNvSpPr txBox="1"/>
          <p:nvPr/>
        </p:nvSpPr>
        <p:spPr>
          <a:xfrm>
            <a:off x="696039" y="3919999"/>
            <a:ext cx="2262158"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sng" strike="noStrike" kern="0" cap="none" spc="0" normalizeH="0" baseline="0" noProof="0">
                <a:ln>
                  <a:noFill/>
                </a:ln>
                <a:solidFill>
                  <a:srgbClr val="FFFFFF"/>
                </a:solidFill>
                <a:effectLst/>
                <a:uLnTx/>
                <a:uFillTx/>
                <a:latin typeface="Arial"/>
                <a:ea typeface="Arial"/>
                <a:cs typeface="Arial"/>
                <a:sym typeface="Arial"/>
                <a:hlinkClick r:id="rId5">
                  <a:extLst>
                    <a:ext uri="{A12FA001-AC4F-418D-AE19-62706E023703}">
                      <ahyp:hlinkClr xmlns:ahyp="http://schemas.microsoft.com/office/drawing/2018/hyperlinkcolor" val="tx"/>
                    </a:ext>
                  </a:extLst>
                </a:hlinkClick>
              </a:rPr>
              <a:t>Source: image pch.vector  in Freepik</a:t>
            </a:r>
            <a:endParaRPr kumimoji="0" sz="10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93" name="Google Shape;493;p21"/>
          <p:cNvSpPr txBox="1"/>
          <p:nvPr/>
        </p:nvSpPr>
        <p:spPr>
          <a:xfrm>
            <a:off x="378309" y="254939"/>
            <a:ext cx="7763082" cy="307736"/>
          </a:xfrm>
          <a:prstGeom prst="rect">
            <a:avLst/>
          </a:prstGeom>
          <a:noFill/>
          <a:ln>
            <a:noFill/>
          </a:ln>
        </p:spPr>
        <p:txBody>
          <a:bodyPr spcFirstLastPara="1" wrap="square" lIns="91425" tIns="45700" rIns="91425" bIns="45700" anchor="t" anchorCtr="0">
            <a:spAutoFit/>
          </a:bodyPr>
          <a:lstStyle/>
          <a:p>
            <a:pPr lvl="0">
              <a:defRPr/>
            </a:pPr>
            <a:r>
              <a:rPr lang="es-ES" b="1">
                <a:solidFill>
                  <a:srgbClr val="FFFFFF"/>
                </a:solidFill>
                <a:latin typeface="Open Sans"/>
                <a:ea typeface="Open Sans"/>
                <a:cs typeface="Open Sans"/>
                <a:sym typeface="Open Sans"/>
              </a:rPr>
              <a:t>ACTIVIDAD 3: Cómo encontrar mejor información en línea: Haga clic en Restricción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Imagen 1">
            <a:extLst>
              <a:ext uri="{FF2B5EF4-FFF2-40B4-BE49-F238E27FC236}">
                <a16:creationId xmlns:a16="http://schemas.microsoft.com/office/drawing/2014/main" id="{3E595D29-E7E5-C592-E5D3-91F2AFEDAEFF}"/>
              </a:ext>
            </a:extLst>
          </p:cNvPr>
          <p:cNvPicPr>
            <a:picLocks noChangeAspect="1"/>
          </p:cNvPicPr>
          <p:nvPr/>
        </p:nvPicPr>
        <p:blipFill>
          <a:blip r:embed="rId6"/>
          <a:stretch>
            <a:fillRect/>
          </a:stretch>
        </p:blipFill>
        <p:spPr>
          <a:xfrm>
            <a:off x="123372" y="4810466"/>
            <a:ext cx="863600" cy="190500"/>
          </a:xfrm>
          <a:prstGeom prst="rect">
            <a:avLst/>
          </a:prstGeom>
        </p:spPr>
      </p:pic>
    </p:spTree>
    <p:extLst>
      <p:ext uri="{BB962C8B-B14F-4D97-AF65-F5344CB8AC3E}">
        <p14:creationId xmlns:p14="http://schemas.microsoft.com/office/powerpoint/2010/main" val="5870930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22"/>
          <p:cNvSpPr txBox="1">
            <a:spLocks noGrp="1"/>
          </p:cNvSpPr>
          <p:nvPr>
            <p:ph type="subTitle" idx="1"/>
          </p:nvPr>
        </p:nvSpPr>
        <p:spPr>
          <a:xfrm>
            <a:off x="71748" y="697957"/>
            <a:ext cx="4904502" cy="4098903"/>
          </a:xfrm>
          <a:prstGeom prst="rect">
            <a:avLst/>
          </a:prstGeom>
          <a:noFill/>
          <a:ln>
            <a:noFill/>
          </a:ln>
        </p:spPr>
        <p:txBody>
          <a:bodyPr spcFirstLastPara="1" wrap="square" lIns="91425" tIns="91425" rIns="91425" bIns="91425" anchor="b" anchorCtr="0">
            <a:noAutofit/>
          </a:bodyPr>
          <a:lstStyle/>
          <a:p>
            <a:pPr marL="114300" lvl="0" indent="0">
              <a:lnSpc>
                <a:spcPct val="107000"/>
              </a:lnSpc>
            </a:pPr>
            <a:r>
              <a:rPr lang="es-ES" sz="1500" dirty="0">
                <a:solidFill>
                  <a:schemeClr val="dk2"/>
                </a:solidFill>
              </a:rPr>
              <a:t>La "restricción de clics" se refiere a la capacidad de abstenerse de hacer clic en los primeros resultados que obtiene de un motor de búsqueda: no debe hacer clic inmediatamente en los primeros resultados de búsqueda. En su lugar, puede escanear una página de resultados de búsqueda, mirando cosas como el título, la descripción de la fuente y las secciones destacadas, antes de decidir qué fuentes examinar. Esto te ayuda a obtener una imagen más completa de la cobertura disponible en esa fuente, así como a buscar fuentes que no provengan de la fuente original. 
Mira el video: 
</a:t>
            </a:r>
            <a:r>
              <a:rPr lang="es-ES" sz="1500" dirty="0">
                <a:solidFill>
                  <a:schemeClr val="dk2"/>
                </a:solidFill>
                <a:hlinkClick r:id="rId3"/>
              </a:rPr>
              <a:t>https://www.youtube.com/watch?v=gbPEiCGxVVY&amp;t=6s</a:t>
            </a:r>
            <a:endParaRPr lang="es-ES" sz="1500" dirty="0">
              <a:solidFill>
                <a:schemeClr val="dk2"/>
              </a:solidFill>
            </a:endParaRPr>
          </a:p>
          <a:p>
            <a:pPr marL="114300" lvl="0" indent="0">
              <a:lnSpc>
                <a:spcPct val="107000"/>
              </a:lnSpc>
            </a:pPr>
            <a:endParaRPr sz="1600" dirty="0">
              <a:solidFill>
                <a:schemeClr val="dk2"/>
              </a:solidFill>
            </a:endParaRPr>
          </a:p>
        </p:txBody>
      </p:sp>
      <p:grpSp>
        <p:nvGrpSpPr>
          <p:cNvPr id="499" name="Google Shape;499;p22"/>
          <p:cNvGrpSpPr/>
          <p:nvPr/>
        </p:nvGrpSpPr>
        <p:grpSpPr>
          <a:xfrm>
            <a:off x="4167750" y="4704850"/>
            <a:ext cx="808500" cy="92100"/>
            <a:chOff x="3570750" y="4704850"/>
            <a:chExt cx="808500" cy="92100"/>
          </a:xfrm>
        </p:grpSpPr>
        <p:sp>
          <p:nvSpPr>
            <p:cNvPr id="500" name="Google Shape;500;p22"/>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1" name="Google Shape;501;p22"/>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2" name="Google Shape;502;p22"/>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3" name="Google Shape;503;p22"/>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504" name="Google Shape;504;p22"/>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506" name="Google Shape;506;p22"/>
          <p:cNvPicPr preferRelativeResize="0"/>
          <p:nvPr/>
        </p:nvPicPr>
        <p:blipFill rotWithShape="1">
          <a:blip r:embed="rId4">
            <a:alphaModFix/>
          </a:blip>
          <a:srcRect/>
          <a:stretch/>
        </p:blipFill>
        <p:spPr>
          <a:xfrm>
            <a:off x="8406261" y="85675"/>
            <a:ext cx="574610" cy="429582"/>
          </a:xfrm>
          <a:prstGeom prst="rect">
            <a:avLst/>
          </a:prstGeom>
          <a:noFill/>
          <a:ln>
            <a:noFill/>
          </a:ln>
        </p:spPr>
      </p:pic>
      <p:pic>
        <p:nvPicPr>
          <p:cNvPr id="507" name="Google Shape;507;p22"/>
          <p:cNvPicPr preferRelativeResize="0"/>
          <p:nvPr/>
        </p:nvPicPr>
        <p:blipFill rotWithShape="1">
          <a:blip r:embed="rId5">
            <a:alphaModFix/>
          </a:blip>
          <a:srcRect/>
          <a:stretch/>
        </p:blipFill>
        <p:spPr>
          <a:xfrm>
            <a:off x="5160077" y="656796"/>
            <a:ext cx="3039685" cy="3829907"/>
          </a:xfrm>
          <a:prstGeom prst="rect">
            <a:avLst/>
          </a:prstGeom>
          <a:noFill/>
          <a:ln>
            <a:noFill/>
          </a:ln>
        </p:spPr>
      </p:pic>
      <p:sp>
        <p:nvSpPr>
          <p:cNvPr id="508" name="Google Shape;508;p22"/>
          <p:cNvSpPr txBox="1"/>
          <p:nvPr/>
        </p:nvSpPr>
        <p:spPr>
          <a:xfrm>
            <a:off x="971106" y="108018"/>
            <a:ext cx="6249961" cy="523180"/>
          </a:xfrm>
          <a:prstGeom prst="rect">
            <a:avLst/>
          </a:prstGeom>
          <a:noFill/>
          <a:ln>
            <a:noFill/>
          </a:ln>
        </p:spPr>
        <p:txBody>
          <a:bodyPr spcFirstLastPara="1" wrap="square" lIns="91425" tIns="45700" rIns="91425" bIns="45700" anchor="t" anchorCtr="0">
            <a:spAutoFit/>
          </a:bodyPr>
          <a:lstStyle/>
          <a:p>
            <a:pPr lvl="0">
              <a:defRPr/>
            </a:pPr>
            <a:r>
              <a:rPr lang="es-ES" b="1">
                <a:solidFill>
                  <a:srgbClr val="FFFFFF"/>
                </a:solidFill>
                <a:latin typeface="Open Sans"/>
                <a:ea typeface="Open Sans"/>
                <a:cs typeface="Open Sans"/>
                <a:sym typeface="Open Sans"/>
              </a:rPr>
              <a:t>ACTIVIDAD 3: Cómo encontrar mejor información en línea: Haga clic en Restricción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Imagen 1">
            <a:extLst>
              <a:ext uri="{FF2B5EF4-FFF2-40B4-BE49-F238E27FC236}">
                <a16:creationId xmlns:a16="http://schemas.microsoft.com/office/drawing/2014/main" id="{9DC47A0E-CC0A-B461-0690-6909745AFBA1}"/>
              </a:ext>
            </a:extLst>
          </p:cNvPr>
          <p:cNvPicPr>
            <a:picLocks noChangeAspect="1"/>
          </p:cNvPicPr>
          <p:nvPr/>
        </p:nvPicPr>
        <p:blipFill>
          <a:blip r:embed="rId6"/>
          <a:stretch>
            <a:fillRect/>
          </a:stretch>
        </p:blipFill>
        <p:spPr>
          <a:xfrm>
            <a:off x="123372" y="4810466"/>
            <a:ext cx="863600" cy="190500"/>
          </a:xfrm>
          <a:prstGeom prst="rect">
            <a:avLst/>
          </a:prstGeom>
        </p:spPr>
      </p:pic>
    </p:spTree>
    <p:extLst>
      <p:ext uri="{BB962C8B-B14F-4D97-AF65-F5344CB8AC3E}">
        <p14:creationId xmlns:p14="http://schemas.microsoft.com/office/powerpoint/2010/main" val="38510449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23"/>
          <p:cNvSpPr txBox="1">
            <a:spLocks noGrp="1"/>
          </p:cNvSpPr>
          <p:nvPr>
            <p:ph type="subTitle" idx="1"/>
          </p:nvPr>
        </p:nvSpPr>
        <p:spPr>
          <a:xfrm>
            <a:off x="163129" y="85675"/>
            <a:ext cx="8076390" cy="3829907"/>
          </a:xfrm>
          <a:prstGeom prst="rect">
            <a:avLst/>
          </a:prstGeom>
          <a:noFill/>
          <a:ln>
            <a:noFill/>
          </a:ln>
        </p:spPr>
        <p:txBody>
          <a:bodyPr spcFirstLastPara="1" wrap="square" lIns="91425" tIns="91425" rIns="91425" bIns="91425" anchor="b" anchorCtr="0">
            <a:noAutofit/>
          </a:bodyPr>
          <a:lstStyle/>
          <a:p>
            <a:pPr marL="457200" lvl="0" indent="-342900" algn="l" rtl="0">
              <a:lnSpc>
                <a:spcPct val="115000"/>
              </a:lnSpc>
              <a:spcBef>
                <a:spcPts val="0"/>
              </a:spcBef>
              <a:spcAft>
                <a:spcPts val="0"/>
              </a:spcAft>
              <a:buSzPts val="1800"/>
              <a:buNone/>
            </a:pPr>
            <a:endParaRPr sz="1100" dirty="0"/>
          </a:p>
          <a:p>
            <a:pPr marL="457200" lvl="0" indent="-342900" algn="l" rtl="0">
              <a:lnSpc>
                <a:spcPct val="115000"/>
              </a:lnSpc>
              <a:spcBef>
                <a:spcPts val="0"/>
              </a:spcBef>
              <a:spcAft>
                <a:spcPts val="0"/>
              </a:spcAft>
              <a:buSzPts val="1800"/>
              <a:buNone/>
            </a:pPr>
            <a:endParaRPr sz="1100" dirty="0"/>
          </a:p>
          <a:p>
            <a:pPr lvl="0" algn="just">
              <a:lnSpc>
                <a:spcPct val="107000"/>
              </a:lnSpc>
              <a:buFont typeface="Arial"/>
              <a:buAutoNum type="arabicPeriod"/>
            </a:pPr>
            <a:r>
              <a:rPr lang="es-ES" dirty="0">
                <a:latin typeface="Calibri"/>
                <a:ea typeface="Calibri"/>
                <a:cs typeface="Calibri"/>
                <a:sym typeface="Calibri"/>
              </a:rPr>
              <a:t>El formador pedirá a los alumnos que se separen en 3-4 grupos de 4-5 personas como máximo con 1 ordenador o teléfono inteligente por grupo</a:t>
            </a:r>
          </a:p>
          <a:p>
            <a:pPr lvl="0" algn="just">
              <a:lnSpc>
                <a:spcPct val="107000"/>
              </a:lnSpc>
              <a:buFont typeface="Arial"/>
              <a:buAutoNum type="arabicPeriod"/>
            </a:pPr>
            <a:r>
              <a:rPr lang="es-ES" dirty="0">
                <a:latin typeface="Calibri"/>
                <a:ea typeface="Calibri"/>
                <a:cs typeface="Calibri"/>
                <a:sym typeface="Calibri"/>
              </a:rPr>
              <a:t>El formador pedirá a los alumnos que busquen 3 protocolos diferentes de fuentes de Internet en línea (ahora utilizando la técnica de restricción de clics) y que los describan brevemente. Es decir, se pide a los alumnos que:</a:t>
            </a:r>
          </a:p>
          <a:p>
            <a:pPr marL="400050" lvl="0" indent="-285750" algn="just">
              <a:lnSpc>
                <a:spcPct val="107000"/>
              </a:lnSpc>
              <a:buFont typeface="Arial" panose="020B0604020202020204" pitchFamily="34" charset="0"/>
              <a:buChar char="•"/>
            </a:pPr>
            <a:r>
              <a:rPr lang="es-ES" sz="1600" dirty="0">
                <a:latin typeface="Calibri"/>
                <a:ea typeface="Calibri"/>
                <a:cs typeface="Calibri"/>
                <a:sym typeface="Calibri"/>
              </a:rPr>
              <a:t>seleccionar un portavoz por grupo, 
buscar en Internet (de nuevo, usando la redacción: protocolos de fuentes de Internet en línea), 
Haz una lista de los protocolos que les parecieron más interesantes y 
Descríbalos brevemente.</a:t>
            </a:r>
            <a:r>
              <a:rPr lang="en" sz="1100" dirty="0"/>
              <a:t> </a:t>
            </a:r>
            <a:endParaRPr sz="1100" dirty="0"/>
          </a:p>
        </p:txBody>
      </p:sp>
      <p:grpSp>
        <p:nvGrpSpPr>
          <p:cNvPr id="514" name="Google Shape;514;p23"/>
          <p:cNvGrpSpPr/>
          <p:nvPr/>
        </p:nvGrpSpPr>
        <p:grpSpPr>
          <a:xfrm>
            <a:off x="4167750" y="4704850"/>
            <a:ext cx="808500" cy="92100"/>
            <a:chOff x="3570750" y="4704850"/>
            <a:chExt cx="808500" cy="92100"/>
          </a:xfrm>
        </p:grpSpPr>
        <p:sp>
          <p:nvSpPr>
            <p:cNvPr id="515" name="Google Shape;515;p23"/>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6" name="Google Shape;516;p23"/>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7" name="Google Shape;517;p23"/>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8" name="Google Shape;518;p23"/>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519" name="Google Shape;519;p23"/>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521" name="Google Shape;521;p23"/>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522" name="Google Shape;522;p23"/>
          <p:cNvSpPr txBox="1"/>
          <p:nvPr/>
        </p:nvSpPr>
        <p:spPr>
          <a:xfrm>
            <a:off x="1334111" y="162753"/>
            <a:ext cx="6330709" cy="275425"/>
          </a:xfrm>
          <a:prstGeom prst="rect">
            <a:avLst/>
          </a:prstGeom>
          <a:noFill/>
          <a:ln>
            <a:noFill/>
          </a:ln>
        </p:spPr>
        <p:txBody>
          <a:bodyPr spcFirstLastPara="1" wrap="square" lIns="0" tIns="0" rIns="0" bIns="0" anchor="t" anchorCtr="0">
            <a:noAutofit/>
          </a:bodyPr>
          <a:lstStyle/>
          <a:p>
            <a:pPr lvl="0">
              <a:buClr>
                <a:srgbClr val="FFFFFF"/>
              </a:buClr>
              <a:buSzPts val="1200"/>
              <a:defRPr/>
            </a:pPr>
            <a:r>
              <a:rPr lang="es-ES" b="1">
                <a:solidFill>
                  <a:srgbClr val="FFFFFF"/>
                </a:solidFill>
                <a:latin typeface="Open Sans"/>
                <a:ea typeface="Open Sans"/>
                <a:cs typeface="Open Sans"/>
                <a:sym typeface="Open Sans"/>
              </a:rPr>
              <a:t>ACTIVIDAD 3: Cómo encontrar mejor información en línea: Haga clic en Restricción I 20'</a:t>
            </a:r>
            <a:endParaRPr kumimoji="0" sz="1400" b="1"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pic>
        <p:nvPicPr>
          <p:cNvPr id="2" name="Imagen 1">
            <a:extLst>
              <a:ext uri="{FF2B5EF4-FFF2-40B4-BE49-F238E27FC236}">
                <a16:creationId xmlns:a16="http://schemas.microsoft.com/office/drawing/2014/main" id="{2ED25FDF-09D6-0F19-F61A-A982B418F00C}"/>
              </a:ext>
            </a:extLst>
          </p:cNvPr>
          <p:cNvPicPr>
            <a:picLocks noChangeAspect="1"/>
          </p:cNvPicPr>
          <p:nvPr/>
        </p:nvPicPr>
        <p:blipFill>
          <a:blip r:embed="rId4"/>
          <a:stretch>
            <a:fillRect/>
          </a:stretch>
        </p:blipFill>
        <p:spPr>
          <a:xfrm>
            <a:off x="123372" y="4810466"/>
            <a:ext cx="863600" cy="190500"/>
          </a:xfrm>
          <a:prstGeom prst="rect">
            <a:avLst/>
          </a:prstGeom>
        </p:spPr>
      </p:pic>
    </p:spTree>
    <p:extLst>
      <p:ext uri="{BB962C8B-B14F-4D97-AF65-F5344CB8AC3E}">
        <p14:creationId xmlns:p14="http://schemas.microsoft.com/office/powerpoint/2010/main" val="19239989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24"/>
          <p:cNvSpPr txBox="1">
            <a:spLocks noGrp="1"/>
          </p:cNvSpPr>
          <p:nvPr>
            <p:ph type="subTitle" idx="1"/>
          </p:nvPr>
        </p:nvSpPr>
        <p:spPr>
          <a:xfrm>
            <a:off x="123372" y="693669"/>
            <a:ext cx="5095969" cy="3911949"/>
          </a:xfrm>
          <a:prstGeom prst="rect">
            <a:avLst/>
          </a:prstGeom>
          <a:noFill/>
          <a:ln>
            <a:noFill/>
          </a:ln>
        </p:spPr>
        <p:txBody>
          <a:bodyPr spcFirstLastPara="1" wrap="square" lIns="91425" tIns="91425" rIns="91425" bIns="91425" anchor="b" anchorCtr="0">
            <a:noAutofit/>
          </a:bodyPr>
          <a:lstStyle/>
          <a:p>
            <a:pPr marL="457200" lvl="0" indent="-342900" algn="l" rtl="0">
              <a:lnSpc>
                <a:spcPct val="115000"/>
              </a:lnSpc>
              <a:spcBef>
                <a:spcPts val="0"/>
              </a:spcBef>
              <a:spcAft>
                <a:spcPts val="0"/>
              </a:spcAft>
              <a:buSzPts val="1800"/>
              <a:buNone/>
            </a:pPr>
            <a:endParaRPr sz="1100" dirty="0"/>
          </a:p>
          <a:p>
            <a:pPr marL="457200" lvl="0" indent="-342900" algn="l" rtl="0">
              <a:lnSpc>
                <a:spcPct val="115000"/>
              </a:lnSpc>
              <a:spcBef>
                <a:spcPts val="0"/>
              </a:spcBef>
              <a:spcAft>
                <a:spcPts val="0"/>
              </a:spcAft>
              <a:buSzPts val="1800"/>
              <a:buNone/>
            </a:pPr>
            <a:endParaRPr sz="1100" dirty="0"/>
          </a:p>
          <a:p>
            <a:pPr lvl="0" algn="just">
              <a:lnSpc>
                <a:spcPct val="107000"/>
              </a:lnSpc>
            </a:pPr>
            <a:r>
              <a:rPr lang="es-ES" dirty="0">
                <a:latin typeface="Calibri"/>
                <a:ea typeface="Calibri"/>
                <a:cs typeface="Calibri"/>
                <a:sym typeface="Calibri"/>
              </a:rPr>
              <a:t>4. Presentación de resultados: Se pedirá a cada grupo que informe sobre sus resultados haciendo referencia a 3 protocolos que hayan identificado como los más adecuados.</a:t>
            </a:r>
            <a:r>
              <a:rPr lang="en" sz="1800" dirty="0">
                <a:latin typeface="Calibri"/>
                <a:ea typeface="Calibri"/>
                <a:cs typeface="Calibri"/>
                <a:sym typeface="Calibri"/>
              </a:rPr>
              <a:t> </a:t>
            </a:r>
          </a:p>
          <a:p>
            <a:pPr lvl="0" algn="just">
              <a:lnSpc>
                <a:spcPct val="107000"/>
              </a:lnSpc>
            </a:pPr>
            <a:r>
              <a:rPr lang="es-ES" dirty="0">
                <a:latin typeface="Calibri"/>
                <a:ea typeface="Calibri"/>
                <a:cs typeface="Calibri"/>
                <a:sym typeface="Calibri"/>
              </a:rPr>
              <a:t>5. Debate:</a:t>
            </a:r>
          </a:p>
          <a:p>
            <a:pPr lvl="0" algn="just">
              <a:lnSpc>
                <a:spcPct val="107000"/>
              </a:lnSpc>
              <a:buFont typeface="Arial" panose="020B0604020202020204" pitchFamily="34" charset="0"/>
              <a:buChar char="•"/>
            </a:pPr>
            <a:r>
              <a:rPr lang="es-ES" i="1" dirty="0">
                <a:latin typeface="Calibri"/>
                <a:ea typeface="Calibri"/>
                <a:cs typeface="Calibri"/>
                <a:sym typeface="Calibri"/>
              </a:rPr>
              <a:t>¿Los 3 protocolos seleccionados fueron similares en todos los grupos involucrados?
¿Considera que los protocolos seleccionados son adecuados?
¿Cuántas páginas de resultados revisaron los grupos?</a:t>
            </a:r>
            <a:endParaRPr sz="1100" dirty="0"/>
          </a:p>
        </p:txBody>
      </p:sp>
      <p:grpSp>
        <p:nvGrpSpPr>
          <p:cNvPr id="528" name="Google Shape;528;p24"/>
          <p:cNvGrpSpPr/>
          <p:nvPr/>
        </p:nvGrpSpPr>
        <p:grpSpPr>
          <a:xfrm>
            <a:off x="4167750" y="4704850"/>
            <a:ext cx="808500" cy="92100"/>
            <a:chOff x="3570750" y="4704850"/>
            <a:chExt cx="808500" cy="92100"/>
          </a:xfrm>
        </p:grpSpPr>
        <p:sp>
          <p:nvSpPr>
            <p:cNvPr id="529" name="Google Shape;529;p24"/>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0" name="Google Shape;530;p24"/>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1" name="Google Shape;531;p24"/>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2" name="Google Shape;532;p24"/>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533" name="Google Shape;533;p24"/>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535" name="Google Shape;535;p24"/>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536" name="Google Shape;536;p24"/>
          <p:cNvSpPr txBox="1"/>
          <p:nvPr/>
        </p:nvSpPr>
        <p:spPr>
          <a:xfrm>
            <a:off x="504265" y="300466"/>
            <a:ext cx="7695497" cy="275425"/>
          </a:xfrm>
          <a:prstGeom prst="rect">
            <a:avLst/>
          </a:prstGeom>
          <a:noFill/>
          <a:ln>
            <a:noFill/>
          </a:ln>
        </p:spPr>
        <p:txBody>
          <a:bodyPr spcFirstLastPara="1" wrap="square" lIns="0" tIns="0" rIns="0" bIns="0" anchor="t" anchorCtr="0">
            <a:noAutofit/>
          </a:bodyPr>
          <a:lstStyle/>
          <a:p>
            <a:pPr lvl="0">
              <a:buClr>
                <a:srgbClr val="FFFFFF"/>
              </a:buClr>
              <a:buSzPts val="1200"/>
              <a:defRPr/>
            </a:pPr>
            <a:r>
              <a:rPr lang="es-ES" b="1">
                <a:solidFill>
                  <a:srgbClr val="FFFFFF"/>
                </a:solidFill>
                <a:latin typeface="Open Sans"/>
                <a:ea typeface="Open Sans"/>
                <a:cs typeface="Open Sans"/>
                <a:sym typeface="Open Sans"/>
              </a:rPr>
              <a:t>ACTIVIDAD 3: Cómo encontrar mejor información en línea: Haga clic en Restricción – II. 10'</a:t>
            </a:r>
            <a:endParaRPr kumimoji="0" sz="1400" b="1"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pic>
        <p:nvPicPr>
          <p:cNvPr id="537" name="Google Shape;537;p24"/>
          <p:cNvPicPr preferRelativeResize="0"/>
          <p:nvPr/>
        </p:nvPicPr>
        <p:blipFill rotWithShape="1">
          <a:blip r:embed="rId4">
            <a:alphaModFix/>
          </a:blip>
          <a:srcRect/>
          <a:stretch/>
        </p:blipFill>
        <p:spPr>
          <a:xfrm>
            <a:off x="5528294" y="1418665"/>
            <a:ext cx="3130210" cy="2353234"/>
          </a:xfrm>
          <a:prstGeom prst="rect">
            <a:avLst/>
          </a:prstGeom>
          <a:noFill/>
          <a:ln>
            <a:noFill/>
          </a:ln>
        </p:spPr>
      </p:pic>
      <p:sp>
        <p:nvSpPr>
          <p:cNvPr id="538" name="Google Shape;538;p24"/>
          <p:cNvSpPr txBox="1"/>
          <p:nvPr/>
        </p:nvSpPr>
        <p:spPr>
          <a:xfrm>
            <a:off x="6081586" y="3933446"/>
            <a:ext cx="2324675"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sng" strike="noStrike" kern="0" cap="none" spc="0" normalizeH="0" baseline="0" noProof="0">
                <a:ln>
                  <a:noFill/>
                </a:ln>
                <a:solidFill>
                  <a:srgbClr val="FFFFFF"/>
                </a:solidFill>
                <a:effectLst/>
                <a:uLnTx/>
                <a:uFillTx/>
                <a:latin typeface="Arial"/>
                <a:ea typeface="Arial"/>
                <a:cs typeface="Arial"/>
                <a:sym typeface="Arial"/>
                <a:hlinkClick r:id="rId5">
                  <a:extLst>
                    <a:ext uri="{A12FA001-AC4F-418D-AE19-62706E023703}">
                      <ahyp:hlinkClr xmlns:ahyp="http://schemas.microsoft.com/office/drawing/2018/hyperlinkcolor" val="tx"/>
                    </a:ext>
                  </a:extLst>
                </a:hlinkClick>
              </a:rPr>
              <a:t>Source: image gpointstudio in Freepik</a:t>
            </a:r>
            <a:endParaRPr kumimoji="0" sz="10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2" name="Imagen 1">
            <a:extLst>
              <a:ext uri="{FF2B5EF4-FFF2-40B4-BE49-F238E27FC236}">
                <a16:creationId xmlns:a16="http://schemas.microsoft.com/office/drawing/2014/main" id="{C578CBBF-1127-BAE3-2E6D-84E5D85A74AF}"/>
              </a:ext>
            </a:extLst>
          </p:cNvPr>
          <p:cNvPicPr>
            <a:picLocks noChangeAspect="1"/>
          </p:cNvPicPr>
          <p:nvPr/>
        </p:nvPicPr>
        <p:blipFill>
          <a:blip r:embed="rId6"/>
          <a:stretch>
            <a:fillRect/>
          </a:stretch>
        </p:blipFill>
        <p:spPr>
          <a:xfrm>
            <a:off x="123372" y="4810466"/>
            <a:ext cx="863600" cy="190500"/>
          </a:xfrm>
          <a:prstGeom prst="rect">
            <a:avLst/>
          </a:prstGeom>
        </p:spPr>
      </p:pic>
    </p:spTree>
    <p:extLst>
      <p:ext uri="{BB962C8B-B14F-4D97-AF65-F5344CB8AC3E}">
        <p14:creationId xmlns:p14="http://schemas.microsoft.com/office/powerpoint/2010/main" val="36681744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g2290cd38714_0_38"/>
          <p:cNvSpPr txBox="1">
            <a:spLocks noGrp="1"/>
          </p:cNvSpPr>
          <p:nvPr>
            <p:ph type="title"/>
          </p:nvPr>
        </p:nvSpPr>
        <p:spPr>
          <a:xfrm>
            <a:off x="605118" y="138545"/>
            <a:ext cx="8081682" cy="4668982"/>
          </a:xfrm>
          <a:prstGeom prst="rect">
            <a:avLst/>
          </a:prstGeom>
          <a:noFill/>
          <a:ln>
            <a:noFill/>
          </a:ln>
        </p:spPr>
        <p:txBody>
          <a:bodyPr spcFirstLastPara="1" wrap="square" lIns="0" tIns="0" rIns="0" bIns="0" anchor="t" anchorCtr="0">
            <a:noAutofit/>
          </a:bodyPr>
          <a:lstStyle/>
          <a:p>
            <a:pPr lvl="0" algn="l">
              <a:lnSpc>
                <a:spcPct val="150000"/>
              </a:lnSpc>
            </a:pPr>
            <a:r>
              <a:rPr lang="es-ES" sz="1100" dirty="0">
                <a:solidFill>
                  <a:schemeClr val="dk2"/>
                </a:solidFill>
                <a:latin typeface="Open Sans"/>
                <a:ea typeface="Open Sans"/>
                <a:cs typeface="Open Sans"/>
                <a:sym typeface="Open Sans"/>
              </a:rPr>
              <a:t>Actividad 3: Cómo encontrar mejor información en línea: Haga clic en Restricción – III - Cierre de la actividad 10 min</a:t>
            </a:r>
            <a:endParaRPr sz="1100" b="0" dirty="0">
              <a:solidFill>
                <a:schemeClr val="dk2"/>
              </a:solidFill>
              <a:latin typeface="Open Sans"/>
              <a:ea typeface="Open Sans"/>
              <a:cs typeface="Open Sans"/>
              <a:sym typeface="Open Sans"/>
            </a:endParaRPr>
          </a:p>
          <a:p>
            <a:pPr lvl="0" algn="l">
              <a:lnSpc>
                <a:spcPct val="150000"/>
              </a:lnSpc>
              <a:spcBef>
                <a:spcPts val="1200"/>
              </a:spcBef>
            </a:pPr>
            <a:r>
              <a:rPr lang="es-ES" sz="1400" b="0" dirty="0">
                <a:latin typeface="Open Sans"/>
                <a:ea typeface="Open Sans"/>
                <a:cs typeface="Open Sans"/>
                <a:sym typeface="Open Sans"/>
              </a:rPr>
              <a:t>6. Cierre: Cuando queremos saber más sobre un tema o pregunta, la mayoría de nosotros recurrimos a Google. Pero las búsquedas abiertas en Internet arrojan rutinariamente resultados contradictorios que mezclan hechos con falsedades. Dar sentido a los resultados de búsqueda es más difícil de lo que parece. Las actividades 2 y 3 están vinculadas: primero se les pidió que informaran sobre el orden de aparición en el navegador y luego, conociendo mejor sobre la restricción de clics, que evaluaran su capacidad para vadear la información para encontrar fuentes, pruebas y argumentos en los que pudieran confiar.</a:t>
            </a:r>
            <a:br>
              <a:rPr lang="es-ES" sz="1400" b="0" dirty="0">
                <a:latin typeface="Open Sans"/>
                <a:ea typeface="Open Sans"/>
                <a:cs typeface="Open Sans"/>
                <a:sym typeface="Open Sans"/>
              </a:rPr>
            </a:br>
            <a:r>
              <a:rPr lang="es-ES" sz="1100" dirty="0">
                <a:solidFill>
                  <a:schemeClr val="dk2"/>
                </a:solidFill>
                <a:latin typeface="Open Sans"/>
                <a:ea typeface="Open Sans"/>
                <a:cs typeface="Open Sans"/>
                <a:sym typeface="Open Sans"/>
              </a:rPr>
              <a:t>Consejo para formadores: estas 2 actividades se pueden finalizar con una actividad de "Reflexión" en la que se pide a los alumnos que terminen la frase:</a:t>
            </a:r>
            <a:br>
              <a:rPr lang="es-ES" sz="1100" dirty="0">
                <a:solidFill>
                  <a:schemeClr val="dk2"/>
                </a:solidFill>
                <a:latin typeface="Open Sans"/>
                <a:ea typeface="Open Sans"/>
                <a:cs typeface="Open Sans"/>
                <a:sym typeface="Open Sans"/>
              </a:rPr>
            </a:br>
            <a:r>
              <a:rPr lang="es-ES" sz="1100" b="0" dirty="0">
                <a:solidFill>
                  <a:schemeClr val="dk2"/>
                </a:solidFill>
                <a:latin typeface="Open Sans"/>
                <a:ea typeface="Open Sans"/>
                <a:cs typeface="Open Sans"/>
                <a:sym typeface="Open Sans"/>
              </a:rPr>
              <a:t>Fue difícil.....
Aprendí.... 
Fue interesante saber que.....
Me sorprendió cuando...
Ahora quiero...</a:t>
            </a:r>
            <a:endParaRPr dirty="0"/>
          </a:p>
        </p:txBody>
      </p:sp>
    </p:spTree>
    <p:extLst>
      <p:ext uri="{BB962C8B-B14F-4D97-AF65-F5344CB8AC3E}">
        <p14:creationId xmlns:p14="http://schemas.microsoft.com/office/powerpoint/2010/main" val="6614239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36"/>
          <p:cNvSpPr txBox="1">
            <a:spLocks noGrp="1"/>
          </p:cNvSpPr>
          <p:nvPr>
            <p:ph type="ctrTitle"/>
          </p:nvPr>
        </p:nvSpPr>
        <p:spPr>
          <a:xfrm>
            <a:off x="719999" y="1683965"/>
            <a:ext cx="6837656" cy="2340600"/>
          </a:xfrm>
          <a:prstGeom prst="rect">
            <a:avLst/>
          </a:prstGeom>
          <a:noFill/>
          <a:ln>
            <a:noFill/>
          </a:ln>
        </p:spPr>
        <p:txBody>
          <a:bodyPr spcFirstLastPara="1" wrap="square" lIns="91425" tIns="91425" rIns="91425" bIns="91425" anchor="b" anchorCtr="0">
            <a:noAutofit/>
          </a:bodyPr>
          <a:lstStyle/>
          <a:p>
            <a:pPr lvl="0"/>
            <a:r>
              <a:rPr lang="es-ES" dirty="0"/>
              <a:t>Actividad #4</a:t>
            </a:r>
            <a:br>
              <a:rPr lang="en" dirty="0"/>
            </a:br>
            <a:r>
              <a:rPr lang="es-ES" sz="3200" dirty="0"/>
              <a:t>Presentación de protocolos y modelo SIFT en la práctica</a:t>
            </a:r>
            <a:r>
              <a:rPr lang="es-ES" sz="1800" b="0" dirty="0"/>
              <a:t>(estudio de caso)</a:t>
            </a:r>
            <a:endParaRPr sz="1800" b="0" dirty="0">
              <a:latin typeface="Open Sans"/>
              <a:ea typeface="Open Sans"/>
              <a:cs typeface="Open Sans"/>
              <a:sym typeface="Open Sans"/>
            </a:endParaRPr>
          </a:p>
        </p:txBody>
      </p:sp>
      <p:grpSp>
        <p:nvGrpSpPr>
          <p:cNvPr id="549" name="Google Shape;549;p36"/>
          <p:cNvGrpSpPr/>
          <p:nvPr/>
        </p:nvGrpSpPr>
        <p:grpSpPr>
          <a:xfrm>
            <a:off x="4167750" y="4704850"/>
            <a:ext cx="808500" cy="92100"/>
            <a:chOff x="3570750" y="4704850"/>
            <a:chExt cx="808500" cy="92100"/>
          </a:xfrm>
        </p:grpSpPr>
        <p:sp>
          <p:nvSpPr>
            <p:cNvPr id="550" name="Google Shape;550;p36"/>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1" name="Google Shape;551;p36"/>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2" name="Google Shape;552;p36"/>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3" name="Google Shape;553;p36"/>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554" name="Google Shape;554;p36"/>
          <p:cNvCxnSpPr/>
          <p:nvPr/>
        </p:nvCxnSpPr>
        <p:spPr>
          <a:xfrm>
            <a:off x="553746" y="1643996"/>
            <a:ext cx="0" cy="872100"/>
          </a:xfrm>
          <a:prstGeom prst="straightConnector1">
            <a:avLst/>
          </a:prstGeom>
          <a:noFill/>
          <a:ln w="19050" cap="flat" cmpd="sng">
            <a:solidFill>
              <a:schemeClr val="lt1"/>
            </a:solidFill>
            <a:prstDash val="solid"/>
            <a:round/>
            <a:headEnd type="none" w="sm" len="sm"/>
            <a:tailEnd type="none" w="sm" len="sm"/>
          </a:ln>
        </p:spPr>
      </p:cxnSp>
      <p:pic>
        <p:nvPicPr>
          <p:cNvPr id="555" name="Google Shape;555;p36"/>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557" name="Google Shape;557;p36"/>
          <p:cNvSpPr/>
          <p:nvPr/>
        </p:nvSpPr>
        <p:spPr>
          <a:xfrm>
            <a:off x="7367435" y="2080046"/>
            <a:ext cx="1038826" cy="983407"/>
          </a:xfrm>
          <a:custGeom>
            <a:avLst/>
            <a:gdLst/>
            <a:ahLst/>
            <a:cxnLst/>
            <a:rect l="l" t="t" r="r" b="b"/>
            <a:pathLst>
              <a:path w="11693" h="11693" extrusionOk="0">
                <a:moveTo>
                  <a:pt x="10252" y="584"/>
                </a:moveTo>
                <a:lnTo>
                  <a:pt x="10252" y="1263"/>
                </a:lnTo>
                <a:cubicBezTo>
                  <a:pt x="10252" y="1358"/>
                  <a:pt x="10323" y="1429"/>
                  <a:pt x="10406" y="1429"/>
                </a:cubicBezTo>
                <a:lnTo>
                  <a:pt x="11097" y="1429"/>
                </a:lnTo>
                <a:lnTo>
                  <a:pt x="9609" y="2918"/>
                </a:lnTo>
                <a:lnTo>
                  <a:pt x="9001" y="2918"/>
                </a:lnTo>
                <a:lnTo>
                  <a:pt x="9978" y="1941"/>
                </a:lnTo>
                <a:cubicBezTo>
                  <a:pt x="10037" y="1882"/>
                  <a:pt x="10037" y="1751"/>
                  <a:pt x="9978" y="1691"/>
                </a:cubicBezTo>
                <a:cubicBezTo>
                  <a:pt x="9948" y="1667"/>
                  <a:pt x="9903" y="1656"/>
                  <a:pt x="9859" y="1656"/>
                </a:cubicBezTo>
                <a:cubicBezTo>
                  <a:pt x="9814" y="1656"/>
                  <a:pt x="9769" y="1667"/>
                  <a:pt x="9740" y="1691"/>
                </a:cubicBezTo>
                <a:lnTo>
                  <a:pt x="8763" y="2679"/>
                </a:lnTo>
                <a:lnTo>
                  <a:pt x="8763" y="2072"/>
                </a:lnTo>
                <a:lnTo>
                  <a:pt x="10252" y="584"/>
                </a:lnTo>
                <a:close/>
                <a:moveTo>
                  <a:pt x="4739" y="2537"/>
                </a:moveTo>
                <a:cubicBezTo>
                  <a:pt x="5894" y="2537"/>
                  <a:pt x="6942" y="2977"/>
                  <a:pt x="7739" y="3703"/>
                </a:cubicBezTo>
                <a:lnTo>
                  <a:pt x="4620" y="6811"/>
                </a:lnTo>
                <a:cubicBezTo>
                  <a:pt x="4560" y="6870"/>
                  <a:pt x="4560" y="7001"/>
                  <a:pt x="4620" y="7049"/>
                </a:cubicBezTo>
                <a:cubicBezTo>
                  <a:pt x="4656" y="7085"/>
                  <a:pt x="4703" y="7097"/>
                  <a:pt x="4739" y="7097"/>
                </a:cubicBezTo>
                <a:cubicBezTo>
                  <a:pt x="4787" y="7097"/>
                  <a:pt x="4834" y="7085"/>
                  <a:pt x="4858" y="7049"/>
                </a:cubicBezTo>
                <a:lnTo>
                  <a:pt x="5632" y="6275"/>
                </a:lnTo>
                <a:cubicBezTo>
                  <a:pt x="5775" y="6478"/>
                  <a:pt x="5846" y="6692"/>
                  <a:pt x="5846" y="6930"/>
                </a:cubicBezTo>
                <a:cubicBezTo>
                  <a:pt x="5846" y="7549"/>
                  <a:pt x="5358" y="8037"/>
                  <a:pt x="4739" y="8037"/>
                </a:cubicBezTo>
                <a:cubicBezTo>
                  <a:pt x="4132" y="8037"/>
                  <a:pt x="3644" y="7549"/>
                  <a:pt x="3644" y="6930"/>
                </a:cubicBezTo>
                <a:cubicBezTo>
                  <a:pt x="3644" y="6323"/>
                  <a:pt x="4132" y="5835"/>
                  <a:pt x="4739" y="5835"/>
                </a:cubicBezTo>
                <a:cubicBezTo>
                  <a:pt x="4822" y="5835"/>
                  <a:pt x="4882" y="5835"/>
                  <a:pt x="4953" y="5847"/>
                </a:cubicBezTo>
                <a:cubicBezTo>
                  <a:pt x="4962" y="5848"/>
                  <a:pt x="4970" y="5848"/>
                  <a:pt x="4979" y="5848"/>
                </a:cubicBezTo>
                <a:cubicBezTo>
                  <a:pt x="5055" y="5848"/>
                  <a:pt x="5133" y="5801"/>
                  <a:pt x="5144" y="5716"/>
                </a:cubicBezTo>
                <a:cubicBezTo>
                  <a:pt x="5156" y="5620"/>
                  <a:pt x="5096" y="5537"/>
                  <a:pt x="5013" y="5525"/>
                </a:cubicBezTo>
                <a:cubicBezTo>
                  <a:pt x="4918" y="5513"/>
                  <a:pt x="4834" y="5489"/>
                  <a:pt x="4739" y="5489"/>
                </a:cubicBezTo>
                <a:cubicBezTo>
                  <a:pt x="3941" y="5489"/>
                  <a:pt x="3298" y="6144"/>
                  <a:pt x="3298" y="6942"/>
                </a:cubicBezTo>
                <a:cubicBezTo>
                  <a:pt x="3298" y="7740"/>
                  <a:pt x="3953" y="8383"/>
                  <a:pt x="4739" y="8383"/>
                </a:cubicBezTo>
                <a:cubicBezTo>
                  <a:pt x="5549" y="8383"/>
                  <a:pt x="6192" y="7728"/>
                  <a:pt x="6192" y="6942"/>
                </a:cubicBezTo>
                <a:cubicBezTo>
                  <a:pt x="6192" y="6609"/>
                  <a:pt x="6084" y="6299"/>
                  <a:pt x="5870" y="6049"/>
                </a:cubicBezTo>
                <a:lnTo>
                  <a:pt x="6406" y="5513"/>
                </a:lnTo>
                <a:cubicBezTo>
                  <a:pt x="6751" y="5906"/>
                  <a:pt x="6942" y="6418"/>
                  <a:pt x="6942" y="6942"/>
                </a:cubicBezTo>
                <a:cubicBezTo>
                  <a:pt x="6942" y="8156"/>
                  <a:pt x="5965" y="9133"/>
                  <a:pt x="4739" y="9133"/>
                </a:cubicBezTo>
                <a:cubicBezTo>
                  <a:pt x="3525" y="9133"/>
                  <a:pt x="2536" y="8156"/>
                  <a:pt x="2536" y="6942"/>
                </a:cubicBezTo>
                <a:cubicBezTo>
                  <a:pt x="2536" y="5716"/>
                  <a:pt x="3525" y="4739"/>
                  <a:pt x="4739" y="4739"/>
                </a:cubicBezTo>
                <a:cubicBezTo>
                  <a:pt x="5120" y="4739"/>
                  <a:pt x="5477" y="4823"/>
                  <a:pt x="5787" y="5001"/>
                </a:cubicBezTo>
                <a:cubicBezTo>
                  <a:pt x="5812" y="5016"/>
                  <a:pt x="5840" y="5022"/>
                  <a:pt x="5868" y="5022"/>
                </a:cubicBezTo>
                <a:cubicBezTo>
                  <a:pt x="5930" y="5022"/>
                  <a:pt x="5992" y="4988"/>
                  <a:pt x="6025" y="4930"/>
                </a:cubicBezTo>
                <a:cubicBezTo>
                  <a:pt x="6073" y="4834"/>
                  <a:pt x="6037" y="4739"/>
                  <a:pt x="5953" y="4692"/>
                </a:cubicBezTo>
                <a:cubicBezTo>
                  <a:pt x="5572" y="4501"/>
                  <a:pt x="5156" y="4370"/>
                  <a:pt x="4739" y="4370"/>
                </a:cubicBezTo>
                <a:cubicBezTo>
                  <a:pt x="3346" y="4370"/>
                  <a:pt x="2203" y="5525"/>
                  <a:pt x="2203" y="6918"/>
                </a:cubicBezTo>
                <a:cubicBezTo>
                  <a:pt x="2203" y="8323"/>
                  <a:pt x="3346" y="9466"/>
                  <a:pt x="4739" y="9466"/>
                </a:cubicBezTo>
                <a:cubicBezTo>
                  <a:pt x="6144" y="9466"/>
                  <a:pt x="7287" y="8323"/>
                  <a:pt x="7287" y="6918"/>
                </a:cubicBezTo>
                <a:cubicBezTo>
                  <a:pt x="7287" y="6299"/>
                  <a:pt x="7061" y="5716"/>
                  <a:pt x="6668" y="5239"/>
                </a:cubicBezTo>
                <a:lnTo>
                  <a:pt x="7204" y="4704"/>
                </a:lnTo>
                <a:cubicBezTo>
                  <a:pt x="7751" y="5311"/>
                  <a:pt x="8049" y="6085"/>
                  <a:pt x="8049" y="6918"/>
                </a:cubicBezTo>
                <a:cubicBezTo>
                  <a:pt x="8049" y="8740"/>
                  <a:pt x="6561" y="10228"/>
                  <a:pt x="4739" y="10228"/>
                </a:cubicBezTo>
                <a:cubicBezTo>
                  <a:pt x="2929" y="10228"/>
                  <a:pt x="1441" y="8740"/>
                  <a:pt x="1441" y="6918"/>
                </a:cubicBezTo>
                <a:cubicBezTo>
                  <a:pt x="1441" y="5108"/>
                  <a:pt x="2929" y="3620"/>
                  <a:pt x="4739" y="3620"/>
                </a:cubicBezTo>
                <a:cubicBezTo>
                  <a:pt x="5382" y="3620"/>
                  <a:pt x="5989" y="3799"/>
                  <a:pt x="6525" y="4132"/>
                </a:cubicBezTo>
                <a:cubicBezTo>
                  <a:pt x="6558" y="4151"/>
                  <a:pt x="6594" y="4161"/>
                  <a:pt x="6628" y="4161"/>
                </a:cubicBezTo>
                <a:cubicBezTo>
                  <a:pt x="6679" y="4161"/>
                  <a:pt x="6727" y="4139"/>
                  <a:pt x="6763" y="4096"/>
                </a:cubicBezTo>
                <a:cubicBezTo>
                  <a:pt x="6811" y="4025"/>
                  <a:pt x="6799" y="3918"/>
                  <a:pt x="6727" y="3858"/>
                </a:cubicBezTo>
                <a:cubicBezTo>
                  <a:pt x="6144" y="3477"/>
                  <a:pt x="5453" y="3275"/>
                  <a:pt x="4763" y="3275"/>
                </a:cubicBezTo>
                <a:cubicBezTo>
                  <a:pt x="2751" y="3275"/>
                  <a:pt x="1108" y="4918"/>
                  <a:pt x="1108" y="6918"/>
                </a:cubicBezTo>
                <a:cubicBezTo>
                  <a:pt x="1108" y="8930"/>
                  <a:pt x="2751" y="10573"/>
                  <a:pt x="4763" y="10573"/>
                </a:cubicBezTo>
                <a:cubicBezTo>
                  <a:pt x="6763" y="10573"/>
                  <a:pt x="8406" y="8930"/>
                  <a:pt x="8406" y="6918"/>
                </a:cubicBezTo>
                <a:cubicBezTo>
                  <a:pt x="8406" y="6013"/>
                  <a:pt x="8061" y="5132"/>
                  <a:pt x="7454" y="4465"/>
                </a:cubicBezTo>
                <a:lnTo>
                  <a:pt x="7989" y="3930"/>
                </a:lnTo>
                <a:cubicBezTo>
                  <a:pt x="8704" y="4739"/>
                  <a:pt x="9144" y="5775"/>
                  <a:pt x="9144" y="6942"/>
                </a:cubicBezTo>
                <a:cubicBezTo>
                  <a:pt x="9144" y="9359"/>
                  <a:pt x="7168" y="11347"/>
                  <a:pt x="4739" y="11347"/>
                </a:cubicBezTo>
                <a:cubicBezTo>
                  <a:pt x="2322" y="11347"/>
                  <a:pt x="334" y="9359"/>
                  <a:pt x="334" y="6942"/>
                </a:cubicBezTo>
                <a:cubicBezTo>
                  <a:pt x="334" y="4513"/>
                  <a:pt x="2322" y="2537"/>
                  <a:pt x="4739" y="2537"/>
                </a:cubicBezTo>
                <a:close/>
                <a:moveTo>
                  <a:pt x="10403" y="1"/>
                </a:moveTo>
                <a:cubicBezTo>
                  <a:pt x="10360" y="1"/>
                  <a:pt x="10315" y="16"/>
                  <a:pt x="10275" y="48"/>
                </a:cubicBezTo>
                <a:lnTo>
                  <a:pt x="8466" y="1882"/>
                </a:lnTo>
                <a:cubicBezTo>
                  <a:pt x="8430" y="1906"/>
                  <a:pt x="8418" y="1953"/>
                  <a:pt x="8418" y="1989"/>
                </a:cubicBezTo>
                <a:lnTo>
                  <a:pt x="8418" y="3025"/>
                </a:lnTo>
                <a:lnTo>
                  <a:pt x="7978" y="3465"/>
                </a:lnTo>
                <a:cubicBezTo>
                  <a:pt x="7120" y="2679"/>
                  <a:pt x="5989" y="2203"/>
                  <a:pt x="4739" y="2203"/>
                </a:cubicBezTo>
                <a:cubicBezTo>
                  <a:pt x="2120" y="2203"/>
                  <a:pt x="0" y="4334"/>
                  <a:pt x="0" y="6954"/>
                </a:cubicBezTo>
                <a:cubicBezTo>
                  <a:pt x="0" y="9573"/>
                  <a:pt x="2120" y="11692"/>
                  <a:pt x="4739" y="11692"/>
                </a:cubicBezTo>
                <a:cubicBezTo>
                  <a:pt x="7358" y="11692"/>
                  <a:pt x="9490" y="9573"/>
                  <a:pt x="9490" y="6954"/>
                </a:cubicBezTo>
                <a:cubicBezTo>
                  <a:pt x="9490" y="5704"/>
                  <a:pt x="9013" y="4573"/>
                  <a:pt x="8228" y="3715"/>
                </a:cubicBezTo>
                <a:lnTo>
                  <a:pt x="8668" y="3275"/>
                </a:lnTo>
                <a:lnTo>
                  <a:pt x="9704" y="3275"/>
                </a:lnTo>
                <a:cubicBezTo>
                  <a:pt x="9740" y="3275"/>
                  <a:pt x="9787" y="3263"/>
                  <a:pt x="9823" y="3227"/>
                </a:cubicBezTo>
                <a:lnTo>
                  <a:pt x="11645" y="1394"/>
                </a:lnTo>
                <a:cubicBezTo>
                  <a:pt x="11680" y="1346"/>
                  <a:pt x="11692" y="1263"/>
                  <a:pt x="11668" y="1203"/>
                </a:cubicBezTo>
                <a:cubicBezTo>
                  <a:pt x="11633" y="1144"/>
                  <a:pt x="11573" y="1096"/>
                  <a:pt x="11502" y="1096"/>
                </a:cubicBezTo>
                <a:lnTo>
                  <a:pt x="10573" y="1096"/>
                </a:lnTo>
                <a:lnTo>
                  <a:pt x="10573" y="179"/>
                </a:lnTo>
                <a:cubicBezTo>
                  <a:pt x="10573" y="108"/>
                  <a:pt x="10537" y="48"/>
                  <a:pt x="10466" y="12"/>
                </a:cubicBezTo>
                <a:cubicBezTo>
                  <a:pt x="10446" y="5"/>
                  <a:pt x="10425" y="1"/>
                  <a:pt x="104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 name="Imagen 1">
            <a:extLst>
              <a:ext uri="{FF2B5EF4-FFF2-40B4-BE49-F238E27FC236}">
                <a16:creationId xmlns:a16="http://schemas.microsoft.com/office/drawing/2014/main" id="{893948F3-2B3D-4F7D-2B43-4B3B25BBF5FE}"/>
              </a:ext>
            </a:extLst>
          </p:cNvPr>
          <p:cNvPicPr>
            <a:picLocks noChangeAspect="1"/>
          </p:cNvPicPr>
          <p:nvPr/>
        </p:nvPicPr>
        <p:blipFill>
          <a:blip r:embed="rId4"/>
          <a:stretch>
            <a:fillRect/>
          </a:stretch>
        </p:blipFill>
        <p:spPr>
          <a:xfrm>
            <a:off x="123372" y="4810466"/>
            <a:ext cx="863600" cy="190500"/>
          </a:xfrm>
          <a:prstGeom prst="rect">
            <a:avLst/>
          </a:prstGeom>
        </p:spPr>
      </p:pic>
    </p:spTree>
    <p:extLst>
      <p:ext uri="{BB962C8B-B14F-4D97-AF65-F5344CB8AC3E}">
        <p14:creationId xmlns:p14="http://schemas.microsoft.com/office/powerpoint/2010/main" val="6031256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grpSp>
        <p:nvGrpSpPr>
          <p:cNvPr id="562" name="Google Shape;562;p37"/>
          <p:cNvGrpSpPr/>
          <p:nvPr/>
        </p:nvGrpSpPr>
        <p:grpSpPr>
          <a:xfrm>
            <a:off x="4167750" y="4704850"/>
            <a:ext cx="808500" cy="92100"/>
            <a:chOff x="3570750" y="4704850"/>
            <a:chExt cx="808500" cy="92100"/>
          </a:xfrm>
        </p:grpSpPr>
        <p:sp>
          <p:nvSpPr>
            <p:cNvPr id="563" name="Google Shape;563;p37"/>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4" name="Google Shape;564;p37"/>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5" name="Google Shape;565;p37"/>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6" name="Google Shape;566;p37"/>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567" name="Google Shape;567;p37"/>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569" name="Google Shape;569;p37"/>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570" name="Google Shape;570;p37"/>
          <p:cNvSpPr txBox="1"/>
          <p:nvPr/>
        </p:nvSpPr>
        <p:spPr>
          <a:xfrm>
            <a:off x="335511" y="-206198"/>
            <a:ext cx="7756577" cy="4552408"/>
          </a:xfrm>
          <a:prstGeom prst="rect">
            <a:avLst/>
          </a:prstGeom>
          <a:noFill/>
          <a:ln>
            <a:noFill/>
          </a:ln>
        </p:spPr>
        <p:txBody>
          <a:bodyPr spcFirstLastPara="1" wrap="square" lIns="91425" tIns="91425" rIns="91425" bIns="91425" anchor="b" anchorCtr="0">
            <a:noAutofit/>
          </a:bodyPr>
          <a:lstStyle/>
          <a:p>
            <a:pPr marL="457200" lvl="0" indent="-342900" algn="just">
              <a:lnSpc>
                <a:spcPct val="107000"/>
              </a:lnSpc>
              <a:buClr>
                <a:srgbClr val="FFFFFF"/>
              </a:buClr>
              <a:buSzPts val="1800"/>
              <a:buFont typeface="Arial" panose="020B0604020202020204" pitchFamily="34" charset="0"/>
              <a:buChar char="•"/>
              <a:defRPr/>
            </a:pPr>
            <a:r>
              <a:rPr lang="es-ES" sz="2000" dirty="0">
                <a:solidFill>
                  <a:srgbClr val="FFFFFF"/>
                </a:solidFill>
                <a:latin typeface="Open Sans"/>
                <a:ea typeface="Open Sans"/>
                <a:cs typeface="Open Sans"/>
                <a:sym typeface="Open Sans"/>
              </a:rPr>
              <a:t>En esta parte del aprendizaje:
Presentaremos diferentes modelos de verificación de fuentes de internet: la fuente de información ABC, el test CRAAP, el modelo ESCAPE </a:t>
            </a:r>
            <a:r>
              <a:rPr lang="es-ES" sz="2000" dirty="0" err="1">
                <a:solidFill>
                  <a:srgbClr val="FFFFFF"/>
                </a:solidFill>
                <a:latin typeface="Open Sans"/>
                <a:ea typeface="Open Sans"/>
                <a:cs typeface="Open Sans"/>
                <a:sym typeface="Open Sans"/>
              </a:rPr>
              <a:t>junk</a:t>
            </a:r>
            <a:r>
              <a:rPr lang="es-ES" sz="2000" dirty="0">
                <a:solidFill>
                  <a:srgbClr val="FFFFFF"/>
                </a:solidFill>
                <a:latin typeface="Open Sans"/>
                <a:ea typeface="Open Sans"/>
                <a:cs typeface="Open Sans"/>
                <a:sym typeface="Open Sans"/>
              </a:rPr>
              <a:t> News y el modelo SIFT
También presentaremos un Caso de Estudio con un enlace a una noticia aplicando el modelo SIFT 
Todos los alumnos debatirán los resultados en una discusión plenaria</a:t>
            </a:r>
            <a:endParaRPr kumimoji="0" sz="12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571" name="Google Shape;571;p37"/>
          <p:cNvSpPr/>
          <p:nvPr/>
        </p:nvSpPr>
        <p:spPr>
          <a:xfrm>
            <a:off x="5491416" y="515258"/>
            <a:ext cx="1298004" cy="1012478"/>
          </a:xfrm>
          <a:custGeom>
            <a:avLst/>
            <a:gdLst/>
            <a:ahLst/>
            <a:cxnLst/>
            <a:rect l="l" t="t" r="r" b="b"/>
            <a:pathLst>
              <a:path w="11014" h="11014" extrusionOk="0">
                <a:moveTo>
                  <a:pt x="3739" y="358"/>
                </a:moveTo>
                <a:cubicBezTo>
                  <a:pt x="4048" y="358"/>
                  <a:pt x="4298" y="608"/>
                  <a:pt x="4298" y="917"/>
                </a:cubicBezTo>
                <a:cubicBezTo>
                  <a:pt x="4298" y="1131"/>
                  <a:pt x="4203" y="1310"/>
                  <a:pt x="4024" y="1405"/>
                </a:cubicBezTo>
                <a:cubicBezTo>
                  <a:pt x="3953" y="1441"/>
                  <a:pt x="3929" y="1501"/>
                  <a:pt x="3929" y="1560"/>
                </a:cubicBezTo>
                <a:lnTo>
                  <a:pt x="3929" y="1965"/>
                </a:lnTo>
                <a:cubicBezTo>
                  <a:pt x="3929" y="2048"/>
                  <a:pt x="4001" y="2143"/>
                  <a:pt x="4108" y="2143"/>
                </a:cubicBezTo>
                <a:lnTo>
                  <a:pt x="5334" y="2143"/>
                </a:lnTo>
                <a:lnTo>
                  <a:pt x="5334" y="3358"/>
                </a:lnTo>
                <a:cubicBezTo>
                  <a:pt x="5334" y="3453"/>
                  <a:pt x="5406" y="3536"/>
                  <a:pt x="5513" y="3536"/>
                </a:cubicBezTo>
                <a:lnTo>
                  <a:pt x="5906" y="3536"/>
                </a:lnTo>
                <a:cubicBezTo>
                  <a:pt x="5965" y="3536"/>
                  <a:pt x="6025" y="3513"/>
                  <a:pt x="6060" y="3453"/>
                </a:cubicBezTo>
                <a:cubicBezTo>
                  <a:pt x="6168" y="3275"/>
                  <a:pt x="6358" y="3167"/>
                  <a:pt x="6549" y="3167"/>
                </a:cubicBezTo>
                <a:cubicBezTo>
                  <a:pt x="6858" y="3167"/>
                  <a:pt x="7120" y="3417"/>
                  <a:pt x="7120" y="3727"/>
                </a:cubicBezTo>
                <a:cubicBezTo>
                  <a:pt x="7120" y="4048"/>
                  <a:pt x="6858" y="4298"/>
                  <a:pt x="6549" y="4298"/>
                </a:cubicBezTo>
                <a:cubicBezTo>
                  <a:pt x="6346" y="4298"/>
                  <a:pt x="6168" y="4191"/>
                  <a:pt x="6060" y="4013"/>
                </a:cubicBezTo>
                <a:cubicBezTo>
                  <a:pt x="6025" y="3953"/>
                  <a:pt x="5965" y="3929"/>
                  <a:pt x="5906" y="3929"/>
                </a:cubicBezTo>
                <a:lnTo>
                  <a:pt x="5513" y="3929"/>
                </a:lnTo>
                <a:cubicBezTo>
                  <a:pt x="5417" y="3929"/>
                  <a:pt x="5334" y="4001"/>
                  <a:pt x="5334" y="4108"/>
                </a:cubicBezTo>
                <a:lnTo>
                  <a:pt x="5334" y="5322"/>
                </a:lnTo>
                <a:lnTo>
                  <a:pt x="4286" y="5322"/>
                </a:lnTo>
                <a:lnTo>
                  <a:pt x="4286" y="5191"/>
                </a:lnTo>
                <a:cubicBezTo>
                  <a:pt x="4513" y="5013"/>
                  <a:pt x="4655" y="4739"/>
                  <a:pt x="4655" y="4465"/>
                </a:cubicBezTo>
                <a:cubicBezTo>
                  <a:pt x="4655" y="3953"/>
                  <a:pt x="4239" y="3536"/>
                  <a:pt x="3739" y="3536"/>
                </a:cubicBezTo>
                <a:cubicBezTo>
                  <a:pt x="3227" y="3536"/>
                  <a:pt x="2810" y="3953"/>
                  <a:pt x="2810" y="4465"/>
                </a:cubicBezTo>
                <a:cubicBezTo>
                  <a:pt x="2810" y="4739"/>
                  <a:pt x="2953" y="5025"/>
                  <a:pt x="3191" y="5191"/>
                </a:cubicBezTo>
                <a:lnTo>
                  <a:pt x="3191" y="5322"/>
                </a:lnTo>
                <a:lnTo>
                  <a:pt x="2143" y="5322"/>
                </a:lnTo>
                <a:lnTo>
                  <a:pt x="2143" y="2143"/>
                </a:lnTo>
                <a:lnTo>
                  <a:pt x="3370" y="2143"/>
                </a:lnTo>
                <a:cubicBezTo>
                  <a:pt x="3453" y="2143"/>
                  <a:pt x="3548" y="2060"/>
                  <a:pt x="3548" y="1965"/>
                </a:cubicBezTo>
                <a:lnTo>
                  <a:pt x="3548" y="1560"/>
                </a:lnTo>
                <a:cubicBezTo>
                  <a:pt x="3548" y="1501"/>
                  <a:pt x="3512" y="1441"/>
                  <a:pt x="3453" y="1405"/>
                </a:cubicBezTo>
                <a:cubicBezTo>
                  <a:pt x="3274" y="1298"/>
                  <a:pt x="3167" y="1108"/>
                  <a:pt x="3167" y="917"/>
                </a:cubicBezTo>
                <a:cubicBezTo>
                  <a:pt x="3167" y="608"/>
                  <a:pt x="3429" y="358"/>
                  <a:pt x="3739" y="358"/>
                </a:cubicBezTo>
                <a:close/>
                <a:moveTo>
                  <a:pt x="8870" y="5644"/>
                </a:moveTo>
                <a:lnTo>
                  <a:pt x="8870" y="7632"/>
                </a:lnTo>
                <a:lnTo>
                  <a:pt x="8870" y="7858"/>
                </a:lnTo>
                <a:lnTo>
                  <a:pt x="8870" y="8870"/>
                </a:lnTo>
                <a:lnTo>
                  <a:pt x="7656" y="8870"/>
                </a:lnTo>
                <a:cubicBezTo>
                  <a:pt x="7561" y="8870"/>
                  <a:pt x="7477" y="8942"/>
                  <a:pt x="7477" y="9049"/>
                </a:cubicBezTo>
                <a:lnTo>
                  <a:pt x="7477" y="9442"/>
                </a:lnTo>
                <a:cubicBezTo>
                  <a:pt x="7477" y="9502"/>
                  <a:pt x="7501" y="9561"/>
                  <a:pt x="7561" y="9597"/>
                </a:cubicBezTo>
                <a:cubicBezTo>
                  <a:pt x="7739" y="9704"/>
                  <a:pt x="7846" y="9894"/>
                  <a:pt x="7846" y="10085"/>
                </a:cubicBezTo>
                <a:cubicBezTo>
                  <a:pt x="7846" y="10394"/>
                  <a:pt x="7596" y="10656"/>
                  <a:pt x="7275" y="10656"/>
                </a:cubicBezTo>
                <a:cubicBezTo>
                  <a:pt x="6965" y="10656"/>
                  <a:pt x="6715" y="10394"/>
                  <a:pt x="6715" y="10085"/>
                </a:cubicBezTo>
                <a:cubicBezTo>
                  <a:pt x="6715" y="9883"/>
                  <a:pt x="6822" y="9704"/>
                  <a:pt x="7001" y="9597"/>
                </a:cubicBezTo>
                <a:cubicBezTo>
                  <a:pt x="7061" y="9561"/>
                  <a:pt x="7084" y="9502"/>
                  <a:pt x="7084" y="9442"/>
                </a:cubicBezTo>
                <a:lnTo>
                  <a:pt x="7084" y="9049"/>
                </a:lnTo>
                <a:cubicBezTo>
                  <a:pt x="7084" y="8954"/>
                  <a:pt x="7013" y="8870"/>
                  <a:pt x="6906" y="8870"/>
                </a:cubicBezTo>
                <a:lnTo>
                  <a:pt x="5691" y="8870"/>
                </a:lnTo>
                <a:lnTo>
                  <a:pt x="5691" y="7644"/>
                </a:lnTo>
                <a:cubicBezTo>
                  <a:pt x="5691" y="7549"/>
                  <a:pt x="5608" y="7466"/>
                  <a:pt x="5513" y="7466"/>
                </a:cubicBezTo>
                <a:lnTo>
                  <a:pt x="5108" y="7466"/>
                </a:lnTo>
                <a:cubicBezTo>
                  <a:pt x="5048" y="7466"/>
                  <a:pt x="4989" y="7489"/>
                  <a:pt x="4953" y="7549"/>
                </a:cubicBezTo>
                <a:cubicBezTo>
                  <a:pt x="4846" y="7739"/>
                  <a:pt x="4655" y="7835"/>
                  <a:pt x="4465" y="7835"/>
                </a:cubicBezTo>
                <a:cubicBezTo>
                  <a:pt x="4155" y="7835"/>
                  <a:pt x="3905" y="7585"/>
                  <a:pt x="3905" y="7251"/>
                </a:cubicBezTo>
                <a:cubicBezTo>
                  <a:pt x="3905" y="6942"/>
                  <a:pt x="4155" y="6680"/>
                  <a:pt x="4465" y="6680"/>
                </a:cubicBezTo>
                <a:cubicBezTo>
                  <a:pt x="4679" y="6680"/>
                  <a:pt x="4846" y="6787"/>
                  <a:pt x="4953" y="6954"/>
                </a:cubicBezTo>
                <a:cubicBezTo>
                  <a:pt x="4989" y="7013"/>
                  <a:pt x="5048" y="7049"/>
                  <a:pt x="5108" y="7049"/>
                </a:cubicBezTo>
                <a:lnTo>
                  <a:pt x="5513" y="7049"/>
                </a:lnTo>
                <a:cubicBezTo>
                  <a:pt x="5596" y="7049"/>
                  <a:pt x="5691" y="6977"/>
                  <a:pt x="5691" y="6870"/>
                </a:cubicBezTo>
                <a:lnTo>
                  <a:pt x="5691" y="5644"/>
                </a:lnTo>
                <a:lnTo>
                  <a:pt x="6727" y="5644"/>
                </a:lnTo>
                <a:lnTo>
                  <a:pt x="6727" y="5787"/>
                </a:lnTo>
                <a:cubicBezTo>
                  <a:pt x="6501" y="5965"/>
                  <a:pt x="6358" y="6227"/>
                  <a:pt x="6358" y="6513"/>
                </a:cubicBezTo>
                <a:cubicBezTo>
                  <a:pt x="6358" y="7013"/>
                  <a:pt x="6775" y="7430"/>
                  <a:pt x="7275" y="7430"/>
                </a:cubicBezTo>
                <a:cubicBezTo>
                  <a:pt x="7787" y="7430"/>
                  <a:pt x="8204" y="7013"/>
                  <a:pt x="8204" y="6513"/>
                </a:cubicBezTo>
                <a:cubicBezTo>
                  <a:pt x="8204" y="6227"/>
                  <a:pt x="8073" y="5942"/>
                  <a:pt x="7834" y="5787"/>
                </a:cubicBezTo>
                <a:lnTo>
                  <a:pt x="7834" y="5644"/>
                </a:lnTo>
                <a:close/>
                <a:moveTo>
                  <a:pt x="3739" y="0"/>
                </a:moveTo>
                <a:cubicBezTo>
                  <a:pt x="3227" y="0"/>
                  <a:pt x="2810" y="405"/>
                  <a:pt x="2810" y="917"/>
                </a:cubicBezTo>
                <a:cubicBezTo>
                  <a:pt x="2810" y="1203"/>
                  <a:pt x="2941" y="1489"/>
                  <a:pt x="3179" y="1643"/>
                </a:cubicBezTo>
                <a:lnTo>
                  <a:pt x="3179" y="1786"/>
                </a:lnTo>
                <a:lnTo>
                  <a:pt x="1965" y="1786"/>
                </a:lnTo>
                <a:cubicBezTo>
                  <a:pt x="1869" y="1786"/>
                  <a:pt x="1786" y="1858"/>
                  <a:pt x="1786" y="1965"/>
                </a:cubicBezTo>
                <a:lnTo>
                  <a:pt x="1786" y="5501"/>
                </a:lnTo>
                <a:lnTo>
                  <a:pt x="1786" y="6727"/>
                </a:lnTo>
                <a:lnTo>
                  <a:pt x="1655" y="6727"/>
                </a:lnTo>
                <a:cubicBezTo>
                  <a:pt x="1476" y="6501"/>
                  <a:pt x="1203" y="6346"/>
                  <a:pt x="917" y="6346"/>
                </a:cubicBezTo>
                <a:cubicBezTo>
                  <a:pt x="417" y="6346"/>
                  <a:pt x="0" y="6763"/>
                  <a:pt x="0" y="7275"/>
                </a:cubicBezTo>
                <a:cubicBezTo>
                  <a:pt x="0" y="7775"/>
                  <a:pt x="417" y="8192"/>
                  <a:pt x="917" y="8192"/>
                </a:cubicBezTo>
                <a:cubicBezTo>
                  <a:pt x="1203" y="8192"/>
                  <a:pt x="1488" y="8061"/>
                  <a:pt x="1655" y="7823"/>
                </a:cubicBezTo>
                <a:lnTo>
                  <a:pt x="1786" y="7823"/>
                </a:lnTo>
                <a:lnTo>
                  <a:pt x="1786" y="9049"/>
                </a:lnTo>
                <a:cubicBezTo>
                  <a:pt x="1786" y="9132"/>
                  <a:pt x="1857" y="9228"/>
                  <a:pt x="1965" y="9228"/>
                </a:cubicBezTo>
                <a:lnTo>
                  <a:pt x="2584" y="9228"/>
                </a:lnTo>
                <a:cubicBezTo>
                  <a:pt x="2679" y="9228"/>
                  <a:pt x="2762" y="9144"/>
                  <a:pt x="2762" y="9049"/>
                </a:cubicBezTo>
                <a:cubicBezTo>
                  <a:pt x="2762" y="8942"/>
                  <a:pt x="2691" y="8870"/>
                  <a:pt x="2584" y="8870"/>
                </a:cubicBezTo>
                <a:lnTo>
                  <a:pt x="2143" y="8870"/>
                </a:lnTo>
                <a:lnTo>
                  <a:pt x="2143" y="7644"/>
                </a:lnTo>
                <a:cubicBezTo>
                  <a:pt x="2143" y="7561"/>
                  <a:pt x="2072" y="7466"/>
                  <a:pt x="1965" y="7466"/>
                </a:cubicBezTo>
                <a:lnTo>
                  <a:pt x="1560" y="7466"/>
                </a:lnTo>
                <a:cubicBezTo>
                  <a:pt x="1500" y="7466"/>
                  <a:pt x="1441" y="7501"/>
                  <a:pt x="1417" y="7561"/>
                </a:cubicBezTo>
                <a:cubicBezTo>
                  <a:pt x="1310" y="7739"/>
                  <a:pt x="1119" y="7835"/>
                  <a:pt x="917" y="7835"/>
                </a:cubicBezTo>
                <a:cubicBezTo>
                  <a:pt x="607" y="7835"/>
                  <a:pt x="357" y="7585"/>
                  <a:pt x="357" y="7275"/>
                </a:cubicBezTo>
                <a:cubicBezTo>
                  <a:pt x="357" y="6965"/>
                  <a:pt x="607" y="6704"/>
                  <a:pt x="917" y="6704"/>
                </a:cubicBezTo>
                <a:cubicBezTo>
                  <a:pt x="1131" y="6704"/>
                  <a:pt x="1310" y="6811"/>
                  <a:pt x="1417" y="6989"/>
                </a:cubicBezTo>
                <a:cubicBezTo>
                  <a:pt x="1441" y="7049"/>
                  <a:pt x="1500" y="7085"/>
                  <a:pt x="1560" y="7085"/>
                </a:cubicBezTo>
                <a:lnTo>
                  <a:pt x="1965" y="7085"/>
                </a:lnTo>
                <a:cubicBezTo>
                  <a:pt x="2048" y="7085"/>
                  <a:pt x="2143" y="7001"/>
                  <a:pt x="2143" y="6906"/>
                </a:cubicBezTo>
                <a:lnTo>
                  <a:pt x="2143" y="5680"/>
                </a:lnTo>
                <a:lnTo>
                  <a:pt x="3358" y="5680"/>
                </a:lnTo>
                <a:cubicBezTo>
                  <a:pt x="3453" y="5680"/>
                  <a:pt x="3536" y="5608"/>
                  <a:pt x="3536" y="5501"/>
                </a:cubicBezTo>
                <a:lnTo>
                  <a:pt x="3536" y="5096"/>
                </a:lnTo>
                <a:cubicBezTo>
                  <a:pt x="3536" y="5037"/>
                  <a:pt x="3512" y="4977"/>
                  <a:pt x="3453" y="4953"/>
                </a:cubicBezTo>
                <a:cubicBezTo>
                  <a:pt x="3274" y="4846"/>
                  <a:pt x="3167" y="4656"/>
                  <a:pt x="3167" y="4465"/>
                </a:cubicBezTo>
                <a:cubicBezTo>
                  <a:pt x="3167" y="4144"/>
                  <a:pt x="3417" y="3894"/>
                  <a:pt x="3739" y="3894"/>
                </a:cubicBezTo>
                <a:cubicBezTo>
                  <a:pt x="4048" y="3894"/>
                  <a:pt x="4298" y="4144"/>
                  <a:pt x="4298" y="4465"/>
                </a:cubicBezTo>
                <a:cubicBezTo>
                  <a:pt x="4298" y="4668"/>
                  <a:pt x="4191" y="4846"/>
                  <a:pt x="4013" y="4953"/>
                </a:cubicBezTo>
                <a:cubicBezTo>
                  <a:pt x="3953" y="4977"/>
                  <a:pt x="3929" y="5037"/>
                  <a:pt x="3929" y="5096"/>
                </a:cubicBezTo>
                <a:lnTo>
                  <a:pt x="3929" y="5501"/>
                </a:lnTo>
                <a:cubicBezTo>
                  <a:pt x="3929" y="5596"/>
                  <a:pt x="4001" y="5680"/>
                  <a:pt x="4108" y="5680"/>
                </a:cubicBezTo>
                <a:lnTo>
                  <a:pt x="5322" y="5680"/>
                </a:lnTo>
                <a:lnTo>
                  <a:pt x="5322" y="6727"/>
                </a:lnTo>
                <a:lnTo>
                  <a:pt x="5191" y="6727"/>
                </a:lnTo>
                <a:cubicBezTo>
                  <a:pt x="5013" y="6501"/>
                  <a:pt x="4751" y="6346"/>
                  <a:pt x="4465" y="6346"/>
                </a:cubicBezTo>
                <a:cubicBezTo>
                  <a:pt x="3953" y="6346"/>
                  <a:pt x="3536" y="6763"/>
                  <a:pt x="3536" y="7275"/>
                </a:cubicBezTo>
                <a:cubicBezTo>
                  <a:pt x="3536" y="7775"/>
                  <a:pt x="3953" y="8192"/>
                  <a:pt x="4465" y="8192"/>
                </a:cubicBezTo>
                <a:cubicBezTo>
                  <a:pt x="4751" y="8192"/>
                  <a:pt x="5025" y="8061"/>
                  <a:pt x="5191" y="7823"/>
                </a:cubicBezTo>
                <a:lnTo>
                  <a:pt x="5322" y="7823"/>
                </a:lnTo>
                <a:lnTo>
                  <a:pt x="5322" y="8870"/>
                </a:lnTo>
                <a:lnTo>
                  <a:pt x="3120" y="8870"/>
                </a:lnTo>
                <a:cubicBezTo>
                  <a:pt x="3036" y="8870"/>
                  <a:pt x="2941" y="8942"/>
                  <a:pt x="2941" y="9049"/>
                </a:cubicBezTo>
                <a:cubicBezTo>
                  <a:pt x="2941" y="9144"/>
                  <a:pt x="3024" y="9228"/>
                  <a:pt x="3120" y="9228"/>
                </a:cubicBezTo>
                <a:lnTo>
                  <a:pt x="6727" y="9228"/>
                </a:lnTo>
                <a:lnTo>
                  <a:pt x="6727" y="9359"/>
                </a:lnTo>
                <a:cubicBezTo>
                  <a:pt x="6501" y="9537"/>
                  <a:pt x="6358" y="9799"/>
                  <a:pt x="6358" y="10085"/>
                </a:cubicBezTo>
                <a:cubicBezTo>
                  <a:pt x="6358" y="10597"/>
                  <a:pt x="6775" y="11014"/>
                  <a:pt x="7275" y="11014"/>
                </a:cubicBezTo>
                <a:cubicBezTo>
                  <a:pt x="7787" y="11014"/>
                  <a:pt x="8204" y="10597"/>
                  <a:pt x="8204" y="10085"/>
                </a:cubicBezTo>
                <a:cubicBezTo>
                  <a:pt x="8204" y="9799"/>
                  <a:pt x="8061" y="9525"/>
                  <a:pt x="7823" y="9359"/>
                </a:cubicBezTo>
                <a:lnTo>
                  <a:pt x="7823" y="9228"/>
                </a:lnTo>
                <a:lnTo>
                  <a:pt x="9049" y="9228"/>
                </a:lnTo>
                <a:cubicBezTo>
                  <a:pt x="9132" y="9228"/>
                  <a:pt x="9227" y="9144"/>
                  <a:pt x="9227" y="9049"/>
                </a:cubicBezTo>
                <a:lnTo>
                  <a:pt x="9227" y="7858"/>
                </a:lnTo>
                <a:lnTo>
                  <a:pt x="9227" y="7632"/>
                </a:lnTo>
                <a:lnTo>
                  <a:pt x="9227" y="5501"/>
                </a:lnTo>
                <a:lnTo>
                  <a:pt x="9227" y="4287"/>
                </a:lnTo>
                <a:lnTo>
                  <a:pt x="9358" y="4287"/>
                </a:lnTo>
                <a:cubicBezTo>
                  <a:pt x="9537" y="4501"/>
                  <a:pt x="9811" y="4656"/>
                  <a:pt x="10097" y="4656"/>
                </a:cubicBezTo>
                <a:cubicBezTo>
                  <a:pt x="10597" y="4656"/>
                  <a:pt x="11013" y="4239"/>
                  <a:pt x="11013" y="3727"/>
                </a:cubicBezTo>
                <a:cubicBezTo>
                  <a:pt x="11013" y="3227"/>
                  <a:pt x="10597" y="2810"/>
                  <a:pt x="10097" y="2810"/>
                </a:cubicBezTo>
                <a:cubicBezTo>
                  <a:pt x="9811" y="2810"/>
                  <a:pt x="9525" y="2941"/>
                  <a:pt x="9358" y="3179"/>
                </a:cubicBezTo>
                <a:lnTo>
                  <a:pt x="9227" y="3179"/>
                </a:lnTo>
                <a:lnTo>
                  <a:pt x="9227" y="1965"/>
                </a:lnTo>
                <a:cubicBezTo>
                  <a:pt x="9227" y="1870"/>
                  <a:pt x="9156" y="1786"/>
                  <a:pt x="9049" y="1786"/>
                </a:cubicBezTo>
                <a:lnTo>
                  <a:pt x="8465" y="1786"/>
                </a:lnTo>
                <a:cubicBezTo>
                  <a:pt x="8382" y="1786"/>
                  <a:pt x="8287" y="1858"/>
                  <a:pt x="8287" y="1965"/>
                </a:cubicBezTo>
                <a:cubicBezTo>
                  <a:pt x="8287" y="2048"/>
                  <a:pt x="8358" y="2143"/>
                  <a:pt x="8465" y="2143"/>
                </a:cubicBezTo>
                <a:lnTo>
                  <a:pt x="8870" y="2143"/>
                </a:lnTo>
                <a:lnTo>
                  <a:pt x="8870" y="3358"/>
                </a:lnTo>
                <a:cubicBezTo>
                  <a:pt x="8870" y="3453"/>
                  <a:pt x="8942" y="3536"/>
                  <a:pt x="9049" y="3536"/>
                </a:cubicBezTo>
                <a:lnTo>
                  <a:pt x="9454" y="3536"/>
                </a:lnTo>
                <a:cubicBezTo>
                  <a:pt x="9513" y="3536"/>
                  <a:pt x="9573" y="3513"/>
                  <a:pt x="9597" y="3453"/>
                </a:cubicBezTo>
                <a:cubicBezTo>
                  <a:pt x="9704" y="3275"/>
                  <a:pt x="9894" y="3167"/>
                  <a:pt x="10085" y="3167"/>
                </a:cubicBezTo>
                <a:cubicBezTo>
                  <a:pt x="10406" y="3167"/>
                  <a:pt x="10656" y="3417"/>
                  <a:pt x="10656" y="3727"/>
                </a:cubicBezTo>
                <a:cubicBezTo>
                  <a:pt x="10656" y="4048"/>
                  <a:pt x="10406" y="4298"/>
                  <a:pt x="10085" y="4298"/>
                </a:cubicBezTo>
                <a:cubicBezTo>
                  <a:pt x="9882" y="4298"/>
                  <a:pt x="9704" y="4191"/>
                  <a:pt x="9597" y="4013"/>
                </a:cubicBezTo>
                <a:cubicBezTo>
                  <a:pt x="9573" y="3953"/>
                  <a:pt x="9513" y="3929"/>
                  <a:pt x="9454" y="3929"/>
                </a:cubicBezTo>
                <a:lnTo>
                  <a:pt x="9049" y="3929"/>
                </a:lnTo>
                <a:cubicBezTo>
                  <a:pt x="8966" y="3929"/>
                  <a:pt x="8870" y="4001"/>
                  <a:pt x="8870" y="4108"/>
                </a:cubicBezTo>
                <a:lnTo>
                  <a:pt x="8870" y="5322"/>
                </a:lnTo>
                <a:lnTo>
                  <a:pt x="7644" y="5322"/>
                </a:lnTo>
                <a:cubicBezTo>
                  <a:pt x="7561" y="5322"/>
                  <a:pt x="7465" y="5394"/>
                  <a:pt x="7465" y="5501"/>
                </a:cubicBezTo>
                <a:lnTo>
                  <a:pt x="7465" y="5906"/>
                </a:lnTo>
                <a:cubicBezTo>
                  <a:pt x="7465" y="5965"/>
                  <a:pt x="7501" y="6025"/>
                  <a:pt x="7561" y="6049"/>
                </a:cubicBezTo>
                <a:cubicBezTo>
                  <a:pt x="7739" y="6156"/>
                  <a:pt x="7846" y="6346"/>
                  <a:pt x="7846" y="6549"/>
                </a:cubicBezTo>
                <a:cubicBezTo>
                  <a:pt x="7846" y="6858"/>
                  <a:pt x="7584" y="7108"/>
                  <a:pt x="7275" y="7108"/>
                </a:cubicBezTo>
                <a:cubicBezTo>
                  <a:pt x="6965" y="7108"/>
                  <a:pt x="6715" y="6858"/>
                  <a:pt x="6715" y="6549"/>
                </a:cubicBezTo>
                <a:cubicBezTo>
                  <a:pt x="6715" y="6334"/>
                  <a:pt x="6810" y="6156"/>
                  <a:pt x="7001" y="6049"/>
                </a:cubicBezTo>
                <a:cubicBezTo>
                  <a:pt x="7061" y="6025"/>
                  <a:pt x="7084" y="5965"/>
                  <a:pt x="7084" y="5906"/>
                </a:cubicBezTo>
                <a:lnTo>
                  <a:pt x="7084" y="5501"/>
                </a:lnTo>
                <a:cubicBezTo>
                  <a:pt x="7084" y="5418"/>
                  <a:pt x="7013" y="5322"/>
                  <a:pt x="6906" y="5322"/>
                </a:cubicBezTo>
                <a:lnTo>
                  <a:pt x="5679" y="5322"/>
                </a:lnTo>
                <a:lnTo>
                  <a:pt x="5679" y="4287"/>
                </a:lnTo>
                <a:lnTo>
                  <a:pt x="5822" y="4287"/>
                </a:lnTo>
                <a:cubicBezTo>
                  <a:pt x="6001" y="4501"/>
                  <a:pt x="6263" y="4656"/>
                  <a:pt x="6549" y="4656"/>
                </a:cubicBezTo>
                <a:cubicBezTo>
                  <a:pt x="7061" y="4656"/>
                  <a:pt x="7477" y="4239"/>
                  <a:pt x="7477" y="3727"/>
                </a:cubicBezTo>
                <a:cubicBezTo>
                  <a:pt x="7477" y="3227"/>
                  <a:pt x="7061" y="2810"/>
                  <a:pt x="6549" y="2810"/>
                </a:cubicBezTo>
                <a:cubicBezTo>
                  <a:pt x="6263" y="2810"/>
                  <a:pt x="5989" y="2941"/>
                  <a:pt x="5822" y="3179"/>
                </a:cubicBezTo>
                <a:lnTo>
                  <a:pt x="5679" y="3179"/>
                </a:lnTo>
                <a:lnTo>
                  <a:pt x="5679" y="2143"/>
                </a:lnTo>
                <a:lnTo>
                  <a:pt x="7882" y="2143"/>
                </a:lnTo>
                <a:cubicBezTo>
                  <a:pt x="7977" y="2143"/>
                  <a:pt x="8061" y="2060"/>
                  <a:pt x="8061" y="1965"/>
                </a:cubicBezTo>
                <a:cubicBezTo>
                  <a:pt x="8061" y="1870"/>
                  <a:pt x="7989" y="1786"/>
                  <a:pt x="7882" y="1786"/>
                </a:cubicBezTo>
                <a:lnTo>
                  <a:pt x="4286" y="1786"/>
                </a:lnTo>
                <a:lnTo>
                  <a:pt x="4286" y="1643"/>
                </a:lnTo>
                <a:cubicBezTo>
                  <a:pt x="4513" y="1465"/>
                  <a:pt x="4655" y="1203"/>
                  <a:pt x="4655" y="917"/>
                </a:cubicBezTo>
                <a:cubicBezTo>
                  <a:pt x="4655" y="417"/>
                  <a:pt x="4239" y="0"/>
                  <a:pt x="3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 name="Imagen 1">
            <a:extLst>
              <a:ext uri="{FF2B5EF4-FFF2-40B4-BE49-F238E27FC236}">
                <a16:creationId xmlns:a16="http://schemas.microsoft.com/office/drawing/2014/main" id="{135CF032-DD4F-871A-60AD-749F62C74E23}"/>
              </a:ext>
            </a:extLst>
          </p:cNvPr>
          <p:cNvPicPr>
            <a:picLocks noChangeAspect="1"/>
          </p:cNvPicPr>
          <p:nvPr/>
        </p:nvPicPr>
        <p:blipFill>
          <a:blip r:embed="rId4"/>
          <a:stretch>
            <a:fillRect/>
          </a:stretch>
        </p:blipFill>
        <p:spPr>
          <a:xfrm>
            <a:off x="123372" y="4810466"/>
            <a:ext cx="863600" cy="190500"/>
          </a:xfrm>
          <a:prstGeom prst="rect">
            <a:avLst/>
          </a:prstGeom>
        </p:spPr>
      </p:pic>
    </p:spTree>
    <p:extLst>
      <p:ext uri="{BB962C8B-B14F-4D97-AF65-F5344CB8AC3E}">
        <p14:creationId xmlns:p14="http://schemas.microsoft.com/office/powerpoint/2010/main" val="20198014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grpSp>
        <p:nvGrpSpPr>
          <p:cNvPr id="576" name="Google Shape;576;p39"/>
          <p:cNvGrpSpPr/>
          <p:nvPr/>
        </p:nvGrpSpPr>
        <p:grpSpPr>
          <a:xfrm>
            <a:off x="4167750" y="4704850"/>
            <a:ext cx="808500" cy="92100"/>
            <a:chOff x="3570750" y="4704850"/>
            <a:chExt cx="808500" cy="92100"/>
          </a:xfrm>
        </p:grpSpPr>
        <p:sp>
          <p:nvSpPr>
            <p:cNvPr id="577" name="Google Shape;577;p39"/>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8" name="Google Shape;578;p39"/>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9" name="Google Shape;579;p39"/>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0" name="Google Shape;580;p39"/>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581" name="Google Shape;581;p39"/>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583" name="Google Shape;583;p39"/>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584" name="Google Shape;584;p39"/>
          <p:cNvSpPr txBox="1"/>
          <p:nvPr/>
        </p:nvSpPr>
        <p:spPr>
          <a:xfrm>
            <a:off x="1961894" y="230914"/>
            <a:ext cx="4778700" cy="365400"/>
          </a:xfrm>
          <a:prstGeom prst="rect">
            <a:avLst/>
          </a:prstGeom>
          <a:noFill/>
          <a:ln>
            <a:noFill/>
          </a:ln>
        </p:spPr>
        <p:txBody>
          <a:bodyPr spcFirstLastPara="1" wrap="square" lIns="0" tIns="0" rIns="0" bIns="0" anchor="t" anchorCtr="0">
            <a:noAutofit/>
          </a:bodyPr>
          <a:lstStyle/>
          <a:p>
            <a:pPr lvl="0">
              <a:defRPr/>
            </a:pPr>
            <a:r>
              <a:rPr lang="es-ES" b="1">
                <a:solidFill>
                  <a:srgbClr val="FFFFFF"/>
                </a:solidFill>
                <a:latin typeface="Open Sans"/>
                <a:ea typeface="Open Sans"/>
                <a:cs typeface="Open Sans"/>
                <a:sym typeface="Open Sans"/>
              </a:rPr>
              <a:t>Introducción - ABC de la evaluación de fuentes</a:t>
            </a:r>
            <a:endParaRPr kumimoji="0" sz="1400" b="1"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585" name="Google Shape;585;p39"/>
          <p:cNvSpPr txBox="1">
            <a:spLocks noGrp="1"/>
          </p:cNvSpPr>
          <p:nvPr>
            <p:ph type="subTitle" idx="1"/>
          </p:nvPr>
        </p:nvSpPr>
        <p:spPr>
          <a:xfrm>
            <a:off x="1933200" y="2030225"/>
            <a:ext cx="5277600" cy="1263300"/>
          </a:xfrm>
          <a:prstGeom prst="rect">
            <a:avLst/>
          </a:prstGeom>
          <a:noFill/>
          <a:ln>
            <a:noFill/>
          </a:ln>
        </p:spPr>
        <p:txBody>
          <a:bodyPr spcFirstLastPara="1" wrap="square" lIns="91425" tIns="91425" rIns="91425" bIns="91425" anchor="b" anchorCtr="0">
            <a:noAutofit/>
          </a:bodyPr>
          <a:lstStyle/>
          <a:p>
            <a:pPr marL="457200" lvl="0" indent="-342900" algn="ctr" rtl="0">
              <a:lnSpc>
                <a:spcPct val="115000"/>
              </a:lnSpc>
              <a:spcBef>
                <a:spcPts val="0"/>
              </a:spcBef>
              <a:spcAft>
                <a:spcPts val="0"/>
              </a:spcAft>
              <a:buSzPts val="1800"/>
              <a:buNone/>
            </a:pPr>
            <a:endParaRPr/>
          </a:p>
        </p:txBody>
      </p:sp>
      <p:graphicFrame>
        <p:nvGraphicFramePr>
          <p:cNvPr id="586" name="Google Shape;586;p39"/>
          <p:cNvGraphicFramePr/>
          <p:nvPr/>
        </p:nvGraphicFramePr>
        <p:xfrm>
          <a:off x="457200" y="488082"/>
          <a:ext cx="7845811" cy="4434661"/>
        </p:xfrm>
        <a:graphic>
          <a:graphicData uri="http://schemas.openxmlformats.org/drawingml/2006/table">
            <a:tbl>
              <a:tblPr firstRow="1" firstCol="1" bandRow="1">
                <a:gradFill>
                  <a:gsLst>
                    <a:gs pos="0">
                      <a:srgbClr val="344FEA"/>
                    </a:gs>
                    <a:gs pos="100000">
                      <a:srgbClr val="8795FF"/>
                    </a:gs>
                  </a:gsLst>
                  <a:lin ang="16200000" scaled="0"/>
                </a:gradFill>
              </a:tblPr>
              <a:tblGrid>
                <a:gridCol w="455601">
                  <a:extLst>
                    <a:ext uri="{9D8B030D-6E8A-4147-A177-3AD203B41FA5}">
                      <a16:colId xmlns:a16="http://schemas.microsoft.com/office/drawing/2014/main" val="20000"/>
                    </a:ext>
                  </a:extLst>
                </a:gridCol>
                <a:gridCol w="1808621">
                  <a:extLst>
                    <a:ext uri="{9D8B030D-6E8A-4147-A177-3AD203B41FA5}">
                      <a16:colId xmlns:a16="http://schemas.microsoft.com/office/drawing/2014/main" val="20001"/>
                    </a:ext>
                  </a:extLst>
                </a:gridCol>
                <a:gridCol w="5581589">
                  <a:extLst>
                    <a:ext uri="{9D8B030D-6E8A-4147-A177-3AD203B41FA5}">
                      <a16:colId xmlns:a16="http://schemas.microsoft.com/office/drawing/2014/main" val="20002"/>
                    </a:ext>
                  </a:extLst>
                </a:gridCol>
              </a:tblGrid>
              <a:tr h="990012">
                <a:tc>
                  <a:txBody>
                    <a:bodyPr/>
                    <a:lstStyle/>
                    <a:p>
                      <a:pPr marL="0" marR="0" lvl="0" indent="0" algn="ctr" rtl="0">
                        <a:lnSpc>
                          <a:spcPct val="107000"/>
                        </a:lnSpc>
                        <a:spcBef>
                          <a:spcPts val="0"/>
                        </a:spcBef>
                        <a:spcAft>
                          <a:spcPts val="0"/>
                        </a:spcAft>
                        <a:buNone/>
                      </a:pPr>
                      <a:r>
                        <a:rPr lang="en" sz="1400" u="none" strike="noStrike" cap="none" dirty="0">
                          <a:solidFill>
                            <a:srgbClr val="C00000"/>
                          </a:solidFill>
                          <a:latin typeface="Open Sans" panose="020B0604020202020204" charset="0"/>
                          <a:ea typeface="Open Sans" panose="020B0604020202020204" charset="0"/>
                          <a:cs typeface="Open Sans" panose="020B0604020202020204" charset="0"/>
                        </a:rPr>
                        <a:t>A</a:t>
                      </a:r>
                      <a:endParaRPr sz="1400" u="none" strike="noStrike" cap="none" dirty="0">
                        <a:solidFill>
                          <a:srgbClr val="C00000"/>
                        </a:solidFill>
                        <a:latin typeface="Open Sans" panose="020B0604020202020204" charset="0"/>
                        <a:ea typeface="Open Sans" panose="020B0604020202020204" charset="0"/>
                        <a:cs typeface="Open Sans" panose="020B0604020202020204" charset="0"/>
                        <a:sym typeface="Calibri"/>
                      </a:endParaRPr>
                    </a:p>
                  </a:txBody>
                  <a:tcPr marL="43850" marR="43850" marT="0"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7000"/>
                        </a:lnSpc>
                        <a:spcBef>
                          <a:spcPts val="0"/>
                        </a:spcBef>
                        <a:spcAft>
                          <a:spcPts val="0"/>
                        </a:spcAft>
                        <a:buNone/>
                      </a:pPr>
                      <a:r>
                        <a:rPr lang="es-ES" sz="1000" b="1" u="none" strike="noStrike" cap="none" dirty="0">
                          <a:solidFill>
                            <a:schemeClr val="accent1"/>
                          </a:solidFill>
                          <a:latin typeface="Open Sans" panose="020B0604020202020204" charset="0"/>
                          <a:ea typeface="Open Sans" panose="020B0604020202020204" charset="0"/>
                          <a:cs typeface="Open Sans" panose="020B0604020202020204" charset="0"/>
                        </a:rPr>
                        <a:t>¿Quién es el AUTOR o creador de la información?</a:t>
                      </a:r>
                      <a:endParaRPr sz="1000" b="1" u="none" strike="noStrike" cap="none" dirty="0">
                        <a:solidFill>
                          <a:schemeClr val="accent1"/>
                        </a:solidFill>
                        <a:latin typeface="Open Sans" panose="020B0604020202020204" charset="0"/>
                        <a:ea typeface="Open Sans" panose="020B0604020202020204" charset="0"/>
                        <a:cs typeface="Open Sans" panose="020B0604020202020204" charset="0"/>
                        <a:sym typeface="Calibri"/>
                      </a:endParaRPr>
                    </a:p>
                  </a:txBody>
                  <a:tcPr marL="43850" marR="4385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7000"/>
                        </a:lnSpc>
                        <a:spcBef>
                          <a:spcPts val="0"/>
                        </a:spcBef>
                        <a:spcAft>
                          <a:spcPts val="0"/>
                        </a:spcAft>
                        <a:buNone/>
                      </a:pPr>
                      <a: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t>¿Cuáles son sus credenciales?</a:t>
                      </a:r>
                      <a:b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br>
                      <a: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t>¿Es un experto en este tema? </a:t>
                      </a:r>
                      <a:b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br>
                      <a: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t>¿Qué más ha escrito o creado esta persona?</a:t>
                      </a:r>
                      <a:b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br>
                      <a: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t>¿El autor o creador presenció el evento o fenómeno en persona (fuente primaria), está escribiendo basándose en información proporcionada por otros (fuente secundaria) o está resumiendo la literatura existente (fuente terciaria)?</a:t>
                      </a:r>
                      <a:endParaRPr sz="1000" b="0" u="none" strike="noStrike" cap="none" dirty="0">
                        <a:solidFill>
                          <a:schemeClr val="accent1"/>
                        </a:solidFill>
                        <a:latin typeface="Open Sans" panose="020B0604020202020204" charset="0"/>
                        <a:ea typeface="Open Sans" panose="020B0604020202020204" charset="0"/>
                        <a:cs typeface="Open Sans" panose="020B0604020202020204" charset="0"/>
                        <a:sym typeface="Calibri"/>
                      </a:endParaRPr>
                    </a:p>
                  </a:txBody>
                  <a:tcPr marL="43850" marR="43850" marT="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57287">
                <a:tc>
                  <a:txBody>
                    <a:bodyPr/>
                    <a:lstStyle/>
                    <a:p>
                      <a:pPr marL="0" marR="0" lvl="0" indent="0" algn="ctr" rtl="0">
                        <a:lnSpc>
                          <a:spcPct val="107000"/>
                        </a:lnSpc>
                        <a:spcBef>
                          <a:spcPts val="0"/>
                        </a:spcBef>
                        <a:spcAft>
                          <a:spcPts val="0"/>
                        </a:spcAft>
                        <a:buNone/>
                      </a:pPr>
                      <a:r>
                        <a:rPr lang="en" sz="1400" u="none" strike="noStrike" cap="none">
                          <a:solidFill>
                            <a:srgbClr val="C00000"/>
                          </a:solidFill>
                          <a:latin typeface="Open Sans" panose="020B0604020202020204" charset="0"/>
                          <a:ea typeface="Open Sans" panose="020B0604020202020204" charset="0"/>
                          <a:cs typeface="Open Sans" panose="020B0604020202020204" charset="0"/>
                        </a:rPr>
                        <a:t>B</a:t>
                      </a:r>
                      <a:endParaRPr sz="1400" u="none" strike="noStrike" cap="none">
                        <a:solidFill>
                          <a:srgbClr val="C00000"/>
                        </a:solidFill>
                        <a:latin typeface="Open Sans" panose="020B0604020202020204" charset="0"/>
                        <a:ea typeface="Open Sans" panose="020B0604020202020204" charset="0"/>
                        <a:cs typeface="Open Sans" panose="020B0604020202020204" charset="0"/>
                        <a:sym typeface="Calibri"/>
                      </a:endParaRPr>
                    </a:p>
                  </a:txBody>
                  <a:tcPr marL="43850" marR="43850" marT="0"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7000"/>
                        </a:lnSpc>
                        <a:spcBef>
                          <a:spcPts val="0"/>
                        </a:spcBef>
                        <a:spcAft>
                          <a:spcPts val="0"/>
                        </a:spcAft>
                        <a:buNone/>
                      </a:pPr>
                      <a:r>
                        <a:rPr lang="es-ES" sz="1000" b="1" u="none" strike="noStrike" cap="none" dirty="0">
                          <a:solidFill>
                            <a:schemeClr val="accent1"/>
                          </a:solidFill>
                          <a:latin typeface="Open Sans" panose="020B0604020202020204" charset="0"/>
                          <a:ea typeface="Open Sans" panose="020B0604020202020204" charset="0"/>
                          <a:cs typeface="Open Sans" panose="020B0604020202020204" charset="0"/>
                        </a:rPr>
                        <a:t>¿Cuál es el SESGO del autor?</a:t>
                      </a:r>
                      <a:endParaRPr sz="1000" b="1" u="none" strike="noStrike" cap="none" dirty="0">
                        <a:solidFill>
                          <a:schemeClr val="accent1"/>
                        </a:solidFill>
                        <a:latin typeface="Open Sans" panose="020B0604020202020204" charset="0"/>
                        <a:ea typeface="Open Sans" panose="020B0604020202020204" charset="0"/>
                        <a:cs typeface="Open Sans" panose="020B0604020202020204" charset="0"/>
                        <a:sym typeface="Calibri"/>
                      </a:endParaRPr>
                    </a:p>
                  </a:txBody>
                  <a:tcPr marL="43850" marR="4385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7000"/>
                        </a:lnSpc>
                        <a:spcBef>
                          <a:spcPts val="0"/>
                        </a:spcBef>
                        <a:spcAft>
                          <a:spcPts val="0"/>
                        </a:spcAft>
                        <a:buNone/>
                      </a:pPr>
                      <a: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t>¿Cuál es el propósito del autor al producir esta información?</a:t>
                      </a:r>
                      <a:b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br>
                      <a: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t>¿Es este un relato equilibrado de los acontecimientos del fenómeno discutido?</a:t>
                      </a:r>
                      <a:b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br>
                      <a: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t>¿Las palabras utilizadas por el autor o el creador tienen una connotación que pretende influir en la audiencia?</a:t>
                      </a:r>
                      <a:endParaRPr sz="1000" b="0" u="none" strike="noStrike" cap="none" dirty="0">
                        <a:solidFill>
                          <a:schemeClr val="accent1"/>
                        </a:solidFill>
                        <a:latin typeface="Open Sans" panose="020B0604020202020204" charset="0"/>
                        <a:ea typeface="Open Sans" panose="020B0604020202020204" charset="0"/>
                        <a:cs typeface="Open Sans" panose="020B0604020202020204" charset="0"/>
                        <a:sym typeface="Calibri"/>
                      </a:endParaRPr>
                    </a:p>
                  </a:txBody>
                  <a:tcPr marL="43850" marR="43850" marT="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322736">
                <a:tc>
                  <a:txBody>
                    <a:bodyPr/>
                    <a:lstStyle/>
                    <a:p>
                      <a:pPr marL="0" marR="0" lvl="0" indent="0" algn="ctr" rtl="0">
                        <a:lnSpc>
                          <a:spcPct val="107000"/>
                        </a:lnSpc>
                        <a:spcBef>
                          <a:spcPts val="0"/>
                        </a:spcBef>
                        <a:spcAft>
                          <a:spcPts val="0"/>
                        </a:spcAft>
                        <a:buNone/>
                      </a:pPr>
                      <a:r>
                        <a:rPr lang="en" sz="1400" u="none" strike="noStrike" cap="none">
                          <a:solidFill>
                            <a:srgbClr val="C00000"/>
                          </a:solidFill>
                          <a:latin typeface="Open Sans" panose="020B0604020202020204" charset="0"/>
                          <a:ea typeface="Open Sans" panose="020B0604020202020204" charset="0"/>
                          <a:cs typeface="Open Sans" panose="020B0604020202020204" charset="0"/>
                        </a:rPr>
                        <a:t>C</a:t>
                      </a:r>
                      <a:endParaRPr sz="1400" u="none" strike="noStrike" cap="none">
                        <a:solidFill>
                          <a:srgbClr val="C00000"/>
                        </a:solidFill>
                        <a:latin typeface="Open Sans" panose="020B0604020202020204" charset="0"/>
                        <a:ea typeface="Open Sans" panose="020B0604020202020204" charset="0"/>
                        <a:cs typeface="Open Sans" panose="020B0604020202020204" charset="0"/>
                        <a:sym typeface="Calibri"/>
                      </a:endParaRPr>
                    </a:p>
                  </a:txBody>
                  <a:tcPr marL="43850" marR="43850" marT="0"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7000"/>
                        </a:lnSpc>
                        <a:spcBef>
                          <a:spcPts val="0"/>
                        </a:spcBef>
                        <a:spcAft>
                          <a:spcPts val="0"/>
                        </a:spcAft>
                        <a:buNone/>
                      </a:pPr>
                      <a:r>
                        <a:rPr lang="es-ES" sz="1000" b="1" u="none" strike="noStrike" cap="none" dirty="0">
                          <a:solidFill>
                            <a:schemeClr val="accent1"/>
                          </a:solidFill>
                          <a:latin typeface="Open Sans" panose="020B0604020202020204" charset="0"/>
                          <a:ea typeface="Open Sans" panose="020B0604020202020204" charset="0"/>
                          <a:cs typeface="Open Sans" panose="020B0604020202020204" charset="0"/>
                        </a:rPr>
                        <a:t>Examina el CONTENIDO en busca de pistas sobre la credibilidad de la fuente</a:t>
                      </a:r>
                      <a:endParaRPr sz="1000" b="1" u="none" strike="noStrike" cap="none" dirty="0">
                        <a:solidFill>
                          <a:schemeClr val="accent1"/>
                        </a:solidFill>
                        <a:latin typeface="Open Sans" panose="020B0604020202020204" charset="0"/>
                        <a:ea typeface="Open Sans" panose="020B0604020202020204" charset="0"/>
                        <a:cs typeface="Open Sans" panose="020B0604020202020204" charset="0"/>
                        <a:sym typeface="Calibri"/>
                      </a:endParaRPr>
                    </a:p>
                  </a:txBody>
                  <a:tcPr marL="43850" marR="4385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7000"/>
                        </a:lnSpc>
                        <a:spcBef>
                          <a:spcPts val="0"/>
                        </a:spcBef>
                        <a:spcAft>
                          <a:spcPts val="0"/>
                        </a:spcAft>
                        <a:buNone/>
                      </a:pPr>
                      <a: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t>¿Cuál es el formato de la información: una publicación en las redes sociales, un informe de noticias, un libro, un artículo de revista, etc.?</a:t>
                      </a:r>
                      <a:b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br>
                      <a: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t>¿Quién es el editor de este artículo?  ¿Es autoeditado? ¿Puedes descubrir quién financió la redacción o distribución del mismo?</a:t>
                      </a:r>
                      <a:b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br>
                      <a: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t>¿La fuente sigue una presentación estándar de la información, como muchas revistas revisadas por pares?</a:t>
                      </a:r>
                      <a:b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br>
                      <a: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t>¿Qué tipo de lenguaje se utiliza: lenguaje técnico, jerga o fácil de entender?</a:t>
                      </a:r>
                      <a:endParaRPr sz="1000" b="0" u="none" strike="noStrike" cap="none" dirty="0">
                        <a:solidFill>
                          <a:schemeClr val="accent1"/>
                        </a:solidFill>
                        <a:latin typeface="Open Sans" panose="020B0604020202020204" charset="0"/>
                        <a:ea typeface="Open Sans" panose="020B0604020202020204" charset="0"/>
                        <a:cs typeface="Open Sans" panose="020B0604020202020204" charset="0"/>
                        <a:sym typeface="Calibri"/>
                      </a:endParaRPr>
                    </a:p>
                  </a:txBody>
                  <a:tcPr marL="43850" marR="43850" marT="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57287">
                <a:tc>
                  <a:txBody>
                    <a:bodyPr/>
                    <a:lstStyle/>
                    <a:p>
                      <a:pPr marL="0" marR="0" lvl="0" indent="0" algn="ctr" rtl="0">
                        <a:lnSpc>
                          <a:spcPct val="107000"/>
                        </a:lnSpc>
                        <a:spcBef>
                          <a:spcPts val="0"/>
                        </a:spcBef>
                        <a:spcAft>
                          <a:spcPts val="0"/>
                        </a:spcAft>
                        <a:buNone/>
                      </a:pPr>
                      <a:r>
                        <a:rPr lang="en" sz="1400" u="none" strike="noStrike" cap="none">
                          <a:solidFill>
                            <a:srgbClr val="C00000"/>
                          </a:solidFill>
                          <a:latin typeface="Open Sans" panose="020B0604020202020204" charset="0"/>
                          <a:ea typeface="Open Sans" panose="020B0604020202020204" charset="0"/>
                          <a:cs typeface="Open Sans" panose="020B0604020202020204" charset="0"/>
                        </a:rPr>
                        <a:t>D</a:t>
                      </a:r>
                      <a:endParaRPr sz="1400" u="none" strike="noStrike" cap="none">
                        <a:solidFill>
                          <a:srgbClr val="C00000"/>
                        </a:solidFill>
                        <a:latin typeface="Open Sans" panose="020B0604020202020204" charset="0"/>
                        <a:ea typeface="Open Sans" panose="020B0604020202020204" charset="0"/>
                        <a:cs typeface="Open Sans" panose="020B0604020202020204" charset="0"/>
                        <a:sym typeface="Calibri"/>
                      </a:endParaRPr>
                    </a:p>
                  </a:txBody>
                  <a:tcPr marL="43850" marR="43850" marT="0"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7000"/>
                        </a:lnSpc>
                        <a:spcBef>
                          <a:spcPts val="0"/>
                        </a:spcBef>
                        <a:spcAft>
                          <a:spcPts val="0"/>
                        </a:spcAft>
                        <a:buNone/>
                      </a:pPr>
                      <a:r>
                        <a:rPr lang="es-ES" sz="1000" b="1" u="none" strike="noStrike" cap="none" dirty="0">
                          <a:solidFill>
                            <a:schemeClr val="accent1"/>
                          </a:solidFill>
                          <a:latin typeface="Open Sans" panose="020B0604020202020204" charset="0"/>
                          <a:ea typeface="Open Sans" panose="020B0604020202020204" charset="0"/>
                          <a:cs typeface="Open Sans" panose="020B0604020202020204" charset="0"/>
                        </a:rPr>
                        <a:t>¿Cuál es la FECHA de publicación?</a:t>
                      </a:r>
                      <a:endParaRPr sz="1000" b="1" u="none" strike="noStrike" cap="none" dirty="0">
                        <a:solidFill>
                          <a:schemeClr val="accent1"/>
                        </a:solidFill>
                        <a:latin typeface="Open Sans" panose="020B0604020202020204" charset="0"/>
                        <a:ea typeface="Open Sans" panose="020B0604020202020204" charset="0"/>
                        <a:cs typeface="Open Sans" panose="020B0604020202020204" charset="0"/>
                        <a:sym typeface="Calibri"/>
                      </a:endParaRPr>
                    </a:p>
                  </a:txBody>
                  <a:tcPr marL="43850" marR="4385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7000"/>
                        </a:lnSpc>
                        <a:spcBef>
                          <a:spcPts val="0"/>
                        </a:spcBef>
                        <a:spcAft>
                          <a:spcPts val="0"/>
                        </a:spcAft>
                        <a:buNone/>
                      </a:pPr>
                      <a: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t>¿Qué tan cerca en el tiempo está la fuente del evento o fenómeno descrito?</a:t>
                      </a:r>
                      <a:b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br>
                      <a: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t>¿Se ha editado la pieza desde su publicación original?</a:t>
                      </a:r>
                      <a:b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br>
                      <a: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t>¿Qué tan reciente debe ser la información para mantenerse actualizado en su campo de estudio?</a:t>
                      </a:r>
                      <a:endParaRPr sz="1000" b="0" u="none" strike="noStrike" cap="none" dirty="0">
                        <a:solidFill>
                          <a:schemeClr val="accent1"/>
                        </a:solidFill>
                        <a:latin typeface="Open Sans" panose="020B0604020202020204" charset="0"/>
                        <a:ea typeface="Open Sans" panose="020B0604020202020204" charset="0"/>
                        <a:cs typeface="Open Sans" panose="020B0604020202020204" charset="0"/>
                        <a:sym typeface="Calibri"/>
                      </a:endParaRPr>
                    </a:p>
                  </a:txBody>
                  <a:tcPr marL="43850" marR="43850" marT="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81546">
                <a:tc>
                  <a:txBody>
                    <a:bodyPr/>
                    <a:lstStyle/>
                    <a:p>
                      <a:pPr marL="0" marR="0" lvl="0" indent="0" algn="ctr" rtl="0">
                        <a:lnSpc>
                          <a:spcPct val="107000"/>
                        </a:lnSpc>
                        <a:spcBef>
                          <a:spcPts val="0"/>
                        </a:spcBef>
                        <a:spcAft>
                          <a:spcPts val="0"/>
                        </a:spcAft>
                        <a:buNone/>
                      </a:pPr>
                      <a:r>
                        <a:rPr lang="en" sz="1400" u="none" strike="noStrike" cap="none">
                          <a:solidFill>
                            <a:srgbClr val="C00000"/>
                          </a:solidFill>
                          <a:latin typeface="Open Sans" panose="020B0604020202020204" charset="0"/>
                          <a:ea typeface="Open Sans" panose="020B0604020202020204" charset="0"/>
                          <a:cs typeface="Open Sans" panose="020B0604020202020204" charset="0"/>
                        </a:rPr>
                        <a:t>E</a:t>
                      </a:r>
                      <a:endParaRPr sz="1400" u="none" strike="noStrike" cap="none">
                        <a:solidFill>
                          <a:srgbClr val="C00000"/>
                        </a:solidFill>
                        <a:latin typeface="Open Sans" panose="020B0604020202020204" charset="0"/>
                        <a:ea typeface="Open Sans" panose="020B0604020202020204" charset="0"/>
                        <a:cs typeface="Open Sans" panose="020B0604020202020204" charset="0"/>
                        <a:sym typeface="Calibri"/>
                      </a:endParaRPr>
                    </a:p>
                  </a:txBody>
                  <a:tcPr marL="43850" marR="43850" marT="0"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7000"/>
                        </a:lnSpc>
                        <a:spcBef>
                          <a:spcPts val="0"/>
                        </a:spcBef>
                        <a:spcAft>
                          <a:spcPts val="0"/>
                        </a:spcAft>
                        <a:buNone/>
                      </a:pPr>
                      <a:r>
                        <a:rPr lang="es-ES" sz="1000" b="1" u="none" strike="noStrike" cap="none" dirty="0">
                          <a:solidFill>
                            <a:schemeClr val="accent1"/>
                          </a:solidFill>
                          <a:latin typeface="Open Sans" panose="020B0604020202020204" charset="0"/>
                          <a:ea typeface="Open Sans" panose="020B0604020202020204" charset="0"/>
                          <a:cs typeface="Open Sans" panose="020B0604020202020204" charset="0"/>
                        </a:rPr>
                        <a:t>¿Qué EVIDENCIA proporciona el autor/creador para respaldar sus afirmaciones?</a:t>
                      </a:r>
                      <a:endParaRPr sz="1000" b="1" u="none" strike="noStrike" cap="none" dirty="0">
                        <a:solidFill>
                          <a:schemeClr val="accent1"/>
                        </a:solidFill>
                        <a:latin typeface="Open Sans" panose="020B0604020202020204" charset="0"/>
                        <a:ea typeface="Open Sans" panose="020B0604020202020204" charset="0"/>
                        <a:cs typeface="Open Sans" panose="020B0604020202020204" charset="0"/>
                        <a:sym typeface="Calibri"/>
                      </a:endParaRPr>
                    </a:p>
                  </a:txBody>
                  <a:tcPr marL="43850" marR="4385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7000"/>
                        </a:lnSpc>
                        <a:spcBef>
                          <a:spcPts val="0"/>
                        </a:spcBef>
                        <a:spcAft>
                          <a:spcPts val="0"/>
                        </a:spcAft>
                        <a:buNone/>
                      </a:pPr>
                      <a: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t>¿Hay notas a pie de página, notas al final o citas de otras publicaciones?</a:t>
                      </a:r>
                      <a:b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br>
                      <a: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t>¿Puedes localizar fuentes de información o datos?</a:t>
                      </a:r>
                      <a:b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br>
                      <a: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t>¿Puedes replicar los métodos que utilizó el autor?</a:t>
                      </a:r>
                      <a:b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br>
                      <a:r>
                        <a:rPr lang="es-ES" sz="1000" b="0" u="none" strike="noStrike" cap="none" dirty="0">
                          <a:solidFill>
                            <a:schemeClr val="accent1"/>
                          </a:solidFill>
                          <a:latin typeface="Open Sans" panose="020B0604020202020204" charset="0"/>
                          <a:ea typeface="Open Sans" panose="020B0604020202020204" charset="0"/>
                          <a:cs typeface="Open Sans" panose="020B0604020202020204" charset="0"/>
                        </a:rPr>
                        <a:t>¿Las afirmaciones del autor se derivan lógicamente de las pruebas presentadas?</a:t>
                      </a:r>
                      <a:endParaRPr sz="1000" b="0" u="none" strike="noStrike" cap="none" dirty="0">
                        <a:solidFill>
                          <a:schemeClr val="accent1"/>
                        </a:solidFill>
                        <a:latin typeface="Open Sans" panose="020B0604020202020204" charset="0"/>
                        <a:ea typeface="Open Sans" panose="020B0604020202020204" charset="0"/>
                        <a:cs typeface="Open Sans" panose="020B0604020202020204" charset="0"/>
                        <a:sym typeface="Calibri"/>
                      </a:endParaRPr>
                    </a:p>
                  </a:txBody>
                  <a:tcPr marL="43850" marR="43850" marT="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701171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grpSp>
        <p:nvGrpSpPr>
          <p:cNvPr id="591" name="Google Shape;591;p40"/>
          <p:cNvGrpSpPr/>
          <p:nvPr/>
        </p:nvGrpSpPr>
        <p:grpSpPr>
          <a:xfrm>
            <a:off x="4167750" y="4704850"/>
            <a:ext cx="808500" cy="92100"/>
            <a:chOff x="3570750" y="4704850"/>
            <a:chExt cx="808500" cy="92100"/>
          </a:xfrm>
        </p:grpSpPr>
        <p:sp>
          <p:nvSpPr>
            <p:cNvPr id="592" name="Google Shape;592;p40"/>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3" name="Google Shape;593;p40"/>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4" name="Google Shape;594;p40"/>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5" name="Google Shape;595;p40"/>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596" name="Google Shape;596;p40"/>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597" name="Google Shape;597;p40" descr="Text&#10;&#10;Description automatically generated with medium confidence"/>
          <p:cNvPicPr preferRelativeResize="0"/>
          <p:nvPr/>
        </p:nvPicPr>
        <p:blipFill rotWithShape="1">
          <a:blip r:embed="rId3">
            <a:alphaModFix/>
          </a:blip>
          <a:srcRect/>
          <a:stretch/>
        </p:blipFill>
        <p:spPr>
          <a:xfrm>
            <a:off x="-1108078" y="2996250"/>
            <a:ext cx="972456" cy="204016"/>
          </a:xfrm>
          <a:prstGeom prst="rect">
            <a:avLst/>
          </a:prstGeom>
          <a:noFill/>
          <a:ln>
            <a:noFill/>
          </a:ln>
        </p:spPr>
      </p:pic>
      <p:pic>
        <p:nvPicPr>
          <p:cNvPr id="598" name="Google Shape;598;p40"/>
          <p:cNvPicPr preferRelativeResize="0"/>
          <p:nvPr/>
        </p:nvPicPr>
        <p:blipFill rotWithShape="1">
          <a:blip r:embed="rId4">
            <a:alphaModFix/>
          </a:blip>
          <a:srcRect/>
          <a:stretch/>
        </p:blipFill>
        <p:spPr>
          <a:xfrm>
            <a:off x="8406261" y="85675"/>
            <a:ext cx="574610" cy="429582"/>
          </a:xfrm>
          <a:prstGeom prst="rect">
            <a:avLst/>
          </a:prstGeom>
          <a:noFill/>
          <a:ln>
            <a:noFill/>
          </a:ln>
        </p:spPr>
      </p:pic>
      <p:sp>
        <p:nvSpPr>
          <p:cNvPr id="599" name="Google Shape;599;p40"/>
          <p:cNvSpPr txBox="1"/>
          <p:nvPr/>
        </p:nvSpPr>
        <p:spPr>
          <a:xfrm>
            <a:off x="353621" y="137140"/>
            <a:ext cx="7440910" cy="429582"/>
          </a:xfrm>
          <a:prstGeom prst="rect">
            <a:avLst/>
          </a:prstGeom>
          <a:noFill/>
          <a:ln>
            <a:noFill/>
          </a:ln>
        </p:spPr>
        <p:txBody>
          <a:bodyPr spcFirstLastPara="1" wrap="square" lIns="0" tIns="0" rIns="0" bIns="0" anchor="t" anchorCtr="0">
            <a:noAutofit/>
          </a:bodyPr>
          <a:lstStyle/>
          <a:p>
            <a:pPr lvl="0" algn="ctr">
              <a:buClr>
                <a:srgbClr val="FFFFFF"/>
              </a:buClr>
              <a:buSzPts val="1200"/>
              <a:defRPr/>
            </a:pPr>
            <a:r>
              <a:rPr lang="es-ES" sz="1200">
                <a:solidFill>
                  <a:srgbClr val="FFFFFF"/>
                </a:solidFill>
                <a:latin typeface="Open Sans"/>
                <a:ea typeface="Open Sans"/>
                <a:cs typeface="Open Sans"/>
                <a:sym typeface="Open Sans"/>
              </a:rPr>
              <a:t>El examen CRAAP es una lista de preguntas que te ayudarán a evaluar la información que encuentres. Diferentes criterios serán más o menos importantes dependiendo de tu situación o necesidad.</a:t>
            </a:r>
            <a:endParaRPr kumimoji="0" sz="12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graphicFrame>
        <p:nvGraphicFramePr>
          <p:cNvPr id="600" name="Google Shape;600;p40"/>
          <p:cNvGraphicFramePr/>
          <p:nvPr/>
        </p:nvGraphicFramePr>
        <p:xfrm>
          <a:off x="299345" y="566722"/>
          <a:ext cx="8512147" cy="4362831"/>
        </p:xfrm>
        <a:graphic>
          <a:graphicData uri="http://schemas.openxmlformats.org/drawingml/2006/table">
            <a:tbl>
              <a:tblPr firstRow="1" firstCol="1" bandRow="1">
                <a:noFill/>
              </a:tblPr>
              <a:tblGrid>
                <a:gridCol w="664873">
                  <a:extLst>
                    <a:ext uri="{9D8B030D-6E8A-4147-A177-3AD203B41FA5}">
                      <a16:colId xmlns:a16="http://schemas.microsoft.com/office/drawing/2014/main" val="20000"/>
                    </a:ext>
                  </a:extLst>
                </a:gridCol>
                <a:gridCol w="2139138">
                  <a:extLst>
                    <a:ext uri="{9D8B030D-6E8A-4147-A177-3AD203B41FA5}">
                      <a16:colId xmlns:a16="http://schemas.microsoft.com/office/drawing/2014/main" val="20001"/>
                    </a:ext>
                  </a:extLst>
                </a:gridCol>
                <a:gridCol w="5708136">
                  <a:extLst>
                    <a:ext uri="{9D8B030D-6E8A-4147-A177-3AD203B41FA5}">
                      <a16:colId xmlns:a16="http://schemas.microsoft.com/office/drawing/2014/main" val="20002"/>
                    </a:ext>
                  </a:extLst>
                </a:gridCol>
              </a:tblGrid>
              <a:tr h="395525">
                <a:tc>
                  <a:txBody>
                    <a:bodyPr/>
                    <a:lstStyle/>
                    <a:p>
                      <a:pPr marL="0" marR="0" lvl="0" indent="0" algn="ctr" rtl="0">
                        <a:lnSpc>
                          <a:spcPct val="107000"/>
                        </a:lnSpc>
                        <a:spcBef>
                          <a:spcPts val="0"/>
                        </a:spcBef>
                        <a:spcAft>
                          <a:spcPts val="0"/>
                        </a:spcAft>
                        <a:buNone/>
                      </a:pPr>
                      <a:r>
                        <a:rPr lang="en" sz="14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C</a:t>
                      </a:r>
                      <a:endParaRPr sz="14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endParaRPr>
                    </a:p>
                  </a:txBody>
                  <a:tcPr marL="31925" marR="31925" marT="0" marB="0" anchor="ctr"/>
                </a:tc>
                <a:tc>
                  <a:txBody>
                    <a:bodyPr/>
                    <a:lstStyle/>
                    <a:p>
                      <a:pPr marL="0" marR="0" lvl="0" indent="0" algn="l" rtl="0">
                        <a:lnSpc>
                          <a:spcPct val="107000"/>
                        </a:lnSpc>
                        <a:spcBef>
                          <a:spcPts val="0"/>
                        </a:spcBef>
                        <a:spcAft>
                          <a:spcPts val="0"/>
                        </a:spcAft>
                        <a:buNone/>
                      </a:pPr>
                      <a:r>
                        <a:rPr lang="es-ES" sz="9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Moneda: la puntualidad de la información</a:t>
                      </a:r>
                      <a:endParaRPr sz="9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endParaRPr>
                    </a:p>
                  </a:txBody>
                  <a:tcPr marL="31925" marR="31925" marT="0" marB="0" anchor="ctr"/>
                </a:tc>
                <a:tc>
                  <a:txBody>
                    <a:bodyPr/>
                    <a:lstStyle/>
                    <a:p>
                      <a:pPr marL="0" marR="0" lvl="0" indent="0" algn="l" rtl="0">
                        <a:lnSpc>
                          <a:spcPct val="107000"/>
                        </a:lnSpc>
                        <a:spcBef>
                          <a:spcPts val="0"/>
                        </a:spcBef>
                        <a:spcAft>
                          <a:spcPts val="0"/>
                        </a:spcAft>
                        <a:buClr>
                          <a:srgbClr val="000000"/>
                        </a:buClr>
                        <a:buSzPts val="1000"/>
                        <a:buFont typeface="Arial"/>
                        <a:buNone/>
                      </a:pP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¿Cuándo se publicó o se fijó la información?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¿Se ha revisado o actualizado la información?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¿Tu tema requiere información actualizada o también funcionarán fuentes más antiguas?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¿Son funcionales los enlaces?</a:t>
                      </a:r>
                      <a:endParaRPr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endParaRPr>
                    </a:p>
                  </a:txBody>
                  <a:tcPr marL="31925" marR="31925" marT="0" marB="0" anchor="ctr"/>
                </a:tc>
                <a:extLst>
                  <a:ext uri="{0D108BD9-81ED-4DB2-BD59-A6C34878D82A}">
                    <a16:rowId xmlns:a16="http://schemas.microsoft.com/office/drawing/2014/main" val="10000"/>
                  </a:ext>
                </a:extLst>
              </a:tr>
              <a:tr h="714775">
                <a:tc>
                  <a:txBody>
                    <a:bodyPr/>
                    <a:lstStyle/>
                    <a:p>
                      <a:pPr marL="0" marR="0" lvl="0" indent="0" algn="ctr" rtl="0">
                        <a:lnSpc>
                          <a:spcPct val="107000"/>
                        </a:lnSpc>
                        <a:spcBef>
                          <a:spcPts val="0"/>
                        </a:spcBef>
                        <a:spcAft>
                          <a:spcPts val="0"/>
                        </a:spcAft>
                        <a:buNone/>
                      </a:pPr>
                      <a:r>
                        <a:rPr lang="en" sz="1400" b="1" i="0" u="none" strike="noStrike" cap="none">
                          <a:solidFill>
                            <a:schemeClr val="bg1"/>
                          </a:solidFill>
                          <a:latin typeface="Open Sans" panose="020B0604020202020204" charset="0"/>
                          <a:ea typeface="Open Sans" panose="020B0604020202020204" charset="0"/>
                          <a:cs typeface="Open Sans" panose="020B0604020202020204" charset="0"/>
                          <a:sym typeface="Arial"/>
                        </a:rPr>
                        <a:t>R</a:t>
                      </a:r>
                      <a:endParaRPr sz="1400" b="1" i="0" u="none" strike="noStrike" cap="none">
                        <a:solidFill>
                          <a:schemeClr val="bg1"/>
                        </a:solidFill>
                        <a:latin typeface="Open Sans" panose="020B0604020202020204" charset="0"/>
                        <a:ea typeface="Open Sans" panose="020B0604020202020204" charset="0"/>
                        <a:cs typeface="Open Sans" panose="020B0604020202020204" charset="0"/>
                        <a:sym typeface="Arial"/>
                      </a:endParaRPr>
                    </a:p>
                  </a:txBody>
                  <a:tcPr marL="31925" marR="31925" marT="0" marB="0" anchor="ctr"/>
                </a:tc>
                <a:tc>
                  <a:txBody>
                    <a:bodyPr/>
                    <a:lstStyle/>
                    <a:p>
                      <a:pPr marL="0" marR="0" lvl="0" indent="0" algn="l" rtl="0">
                        <a:lnSpc>
                          <a:spcPct val="107000"/>
                        </a:lnSpc>
                        <a:spcBef>
                          <a:spcPts val="0"/>
                        </a:spcBef>
                        <a:spcAft>
                          <a:spcPts val="0"/>
                        </a:spcAft>
                        <a:buNone/>
                      </a:pPr>
                      <a:r>
                        <a:rPr lang="es-ES" sz="9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Relevancia: La importancia de la información para sus necesidades.</a:t>
                      </a:r>
                      <a:endParaRPr sz="9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endParaRPr>
                    </a:p>
                  </a:txBody>
                  <a:tcPr marL="31925" marR="31925" marT="0" marB="0" anchor="ctr"/>
                </a:tc>
                <a:tc>
                  <a:txBody>
                    <a:bodyPr/>
                    <a:lstStyle/>
                    <a:p>
                      <a:pPr marL="0" marR="0" lvl="0" indent="0" algn="l" rtl="0">
                        <a:lnSpc>
                          <a:spcPct val="107000"/>
                        </a:lnSpc>
                        <a:spcBef>
                          <a:spcPts val="0"/>
                        </a:spcBef>
                        <a:spcAft>
                          <a:spcPts val="0"/>
                        </a:spcAft>
                        <a:buClr>
                          <a:srgbClr val="000000"/>
                        </a:buClr>
                        <a:buSzPts val="1000"/>
                        <a:buFont typeface="Arial"/>
                        <a:buNone/>
                      </a:pP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¿La información se relaciona con su tema o responde a su pregunta?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¿A quién va dirigido?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¿Está la información en un nivel apropiado (es decir, no demasiado elemental o avanzada para sus necesidades)?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¿Ha mirado una variedad de fuentes antes de determinar que esta es una que utilizará?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¿Te sentirías cómodo citando esta fuente en tu trabajo de investigación?</a:t>
                      </a:r>
                      <a:endParaRPr sz="8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endParaRPr>
                    </a:p>
                  </a:txBody>
                  <a:tcPr marL="31925" marR="31925" marT="0" marB="0" anchor="ctr"/>
                </a:tc>
                <a:extLst>
                  <a:ext uri="{0D108BD9-81ED-4DB2-BD59-A6C34878D82A}">
                    <a16:rowId xmlns:a16="http://schemas.microsoft.com/office/drawing/2014/main" val="10001"/>
                  </a:ext>
                </a:extLst>
              </a:tr>
              <a:tr h="634975">
                <a:tc>
                  <a:txBody>
                    <a:bodyPr/>
                    <a:lstStyle/>
                    <a:p>
                      <a:pPr marL="0" marR="0" lvl="0" indent="0" algn="ctr" rtl="0">
                        <a:lnSpc>
                          <a:spcPct val="107000"/>
                        </a:lnSpc>
                        <a:spcBef>
                          <a:spcPts val="0"/>
                        </a:spcBef>
                        <a:spcAft>
                          <a:spcPts val="0"/>
                        </a:spcAft>
                        <a:buNone/>
                      </a:pPr>
                      <a:r>
                        <a:rPr lang="en" sz="1400" b="1" i="0" u="none" strike="noStrike" cap="none">
                          <a:solidFill>
                            <a:schemeClr val="bg1"/>
                          </a:solidFill>
                          <a:latin typeface="Open Sans" panose="020B0604020202020204" charset="0"/>
                          <a:ea typeface="Open Sans" panose="020B0604020202020204" charset="0"/>
                          <a:cs typeface="Open Sans" panose="020B0604020202020204" charset="0"/>
                          <a:sym typeface="Arial"/>
                        </a:rPr>
                        <a:t>A</a:t>
                      </a:r>
                      <a:endParaRPr sz="1400" b="1" i="0" u="none" strike="noStrike" cap="none">
                        <a:solidFill>
                          <a:schemeClr val="bg1"/>
                        </a:solidFill>
                        <a:latin typeface="Open Sans" panose="020B0604020202020204" charset="0"/>
                        <a:ea typeface="Open Sans" panose="020B0604020202020204" charset="0"/>
                        <a:cs typeface="Open Sans" panose="020B0604020202020204" charset="0"/>
                        <a:sym typeface="Arial"/>
                      </a:endParaRPr>
                    </a:p>
                  </a:txBody>
                  <a:tcPr marL="31925" marR="31925" marT="0" marB="0" anchor="ctr"/>
                </a:tc>
                <a:tc>
                  <a:txBody>
                    <a:bodyPr/>
                    <a:lstStyle/>
                    <a:p>
                      <a:pPr marL="0" marR="0" lvl="0" indent="0" algn="l" rtl="0">
                        <a:lnSpc>
                          <a:spcPct val="107000"/>
                        </a:lnSpc>
                        <a:spcBef>
                          <a:spcPts val="0"/>
                        </a:spcBef>
                        <a:spcAft>
                          <a:spcPts val="0"/>
                        </a:spcAft>
                        <a:buNone/>
                      </a:pPr>
                      <a:r>
                        <a:rPr lang="es-ES" sz="9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Autoridad: La fuente de la información</a:t>
                      </a:r>
                      <a:endParaRPr sz="9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endParaRPr>
                    </a:p>
                  </a:txBody>
                  <a:tcPr marL="31925" marR="31925" marT="0" marB="0" anchor="ctr"/>
                </a:tc>
                <a:tc>
                  <a:txBody>
                    <a:bodyPr/>
                    <a:lstStyle/>
                    <a:p>
                      <a:pPr marL="0" marR="0" lvl="0" indent="0" algn="l" rtl="0">
                        <a:lnSpc>
                          <a:spcPct val="107000"/>
                        </a:lnSpc>
                        <a:spcBef>
                          <a:spcPts val="0"/>
                        </a:spcBef>
                        <a:spcAft>
                          <a:spcPts val="0"/>
                        </a:spcAft>
                        <a:buClr>
                          <a:srgbClr val="000000"/>
                        </a:buClr>
                        <a:buSzPts val="1000"/>
                        <a:buFont typeface="Arial"/>
                        <a:buNone/>
                      </a:pP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¿Quién es el autor/editor/fuente/patrocinador?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¿Cuáles son las credenciales u organizaciones afiliadas del autor?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¿Está el autor calificado para escribir sobre el tema?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¿Hay información de contacto, como un editor o una dirección de correo electrónico?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¿La URL revela algo sobre el autor o la fuente? Ejemplos: .</a:t>
                      </a:r>
                      <a:r>
                        <a:rPr lang="es-ES" sz="1000" b="0" i="0" u="none" strike="noStrike" cap="none" dirty="0" err="1">
                          <a:solidFill>
                            <a:schemeClr val="bg1"/>
                          </a:solidFill>
                          <a:latin typeface="Open Sans" panose="020B0604020202020204" charset="0"/>
                          <a:ea typeface="Open Sans" panose="020B0604020202020204" charset="0"/>
                          <a:cs typeface="Open Sans" panose="020B0604020202020204" charset="0"/>
                          <a:sym typeface="Arial"/>
                        </a:rPr>
                        <a:t>com</a:t>
                      </a: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 .</a:t>
                      </a:r>
                      <a:r>
                        <a:rPr lang="es-ES" sz="1000" b="0" i="0" u="none" strike="noStrike" cap="none" dirty="0" err="1">
                          <a:solidFill>
                            <a:schemeClr val="bg1"/>
                          </a:solidFill>
                          <a:latin typeface="Open Sans" panose="020B0604020202020204" charset="0"/>
                          <a:ea typeface="Open Sans" panose="020B0604020202020204" charset="0"/>
                          <a:cs typeface="Open Sans" panose="020B0604020202020204" charset="0"/>
                          <a:sym typeface="Arial"/>
                        </a:rPr>
                        <a:t>edu</a:t>
                      </a: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 .</a:t>
                      </a:r>
                      <a:r>
                        <a:rPr lang="es-ES" sz="1000" b="0" i="0" u="none" strike="noStrike" cap="none" dirty="0" err="1">
                          <a:solidFill>
                            <a:schemeClr val="bg1"/>
                          </a:solidFill>
                          <a:latin typeface="Open Sans" panose="020B0604020202020204" charset="0"/>
                          <a:ea typeface="Open Sans" panose="020B0604020202020204" charset="0"/>
                          <a:cs typeface="Open Sans" panose="020B0604020202020204" charset="0"/>
                          <a:sym typeface="Arial"/>
                        </a:rPr>
                        <a:t>gov</a:t>
                      </a: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 .</a:t>
                      </a:r>
                      <a:r>
                        <a:rPr lang="es-ES" sz="1000" b="0" i="0" u="none" strike="noStrike" cap="none" dirty="0" err="1">
                          <a:solidFill>
                            <a:schemeClr val="bg1"/>
                          </a:solidFill>
                          <a:latin typeface="Open Sans" panose="020B0604020202020204" charset="0"/>
                          <a:ea typeface="Open Sans" panose="020B0604020202020204" charset="0"/>
                          <a:cs typeface="Open Sans" panose="020B0604020202020204" charset="0"/>
                          <a:sym typeface="Arial"/>
                        </a:rPr>
                        <a:t>org</a:t>
                      </a: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 </a:t>
                      </a:r>
                      <a:r>
                        <a:rPr lang="es-ES" sz="1000" b="0" i="0" u="none" strike="noStrike" cap="none" dirty="0" err="1">
                          <a:solidFill>
                            <a:schemeClr val="bg1"/>
                          </a:solidFill>
                          <a:latin typeface="Open Sans" panose="020B0604020202020204" charset="0"/>
                          <a:ea typeface="Open Sans" panose="020B0604020202020204" charset="0"/>
                          <a:cs typeface="Open Sans" panose="020B0604020202020204" charset="0"/>
                          <a:sym typeface="Arial"/>
                        </a:rPr>
                        <a:t>.net</a:t>
                      </a:r>
                      <a:endParaRPr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endParaRPr>
                    </a:p>
                  </a:txBody>
                  <a:tcPr marL="31925" marR="31925" marT="0" marB="0" anchor="ctr"/>
                </a:tc>
                <a:extLst>
                  <a:ext uri="{0D108BD9-81ED-4DB2-BD59-A6C34878D82A}">
                    <a16:rowId xmlns:a16="http://schemas.microsoft.com/office/drawing/2014/main" val="10002"/>
                  </a:ext>
                </a:extLst>
              </a:tr>
              <a:tr h="872450">
                <a:tc>
                  <a:txBody>
                    <a:bodyPr/>
                    <a:lstStyle/>
                    <a:p>
                      <a:pPr marL="0" marR="0" lvl="0" indent="0" algn="ctr" rtl="0">
                        <a:lnSpc>
                          <a:spcPct val="107000"/>
                        </a:lnSpc>
                        <a:spcBef>
                          <a:spcPts val="0"/>
                        </a:spcBef>
                        <a:spcAft>
                          <a:spcPts val="0"/>
                        </a:spcAft>
                        <a:buNone/>
                      </a:pPr>
                      <a:r>
                        <a:rPr lang="en" sz="1400" b="1" i="0" u="none" strike="noStrike" cap="none">
                          <a:solidFill>
                            <a:schemeClr val="bg1"/>
                          </a:solidFill>
                          <a:latin typeface="Open Sans" panose="020B0604020202020204" charset="0"/>
                          <a:ea typeface="Open Sans" panose="020B0604020202020204" charset="0"/>
                          <a:cs typeface="Open Sans" panose="020B0604020202020204" charset="0"/>
                          <a:sym typeface="Arial"/>
                        </a:rPr>
                        <a:t>A</a:t>
                      </a:r>
                      <a:endParaRPr sz="1400" b="1" i="0" u="none" strike="noStrike" cap="none">
                        <a:solidFill>
                          <a:schemeClr val="bg1"/>
                        </a:solidFill>
                        <a:latin typeface="Open Sans" panose="020B0604020202020204" charset="0"/>
                        <a:ea typeface="Open Sans" panose="020B0604020202020204" charset="0"/>
                        <a:cs typeface="Open Sans" panose="020B0604020202020204" charset="0"/>
                        <a:sym typeface="Arial"/>
                      </a:endParaRPr>
                    </a:p>
                  </a:txBody>
                  <a:tcPr marL="31925" marR="31925" marT="0" marB="0" anchor="ctr"/>
                </a:tc>
                <a:tc>
                  <a:txBody>
                    <a:bodyPr/>
                    <a:lstStyle/>
                    <a:p>
                      <a:pPr marL="0" marR="0" lvl="0" indent="0" algn="l" rtl="0">
                        <a:lnSpc>
                          <a:spcPct val="107000"/>
                        </a:lnSpc>
                        <a:spcBef>
                          <a:spcPts val="0"/>
                        </a:spcBef>
                        <a:spcAft>
                          <a:spcPts val="0"/>
                        </a:spcAft>
                        <a:buNone/>
                      </a:pPr>
                      <a:r>
                        <a:rPr lang="es-ES" sz="9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Exactitud: La fiabilidad, veracidad y corrección del contenido.</a:t>
                      </a:r>
                      <a:endParaRPr sz="9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endParaRPr>
                    </a:p>
                  </a:txBody>
                  <a:tcPr marL="31925" marR="31925" marT="0" marB="0" anchor="ctr"/>
                </a:tc>
                <a:tc>
                  <a:txBody>
                    <a:bodyPr/>
                    <a:lstStyle/>
                    <a:p>
                      <a:pPr marL="0" marR="0" lvl="0" indent="0" algn="l" rtl="0">
                        <a:lnSpc>
                          <a:spcPct val="107000"/>
                        </a:lnSpc>
                        <a:spcBef>
                          <a:spcPts val="0"/>
                        </a:spcBef>
                        <a:spcAft>
                          <a:spcPts val="0"/>
                        </a:spcAft>
                        <a:buClr>
                          <a:srgbClr val="000000"/>
                        </a:buClr>
                        <a:buSzPts val="1000"/>
                        <a:buFont typeface="Arial"/>
                        <a:buNone/>
                      </a:pP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¿De dónde proviene la información?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¿La información está respaldada por evidencia?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¿Se ha revisado o arbitrado la información?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¿Puede verificar alguna de la información en otra fuente o por conocimiento personal?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¿El lenguaje o el tono parecen imparciales y libres de emoción?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¿Hay errores ortográficos, gramaticales o tipográficos?</a:t>
                      </a:r>
                      <a:endParaRPr dirty="0">
                        <a:solidFill>
                          <a:schemeClr val="bg1"/>
                        </a:solidFill>
                        <a:latin typeface="Open Sans" panose="020B0604020202020204" charset="0"/>
                        <a:ea typeface="Open Sans" panose="020B0604020202020204" charset="0"/>
                        <a:cs typeface="Open Sans" panose="020B0604020202020204" charset="0"/>
                      </a:endParaRPr>
                    </a:p>
                  </a:txBody>
                  <a:tcPr marL="31925" marR="31925" marT="0" marB="0" anchor="ctr"/>
                </a:tc>
                <a:extLst>
                  <a:ext uri="{0D108BD9-81ED-4DB2-BD59-A6C34878D82A}">
                    <a16:rowId xmlns:a16="http://schemas.microsoft.com/office/drawing/2014/main" val="10003"/>
                  </a:ext>
                </a:extLst>
              </a:tr>
              <a:tr h="872450">
                <a:tc>
                  <a:txBody>
                    <a:bodyPr/>
                    <a:lstStyle/>
                    <a:p>
                      <a:pPr marL="0" marR="0" lvl="0" indent="0" algn="ctr" rtl="0">
                        <a:lnSpc>
                          <a:spcPct val="107000"/>
                        </a:lnSpc>
                        <a:spcBef>
                          <a:spcPts val="0"/>
                        </a:spcBef>
                        <a:spcAft>
                          <a:spcPts val="0"/>
                        </a:spcAft>
                        <a:buNone/>
                      </a:pPr>
                      <a:r>
                        <a:rPr lang="en" sz="1400" b="1" i="0" u="none" strike="noStrike" cap="none">
                          <a:solidFill>
                            <a:schemeClr val="bg1"/>
                          </a:solidFill>
                          <a:latin typeface="Open Sans" panose="020B0604020202020204" charset="0"/>
                          <a:ea typeface="Open Sans" panose="020B0604020202020204" charset="0"/>
                          <a:cs typeface="Open Sans" panose="020B0604020202020204" charset="0"/>
                          <a:sym typeface="Arial"/>
                        </a:rPr>
                        <a:t>P</a:t>
                      </a:r>
                      <a:endParaRPr sz="1400" b="1" i="0" u="none" strike="noStrike" cap="none">
                        <a:solidFill>
                          <a:schemeClr val="bg1"/>
                        </a:solidFill>
                        <a:latin typeface="Open Sans" panose="020B0604020202020204" charset="0"/>
                        <a:ea typeface="Open Sans" panose="020B0604020202020204" charset="0"/>
                        <a:cs typeface="Open Sans" panose="020B0604020202020204" charset="0"/>
                        <a:sym typeface="Arial"/>
                      </a:endParaRPr>
                    </a:p>
                  </a:txBody>
                  <a:tcPr marL="31925" marR="31925" marT="0" marB="0" anchor="ctr"/>
                </a:tc>
                <a:tc>
                  <a:txBody>
                    <a:bodyPr/>
                    <a:lstStyle/>
                    <a:p>
                      <a:pPr marL="0" marR="0" lvl="0" indent="0" algn="l" rtl="0">
                        <a:lnSpc>
                          <a:spcPct val="107000"/>
                        </a:lnSpc>
                        <a:spcBef>
                          <a:spcPts val="0"/>
                        </a:spcBef>
                        <a:spcAft>
                          <a:spcPts val="0"/>
                        </a:spcAft>
                        <a:buNone/>
                      </a:pPr>
                      <a:r>
                        <a:rPr lang="es-ES" sz="10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Propósito: La razón por la que existe la información</a:t>
                      </a:r>
                      <a:endParaRPr sz="10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endParaRPr>
                    </a:p>
                  </a:txBody>
                  <a:tcPr marL="31925" marR="31925" marT="0" marB="0" anchor="ctr"/>
                </a:tc>
                <a:tc>
                  <a:txBody>
                    <a:bodyPr/>
                    <a:lstStyle/>
                    <a:p>
                      <a:pPr marL="0" marR="0" lvl="0" indent="0" algn="l" rtl="0">
                        <a:lnSpc>
                          <a:spcPct val="107000"/>
                        </a:lnSpc>
                        <a:spcBef>
                          <a:spcPts val="0"/>
                        </a:spcBef>
                        <a:spcAft>
                          <a:spcPts val="0"/>
                        </a:spcAft>
                        <a:buClr>
                          <a:srgbClr val="000000"/>
                        </a:buClr>
                        <a:buSzPts val="1000"/>
                        <a:buFont typeface="Arial"/>
                        <a:buNone/>
                      </a:pP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¿Cuál es el propósito de la información? ¿Es para informar, enseñar, vender, entretener o persuadir?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¿Los autores/patrocinadores dejan claras sus intenciones o propósitos?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¿La información es un hecho, una opinión o propaganda?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¿Parece el punto de vista objetivo e imparcial?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¿Existen sesgos políticos, ideológicos, culturales, religiosos, institucionales o personales?</a:t>
                      </a:r>
                      <a:endParaRPr dirty="0">
                        <a:solidFill>
                          <a:schemeClr val="bg1"/>
                        </a:solidFill>
                        <a:latin typeface="Open Sans" panose="020B0604020202020204" charset="0"/>
                        <a:ea typeface="Open Sans" panose="020B0604020202020204" charset="0"/>
                        <a:cs typeface="Open Sans" panose="020B0604020202020204" charset="0"/>
                      </a:endParaRPr>
                    </a:p>
                  </a:txBody>
                  <a:tcPr marL="31925" marR="31925"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11483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51"/>
          <p:cNvSpPr txBox="1">
            <a:spLocks noGrp="1"/>
          </p:cNvSpPr>
          <p:nvPr>
            <p:ph type="ctrTitle"/>
          </p:nvPr>
        </p:nvSpPr>
        <p:spPr>
          <a:xfrm>
            <a:off x="719999" y="1788491"/>
            <a:ext cx="6532855" cy="231352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
              <a:t>Módulo #1</a:t>
            </a:r>
            <a:br>
              <a:rPr lang="en"/>
            </a:br>
            <a:r>
              <a:rPr lang="en" sz="3200"/>
              <a:t>Actividad #1</a:t>
            </a:r>
            <a:br>
              <a:rPr lang="en" sz="3200"/>
            </a:br>
            <a:r>
              <a:rPr lang="en" sz="1600"/>
              <a:t>ENTENDIENDO LA INFORMACIÓN Y LOS MEDIOS DE COMUNICACIÓN</a:t>
            </a:r>
            <a:endParaRPr/>
          </a:p>
        </p:txBody>
      </p:sp>
      <p:grpSp>
        <p:nvGrpSpPr>
          <p:cNvPr id="165" name="Google Shape;165;p51"/>
          <p:cNvGrpSpPr/>
          <p:nvPr/>
        </p:nvGrpSpPr>
        <p:grpSpPr>
          <a:xfrm>
            <a:off x="4167750" y="4704850"/>
            <a:ext cx="808500" cy="92100"/>
            <a:chOff x="3570750" y="4704850"/>
            <a:chExt cx="808500" cy="92100"/>
          </a:xfrm>
        </p:grpSpPr>
        <p:sp>
          <p:nvSpPr>
            <p:cNvPr id="166" name="Google Shape;166;p51"/>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51"/>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51"/>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51"/>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70" name="Google Shape;170;p51"/>
          <p:cNvCxnSpPr/>
          <p:nvPr/>
        </p:nvCxnSpPr>
        <p:spPr>
          <a:xfrm>
            <a:off x="581454" y="2275409"/>
            <a:ext cx="0" cy="872100"/>
          </a:xfrm>
          <a:prstGeom prst="straightConnector1">
            <a:avLst/>
          </a:prstGeom>
          <a:noFill/>
          <a:ln w="19050" cap="flat" cmpd="sng">
            <a:solidFill>
              <a:schemeClr val="lt1"/>
            </a:solidFill>
            <a:prstDash val="solid"/>
            <a:round/>
            <a:headEnd type="none" w="sm" len="sm"/>
            <a:tailEnd type="none" w="sm" len="sm"/>
          </a:ln>
        </p:spPr>
      </p:cxnSp>
      <p:pic>
        <p:nvPicPr>
          <p:cNvPr id="171" name="Google Shape;171;p51"/>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172" name="Google Shape;172;p51"/>
          <p:cNvPicPr preferRelativeResize="0"/>
          <p:nvPr/>
        </p:nvPicPr>
        <p:blipFill rotWithShape="1">
          <a:blip r:embed="rId4">
            <a:alphaModFix/>
          </a:blip>
          <a:srcRect/>
          <a:stretch/>
        </p:blipFill>
        <p:spPr>
          <a:xfrm>
            <a:off x="4406550" y="938649"/>
            <a:ext cx="3493311" cy="2560542"/>
          </a:xfrm>
          <a:prstGeom prst="rect">
            <a:avLst/>
          </a:prstGeom>
          <a:noFill/>
          <a:ln>
            <a:noFill/>
          </a:ln>
        </p:spPr>
      </p:pic>
      <p:pic>
        <p:nvPicPr>
          <p:cNvPr id="173" name="Google Shape;173;p51"/>
          <p:cNvPicPr preferRelativeResize="0"/>
          <p:nvPr/>
        </p:nvPicPr>
        <p:blipFill rotWithShape="1">
          <a:blip r:embed="rId5">
            <a:alphaModFix/>
          </a:blip>
          <a:srcRect/>
          <a:stretch/>
        </p:blipFill>
        <p:spPr>
          <a:xfrm>
            <a:off x="233771" y="4754810"/>
            <a:ext cx="972457" cy="214513"/>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grpSp>
        <p:nvGrpSpPr>
          <p:cNvPr id="605" name="Google Shape;605;p41"/>
          <p:cNvGrpSpPr/>
          <p:nvPr/>
        </p:nvGrpSpPr>
        <p:grpSpPr>
          <a:xfrm>
            <a:off x="4167750" y="4704850"/>
            <a:ext cx="808500" cy="92100"/>
            <a:chOff x="3570750" y="4704850"/>
            <a:chExt cx="808500" cy="92100"/>
          </a:xfrm>
        </p:grpSpPr>
        <p:sp>
          <p:nvSpPr>
            <p:cNvPr id="606" name="Google Shape;606;p41"/>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7" name="Google Shape;607;p41"/>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8" name="Google Shape;608;p41"/>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9" name="Google Shape;609;p41"/>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610" name="Google Shape;610;p41"/>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611" name="Google Shape;611;p41" descr="Text&#10;&#10;Description automatically generated with medium confidence"/>
          <p:cNvPicPr preferRelativeResize="0"/>
          <p:nvPr/>
        </p:nvPicPr>
        <p:blipFill rotWithShape="1">
          <a:blip r:embed="rId3">
            <a:alphaModFix/>
          </a:blip>
          <a:srcRect/>
          <a:stretch/>
        </p:blipFill>
        <p:spPr>
          <a:xfrm>
            <a:off x="-1330678" y="3478800"/>
            <a:ext cx="972456" cy="204016"/>
          </a:xfrm>
          <a:prstGeom prst="rect">
            <a:avLst/>
          </a:prstGeom>
          <a:noFill/>
          <a:ln>
            <a:noFill/>
          </a:ln>
        </p:spPr>
      </p:pic>
      <p:pic>
        <p:nvPicPr>
          <p:cNvPr id="612" name="Google Shape;612;p41"/>
          <p:cNvPicPr preferRelativeResize="0"/>
          <p:nvPr/>
        </p:nvPicPr>
        <p:blipFill rotWithShape="1">
          <a:blip r:embed="rId4">
            <a:alphaModFix/>
          </a:blip>
          <a:srcRect/>
          <a:stretch/>
        </p:blipFill>
        <p:spPr>
          <a:xfrm>
            <a:off x="8406261" y="85675"/>
            <a:ext cx="574610" cy="429582"/>
          </a:xfrm>
          <a:prstGeom prst="rect">
            <a:avLst/>
          </a:prstGeom>
          <a:noFill/>
          <a:ln>
            <a:noFill/>
          </a:ln>
        </p:spPr>
      </p:pic>
      <p:sp>
        <p:nvSpPr>
          <p:cNvPr id="613" name="Google Shape;613;p41"/>
          <p:cNvSpPr txBox="1"/>
          <p:nvPr/>
        </p:nvSpPr>
        <p:spPr>
          <a:xfrm>
            <a:off x="353621" y="137140"/>
            <a:ext cx="7628254" cy="429582"/>
          </a:xfrm>
          <a:prstGeom prst="rect">
            <a:avLst/>
          </a:prstGeom>
          <a:noFill/>
          <a:ln>
            <a:noFill/>
          </a:ln>
        </p:spPr>
        <p:txBody>
          <a:bodyPr spcFirstLastPara="1" wrap="square" lIns="0" tIns="0" rIns="0" bIns="0" anchor="t" anchorCtr="0">
            <a:noAutofit/>
          </a:bodyPr>
          <a:lstStyle/>
          <a:p>
            <a:pPr lvl="0" algn="ctr">
              <a:buClr>
                <a:srgbClr val="FFFFFF"/>
              </a:buClr>
              <a:buSzPts val="1200"/>
              <a:defRPr/>
            </a:pPr>
            <a:r>
              <a:rPr lang="es-ES" b="1" dirty="0">
                <a:solidFill>
                  <a:srgbClr val="FFFFFF"/>
                </a:solidFill>
                <a:latin typeface="Open Sans"/>
                <a:ea typeface="Open Sans"/>
                <a:cs typeface="Open Sans"/>
                <a:sym typeface="Open Sans"/>
              </a:rPr>
              <a:t>E.S.C.A.P.E: un acrónimo útil para ayudarlos a recordar seis conceptos clave para evaluar la información (Evidencia, Fuente, Contexto, Audiencia, Propósito, Ejecución)</a:t>
            </a:r>
            <a:endParaRPr kumimoji="0" sz="1400" b="1"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graphicFrame>
        <p:nvGraphicFramePr>
          <p:cNvPr id="614" name="Google Shape;614;p41"/>
          <p:cNvGraphicFramePr/>
          <p:nvPr/>
        </p:nvGraphicFramePr>
        <p:xfrm>
          <a:off x="436415" y="750417"/>
          <a:ext cx="7805406" cy="3799759"/>
        </p:xfrm>
        <a:graphic>
          <a:graphicData uri="http://schemas.openxmlformats.org/drawingml/2006/table">
            <a:tbl>
              <a:tblPr firstRow="1" firstCol="1" bandRow="1">
                <a:noFill/>
              </a:tblPr>
              <a:tblGrid>
                <a:gridCol w="1300901">
                  <a:extLst>
                    <a:ext uri="{9D8B030D-6E8A-4147-A177-3AD203B41FA5}">
                      <a16:colId xmlns:a16="http://schemas.microsoft.com/office/drawing/2014/main" val="20000"/>
                    </a:ext>
                  </a:extLst>
                </a:gridCol>
                <a:gridCol w="1300901">
                  <a:extLst>
                    <a:ext uri="{9D8B030D-6E8A-4147-A177-3AD203B41FA5}">
                      <a16:colId xmlns:a16="http://schemas.microsoft.com/office/drawing/2014/main" val="20001"/>
                    </a:ext>
                  </a:extLst>
                </a:gridCol>
                <a:gridCol w="1300901">
                  <a:extLst>
                    <a:ext uri="{9D8B030D-6E8A-4147-A177-3AD203B41FA5}">
                      <a16:colId xmlns:a16="http://schemas.microsoft.com/office/drawing/2014/main" val="20002"/>
                    </a:ext>
                  </a:extLst>
                </a:gridCol>
                <a:gridCol w="1300901">
                  <a:extLst>
                    <a:ext uri="{9D8B030D-6E8A-4147-A177-3AD203B41FA5}">
                      <a16:colId xmlns:a16="http://schemas.microsoft.com/office/drawing/2014/main" val="20003"/>
                    </a:ext>
                  </a:extLst>
                </a:gridCol>
                <a:gridCol w="1300901">
                  <a:extLst>
                    <a:ext uri="{9D8B030D-6E8A-4147-A177-3AD203B41FA5}">
                      <a16:colId xmlns:a16="http://schemas.microsoft.com/office/drawing/2014/main" val="20004"/>
                    </a:ext>
                  </a:extLst>
                </a:gridCol>
                <a:gridCol w="1300901">
                  <a:extLst>
                    <a:ext uri="{9D8B030D-6E8A-4147-A177-3AD203B41FA5}">
                      <a16:colId xmlns:a16="http://schemas.microsoft.com/office/drawing/2014/main" val="20005"/>
                    </a:ext>
                  </a:extLst>
                </a:gridCol>
              </a:tblGrid>
              <a:tr h="558696">
                <a:tc>
                  <a:txBody>
                    <a:bodyPr/>
                    <a:lstStyle/>
                    <a:p>
                      <a:pPr marL="0" marR="0" lvl="0" indent="0" algn="ctr" rtl="0">
                        <a:lnSpc>
                          <a:spcPct val="107000"/>
                        </a:lnSpc>
                        <a:spcBef>
                          <a:spcPts val="0"/>
                        </a:spcBef>
                        <a:spcAft>
                          <a:spcPts val="0"/>
                        </a:spcAft>
                        <a:buNone/>
                      </a:pPr>
                      <a:r>
                        <a:rPr lang="es-ES" sz="14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Evidencia</a:t>
                      </a:r>
                      <a:endParaRPr dirty="0">
                        <a:solidFill>
                          <a:schemeClr val="bg1"/>
                        </a:solidFill>
                        <a:latin typeface="Open Sans" panose="020B0604020202020204" charset="0"/>
                        <a:ea typeface="Open Sans" panose="020B0604020202020204" charset="0"/>
                        <a:cs typeface="Open Sans" panose="020B0604020202020204" charset="0"/>
                      </a:endParaRPr>
                    </a:p>
                  </a:txBody>
                  <a:tcPr marL="53175" marR="53175" marT="53175" marB="53175"/>
                </a:tc>
                <a:tc>
                  <a:txBody>
                    <a:bodyPr/>
                    <a:lstStyle/>
                    <a:p>
                      <a:pPr marL="0" marR="0" lvl="0" indent="0" algn="ctr" rtl="0">
                        <a:lnSpc>
                          <a:spcPct val="107000"/>
                        </a:lnSpc>
                        <a:spcBef>
                          <a:spcPts val="0"/>
                        </a:spcBef>
                        <a:spcAft>
                          <a:spcPts val="0"/>
                        </a:spcAft>
                        <a:buNone/>
                      </a:pPr>
                      <a:r>
                        <a:rPr lang="es-ES" sz="14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Fuente</a:t>
                      </a:r>
                      <a:endParaRPr dirty="0">
                        <a:solidFill>
                          <a:schemeClr val="bg1"/>
                        </a:solidFill>
                        <a:latin typeface="Open Sans" panose="020B0604020202020204" charset="0"/>
                        <a:ea typeface="Open Sans" panose="020B0604020202020204" charset="0"/>
                        <a:cs typeface="Open Sans" panose="020B0604020202020204" charset="0"/>
                      </a:endParaRPr>
                    </a:p>
                  </a:txBody>
                  <a:tcPr marL="53175" marR="53175" marT="53175" marB="53175"/>
                </a:tc>
                <a:tc>
                  <a:txBody>
                    <a:bodyPr/>
                    <a:lstStyle/>
                    <a:p>
                      <a:pPr marL="0" marR="0" lvl="0" indent="0" algn="ctr" rtl="0">
                        <a:lnSpc>
                          <a:spcPct val="107000"/>
                        </a:lnSpc>
                        <a:spcBef>
                          <a:spcPts val="0"/>
                        </a:spcBef>
                        <a:spcAft>
                          <a:spcPts val="0"/>
                        </a:spcAft>
                        <a:buNone/>
                      </a:pPr>
                      <a:r>
                        <a:rPr lang="es-ES" sz="14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Contexto</a:t>
                      </a:r>
                      <a:endParaRPr dirty="0">
                        <a:solidFill>
                          <a:schemeClr val="bg1"/>
                        </a:solidFill>
                        <a:latin typeface="Open Sans" panose="020B0604020202020204" charset="0"/>
                        <a:ea typeface="Open Sans" panose="020B0604020202020204" charset="0"/>
                        <a:cs typeface="Open Sans" panose="020B0604020202020204" charset="0"/>
                      </a:endParaRPr>
                    </a:p>
                  </a:txBody>
                  <a:tcPr marL="53175" marR="53175" marT="53175" marB="53175"/>
                </a:tc>
                <a:tc>
                  <a:txBody>
                    <a:bodyPr/>
                    <a:lstStyle/>
                    <a:p>
                      <a:pPr marL="0" marR="0" lvl="0" indent="0" algn="ctr" rtl="0">
                        <a:lnSpc>
                          <a:spcPct val="107000"/>
                        </a:lnSpc>
                        <a:spcBef>
                          <a:spcPts val="0"/>
                        </a:spcBef>
                        <a:spcAft>
                          <a:spcPts val="0"/>
                        </a:spcAft>
                        <a:buNone/>
                      </a:pPr>
                      <a:r>
                        <a:rPr lang="es-ES" sz="14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Audiencia</a:t>
                      </a:r>
                      <a:br>
                        <a:rPr lang="en" sz="14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n" sz="14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 </a:t>
                      </a:r>
                      <a:endParaRPr dirty="0">
                        <a:solidFill>
                          <a:schemeClr val="bg1"/>
                        </a:solidFill>
                        <a:latin typeface="Open Sans" panose="020B0604020202020204" charset="0"/>
                        <a:ea typeface="Open Sans" panose="020B0604020202020204" charset="0"/>
                        <a:cs typeface="Open Sans" panose="020B0604020202020204" charset="0"/>
                      </a:endParaRPr>
                    </a:p>
                  </a:txBody>
                  <a:tcPr marL="53175" marR="53175" marT="53175" marB="53175"/>
                </a:tc>
                <a:tc>
                  <a:txBody>
                    <a:bodyPr/>
                    <a:lstStyle/>
                    <a:p>
                      <a:pPr marL="0" marR="0" lvl="0" indent="0" algn="ctr" rtl="0">
                        <a:lnSpc>
                          <a:spcPct val="107000"/>
                        </a:lnSpc>
                        <a:spcBef>
                          <a:spcPts val="0"/>
                        </a:spcBef>
                        <a:spcAft>
                          <a:spcPts val="0"/>
                        </a:spcAft>
                        <a:buNone/>
                      </a:pPr>
                      <a:r>
                        <a:rPr lang="es-ES" sz="14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Propósito</a:t>
                      </a:r>
                      <a:endParaRPr dirty="0">
                        <a:solidFill>
                          <a:schemeClr val="bg1"/>
                        </a:solidFill>
                        <a:latin typeface="Open Sans" panose="020B0604020202020204" charset="0"/>
                        <a:ea typeface="Open Sans" panose="020B0604020202020204" charset="0"/>
                        <a:cs typeface="Open Sans" panose="020B0604020202020204" charset="0"/>
                      </a:endParaRPr>
                    </a:p>
                  </a:txBody>
                  <a:tcPr marL="53175" marR="53175" marT="53175" marB="53175"/>
                </a:tc>
                <a:tc>
                  <a:txBody>
                    <a:bodyPr/>
                    <a:lstStyle/>
                    <a:p>
                      <a:pPr marL="0" marR="0" lvl="0" indent="0" algn="ctr" rtl="0">
                        <a:lnSpc>
                          <a:spcPct val="107000"/>
                        </a:lnSpc>
                        <a:spcBef>
                          <a:spcPts val="0"/>
                        </a:spcBef>
                        <a:spcAft>
                          <a:spcPts val="0"/>
                        </a:spcAft>
                        <a:buNone/>
                      </a:pPr>
                      <a:r>
                        <a:rPr lang="es-ES" sz="14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Ejecución</a:t>
                      </a:r>
                      <a:endParaRPr dirty="0">
                        <a:solidFill>
                          <a:schemeClr val="bg1"/>
                        </a:solidFill>
                        <a:latin typeface="Open Sans" panose="020B0604020202020204" charset="0"/>
                        <a:ea typeface="Open Sans" panose="020B0604020202020204" charset="0"/>
                        <a:cs typeface="Open Sans" panose="020B0604020202020204" charset="0"/>
                      </a:endParaRPr>
                    </a:p>
                  </a:txBody>
                  <a:tcPr marL="53175" marR="53175" marT="53175" marB="53175"/>
                </a:tc>
                <a:extLst>
                  <a:ext uri="{0D108BD9-81ED-4DB2-BD59-A6C34878D82A}">
                    <a16:rowId xmlns:a16="http://schemas.microsoft.com/office/drawing/2014/main" val="10000"/>
                  </a:ext>
                </a:extLst>
              </a:tr>
              <a:tr h="546159">
                <a:tc>
                  <a:txBody>
                    <a:bodyPr/>
                    <a:lstStyle/>
                    <a:p>
                      <a:pPr marL="0" marR="0" lvl="0" indent="0" algn="ctr" rtl="0">
                        <a:lnSpc>
                          <a:spcPct val="107000"/>
                        </a:lnSpc>
                        <a:spcBef>
                          <a:spcPts val="0"/>
                        </a:spcBef>
                        <a:spcAft>
                          <a:spcPts val="0"/>
                        </a:spcAft>
                        <a:buNone/>
                      </a:pPr>
                      <a:r>
                        <a:rPr lang="es-ES" sz="9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¿Se sostienen los hechos?</a:t>
                      </a:r>
                      <a:endParaRPr dirty="0">
                        <a:solidFill>
                          <a:schemeClr val="bg1"/>
                        </a:solidFill>
                        <a:latin typeface="Open Sans" panose="020B0604020202020204" charset="0"/>
                        <a:ea typeface="Open Sans" panose="020B0604020202020204" charset="0"/>
                        <a:cs typeface="Open Sans" panose="020B0604020202020204" charset="0"/>
                      </a:endParaRPr>
                    </a:p>
                  </a:txBody>
                  <a:tcPr marL="53175" marR="53175" marT="53175" marB="53175"/>
                </a:tc>
                <a:tc>
                  <a:txBody>
                    <a:bodyPr/>
                    <a:lstStyle/>
                    <a:p>
                      <a:pPr marL="0" marR="0" lvl="0" indent="0" algn="ctr" rtl="0">
                        <a:lnSpc>
                          <a:spcPct val="107000"/>
                        </a:lnSpc>
                        <a:spcBef>
                          <a:spcPts val="0"/>
                        </a:spcBef>
                        <a:spcAft>
                          <a:spcPts val="0"/>
                        </a:spcAft>
                        <a:buNone/>
                      </a:pPr>
                      <a:r>
                        <a:rPr lang="es-ES" sz="9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¿Quién hizo esto y puedo confiar en ellos?</a:t>
                      </a:r>
                      <a:endParaRPr dirty="0">
                        <a:solidFill>
                          <a:schemeClr val="bg1"/>
                        </a:solidFill>
                        <a:latin typeface="Open Sans" panose="020B0604020202020204" charset="0"/>
                        <a:ea typeface="Open Sans" panose="020B0604020202020204" charset="0"/>
                        <a:cs typeface="Open Sans" panose="020B0604020202020204" charset="0"/>
                      </a:endParaRPr>
                    </a:p>
                  </a:txBody>
                  <a:tcPr marL="53175" marR="53175" marT="53175" marB="53175"/>
                </a:tc>
                <a:tc>
                  <a:txBody>
                    <a:bodyPr/>
                    <a:lstStyle/>
                    <a:p>
                      <a:pPr marL="0" marR="0" lvl="0" indent="0" algn="ctr" rtl="0">
                        <a:lnSpc>
                          <a:spcPct val="107000"/>
                        </a:lnSpc>
                        <a:spcBef>
                          <a:spcPts val="0"/>
                        </a:spcBef>
                        <a:spcAft>
                          <a:spcPts val="0"/>
                        </a:spcAft>
                        <a:buNone/>
                      </a:pPr>
                      <a:r>
                        <a:rPr lang="es-ES" sz="9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¿Cuál es el panorama general?</a:t>
                      </a:r>
                      <a:endParaRPr dirty="0">
                        <a:solidFill>
                          <a:schemeClr val="bg1"/>
                        </a:solidFill>
                        <a:latin typeface="Open Sans" panose="020B0604020202020204" charset="0"/>
                        <a:ea typeface="Open Sans" panose="020B0604020202020204" charset="0"/>
                        <a:cs typeface="Open Sans" panose="020B0604020202020204" charset="0"/>
                      </a:endParaRPr>
                    </a:p>
                  </a:txBody>
                  <a:tcPr marL="53175" marR="53175" marT="53175" marB="53175"/>
                </a:tc>
                <a:tc>
                  <a:txBody>
                    <a:bodyPr/>
                    <a:lstStyle/>
                    <a:p>
                      <a:pPr marL="0" marR="0" lvl="0" indent="0" algn="ctr" rtl="0">
                        <a:lnSpc>
                          <a:spcPct val="107000"/>
                        </a:lnSpc>
                        <a:spcBef>
                          <a:spcPts val="0"/>
                        </a:spcBef>
                        <a:spcAft>
                          <a:spcPts val="0"/>
                        </a:spcAft>
                        <a:buNone/>
                      </a:pPr>
                      <a:r>
                        <a:rPr lang="es-ES" sz="9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¿A quién va dirigido?</a:t>
                      </a:r>
                      <a:endParaRPr dirty="0">
                        <a:solidFill>
                          <a:schemeClr val="bg1"/>
                        </a:solidFill>
                        <a:latin typeface="Open Sans" panose="020B0604020202020204" charset="0"/>
                        <a:ea typeface="Open Sans" panose="020B0604020202020204" charset="0"/>
                        <a:cs typeface="Open Sans" panose="020B0604020202020204" charset="0"/>
                      </a:endParaRPr>
                    </a:p>
                  </a:txBody>
                  <a:tcPr marL="53175" marR="53175" marT="53175" marB="53175"/>
                </a:tc>
                <a:tc>
                  <a:txBody>
                    <a:bodyPr/>
                    <a:lstStyle/>
                    <a:p>
                      <a:pPr marL="0" marR="0" lvl="0" indent="0" algn="ctr" rtl="0">
                        <a:lnSpc>
                          <a:spcPct val="107000"/>
                        </a:lnSpc>
                        <a:spcBef>
                          <a:spcPts val="0"/>
                        </a:spcBef>
                        <a:spcAft>
                          <a:spcPts val="0"/>
                        </a:spcAft>
                        <a:buNone/>
                      </a:pPr>
                      <a:r>
                        <a:rPr lang="es-ES" sz="9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¿Por qué se hizo esto?</a:t>
                      </a:r>
                      <a:r>
                        <a:rPr lang="en" sz="9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a:t>
                      </a:r>
                      <a:endParaRPr dirty="0">
                        <a:solidFill>
                          <a:schemeClr val="bg1"/>
                        </a:solidFill>
                        <a:latin typeface="Open Sans" panose="020B0604020202020204" charset="0"/>
                        <a:ea typeface="Open Sans" panose="020B0604020202020204" charset="0"/>
                        <a:cs typeface="Open Sans" panose="020B0604020202020204" charset="0"/>
                      </a:endParaRPr>
                    </a:p>
                  </a:txBody>
                  <a:tcPr marL="53175" marR="53175" marT="53175" marB="53175"/>
                </a:tc>
                <a:tc>
                  <a:txBody>
                    <a:bodyPr/>
                    <a:lstStyle/>
                    <a:p>
                      <a:pPr marL="0" marR="0" lvl="0" indent="0" algn="ctr" rtl="0">
                        <a:lnSpc>
                          <a:spcPct val="107000"/>
                        </a:lnSpc>
                        <a:spcBef>
                          <a:spcPts val="0"/>
                        </a:spcBef>
                        <a:spcAft>
                          <a:spcPts val="0"/>
                        </a:spcAft>
                        <a:buNone/>
                      </a:pPr>
                      <a:r>
                        <a:rPr lang="es-ES" sz="9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¿Cómo se presenta esta información?</a:t>
                      </a:r>
                      <a:endParaRPr dirty="0">
                        <a:solidFill>
                          <a:schemeClr val="bg1"/>
                        </a:solidFill>
                        <a:latin typeface="Open Sans" panose="020B0604020202020204" charset="0"/>
                        <a:ea typeface="Open Sans" panose="020B0604020202020204" charset="0"/>
                        <a:cs typeface="Open Sans" panose="020B0604020202020204" charset="0"/>
                      </a:endParaRPr>
                    </a:p>
                  </a:txBody>
                  <a:tcPr marL="53175" marR="53175" marT="53175" marB="53175"/>
                </a:tc>
                <a:extLst>
                  <a:ext uri="{0D108BD9-81ED-4DB2-BD59-A6C34878D82A}">
                    <a16:rowId xmlns:a16="http://schemas.microsoft.com/office/drawing/2014/main" val="10001"/>
                  </a:ext>
                </a:extLst>
              </a:tr>
              <a:tr h="2694904">
                <a:tc>
                  <a:txBody>
                    <a:bodyPr/>
                    <a:lstStyle/>
                    <a:p>
                      <a:pPr marL="0" marR="0" lvl="0" indent="0" algn="l" rtl="0">
                        <a:lnSpc>
                          <a:spcPct val="107000"/>
                        </a:lnSpc>
                        <a:spcBef>
                          <a:spcPts val="0"/>
                        </a:spcBef>
                        <a:spcAft>
                          <a:spcPts val="0"/>
                        </a:spcAft>
                        <a:buFont typeface="Arial" panose="020B0604020202020204" pitchFamily="34" charset="0"/>
                        <a:buNone/>
                      </a:pPr>
                      <a:r>
                        <a:rPr lang="es-ES" sz="9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Busca información que puedas verificar:
- Nombres
- Números
- Lugares
- Documentos</a:t>
                      </a:r>
                      <a:endParaRPr dirty="0">
                        <a:solidFill>
                          <a:schemeClr val="bg1"/>
                        </a:solidFill>
                        <a:latin typeface="Open Sans" panose="020B0604020202020204" charset="0"/>
                        <a:ea typeface="Open Sans" panose="020B0604020202020204" charset="0"/>
                        <a:cs typeface="Open Sans" panose="020B0604020202020204" charset="0"/>
                      </a:endParaRPr>
                    </a:p>
                  </a:txBody>
                  <a:tcPr marL="53175" marR="53175" marT="53175" marB="53175"/>
                </a:tc>
                <a:tc>
                  <a:txBody>
                    <a:bodyPr/>
                    <a:lstStyle/>
                    <a:p>
                      <a:pPr marL="0" marR="0" lvl="0" indent="0" algn="l" rtl="0">
                        <a:lnSpc>
                          <a:spcPct val="107000"/>
                        </a:lnSpc>
                        <a:spcBef>
                          <a:spcPts val="0"/>
                        </a:spcBef>
                        <a:spcAft>
                          <a:spcPts val="0"/>
                        </a:spcAft>
                        <a:buNone/>
                      </a:pPr>
                      <a:r>
                        <a:rPr lang="es-ES" sz="9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Rastrea quién ha tocado la historia:
- Autores
- Editores
- Financiadores
- Agregadores
- Usuarios de redes sociales</a:t>
                      </a:r>
                      <a:endParaRPr dirty="0">
                        <a:solidFill>
                          <a:schemeClr val="bg1"/>
                        </a:solidFill>
                        <a:latin typeface="Open Sans" panose="020B0604020202020204" charset="0"/>
                        <a:ea typeface="Open Sans" panose="020B0604020202020204" charset="0"/>
                        <a:cs typeface="Open Sans" panose="020B0604020202020204" charset="0"/>
                      </a:endParaRPr>
                    </a:p>
                  </a:txBody>
                  <a:tcPr marL="53175" marR="53175" marT="53175" marB="53175"/>
                </a:tc>
                <a:tc>
                  <a:txBody>
                    <a:bodyPr/>
                    <a:lstStyle/>
                    <a:p>
                      <a:pPr marL="0" marR="0" lvl="0" indent="0" algn="l" rtl="0">
                        <a:lnSpc>
                          <a:spcPct val="107000"/>
                        </a:lnSpc>
                        <a:spcBef>
                          <a:spcPts val="0"/>
                        </a:spcBef>
                        <a:spcAft>
                          <a:spcPts val="0"/>
                        </a:spcAft>
                        <a:buNone/>
                      </a:pPr>
                      <a:r>
                        <a:rPr lang="es-ES" sz="9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Considere si esta es toda la historia y sopese otras fuerzas que la rodean:
- Actualidades
- Tendencias culturales
- Objetivos políticos
- Presiones financieras</a:t>
                      </a:r>
                      <a:endParaRPr dirty="0">
                        <a:solidFill>
                          <a:schemeClr val="bg1"/>
                        </a:solidFill>
                        <a:latin typeface="Open Sans" panose="020B0604020202020204" charset="0"/>
                        <a:ea typeface="Open Sans" panose="020B0604020202020204" charset="0"/>
                        <a:cs typeface="Open Sans" panose="020B0604020202020204" charset="0"/>
                      </a:endParaRPr>
                    </a:p>
                  </a:txBody>
                  <a:tcPr marL="53175" marR="53175" marT="53175" marB="53175"/>
                </a:tc>
                <a:tc>
                  <a:txBody>
                    <a:bodyPr/>
                    <a:lstStyle/>
                    <a:p>
                      <a:pPr marL="0" marR="0" lvl="0" indent="0" algn="l" rtl="0">
                        <a:lnSpc>
                          <a:spcPct val="107000"/>
                        </a:lnSpc>
                        <a:spcBef>
                          <a:spcPts val="0"/>
                        </a:spcBef>
                        <a:spcAft>
                          <a:spcPts val="0"/>
                        </a:spcAft>
                        <a:buNone/>
                      </a:pPr>
                      <a:r>
                        <a:rPr lang="es-ES" sz="9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Busca intentos de atraer a grupos específicos
- Opciones de imagen
- Técnicas de presentación
- Idioma
- Contenido</a:t>
                      </a:r>
                      <a:endParaRPr dirty="0">
                        <a:solidFill>
                          <a:schemeClr val="bg1"/>
                        </a:solidFill>
                        <a:latin typeface="Open Sans" panose="020B0604020202020204" charset="0"/>
                        <a:ea typeface="Open Sans" panose="020B0604020202020204" charset="0"/>
                        <a:cs typeface="Open Sans" panose="020B0604020202020204" charset="0"/>
                      </a:endParaRPr>
                    </a:p>
                  </a:txBody>
                  <a:tcPr marL="53175" marR="53175" marT="53175" marB="53175"/>
                </a:tc>
                <a:tc>
                  <a:txBody>
                    <a:bodyPr/>
                    <a:lstStyle/>
                    <a:p>
                      <a:pPr marL="0" marR="0" lvl="0" indent="0" algn="l" rtl="0">
                        <a:lnSpc>
                          <a:spcPct val="107000"/>
                        </a:lnSpc>
                        <a:spcBef>
                          <a:spcPts val="0"/>
                        </a:spcBef>
                        <a:spcAft>
                          <a:spcPts val="0"/>
                        </a:spcAft>
                        <a:buNone/>
                      </a:pPr>
                      <a:r>
                        <a:rPr lang="es-ES" sz="9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Busca pistas sobre la motivación
- La misión del editor
- Lenguaje o imágenes persuasivas
- Tácticas para ganar dinero
- Agendas declaradas o no declaradas
- Llamadas a la acción</a:t>
                      </a:r>
                      <a:endParaRPr dirty="0">
                        <a:solidFill>
                          <a:schemeClr val="bg1"/>
                        </a:solidFill>
                        <a:latin typeface="Open Sans" panose="020B0604020202020204" charset="0"/>
                        <a:ea typeface="Open Sans" panose="020B0604020202020204" charset="0"/>
                        <a:cs typeface="Open Sans" panose="020B0604020202020204" charset="0"/>
                      </a:endParaRPr>
                    </a:p>
                  </a:txBody>
                  <a:tcPr marL="53175" marR="53175" marT="53175" marB="53175"/>
                </a:tc>
                <a:tc>
                  <a:txBody>
                    <a:bodyPr/>
                    <a:lstStyle/>
                    <a:p>
                      <a:pPr marL="0" marR="0" lvl="0" indent="0" algn="l" rtl="0">
                        <a:lnSpc>
                          <a:spcPct val="107000"/>
                        </a:lnSpc>
                        <a:spcBef>
                          <a:spcPts val="0"/>
                        </a:spcBef>
                        <a:spcAft>
                          <a:spcPts val="0"/>
                        </a:spcAft>
                        <a:buNone/>
                      </a:pPr>
                      <a:r>
                        <a:rPr lang="es-ES" sz="9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Considere cómo la forma en que se hace afecta el impacto
- Estilo
- Gramática
- Tono
- Opciones de imagen
- Presentación y maquetación</a:t>
                      </a:r>
                      <a:endParaRPr dirty="0">
                        <a:solidFill>
                          <a:schemeClr val="bg1"/>
                        </a:solidFill>
                        <a:latin typeface="Open Sans" panose="020B0604020202020204" charset="0"/>
                        <a:ea typeface="Open Sans" panose="020B0604020202020204" charset="0"/>
                        <a:cs typeface="Open Sans" panose="020B0604020202020204" charset="0"/>
                      </a:endParaRPr>
                    </a:p>
                  </a:txBody>
                  <a:tcPr marL="53175" marR="53175" marT="53175" marB="5317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197748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42"/>
          <p:cNvGrpSpPr/>
          <p:nvPr/>
        </p:nvGrpSpPr>
        <p:grpSpPr>
          <a:xfrm>
            <a:off x="4167750" y="4704850"/>
            <a:ext cx="808500" cy="92100"/>
            <a:chOff x="3570750" y="4704850"/>
            <a:chExt cx="808500" cy="92100"/>
          </a:xfrm>
        </p:grpSpPr>
        <p:sp>
          <p:nvSpPr>
            <p:cNvPr id="620" name="Google Shape;620;p42"/>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1" name="Google Shape;621;p42"/>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2" name="Google Shape;622;p42"/>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3" name="Google Shape;623;p42"/>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624" name="Google Shape;624;p42"/>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626" name="Google Shape;626;p42"/>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627" name="Google Shape;627;p42"/>
          <p:cNvSpPr txBox="1"/>
          <p:nvPr/>
        </p:nvSpPr>
        <p:spPr>
          <a:xfrm>
            <a:off x="353621" y="137140"/>
            <a:ext cx="7628254" cy="429582"/>
          </a:xfrm>
          <a:prstGeom prst="rect">
            <a:avLst/>
          </a:prstGeom>
          <a:noFill/>
          <a:ln>
            <a:noFill/>
          </a:ln>
        </p:spPr>
        <p:txBody>
          <a:bodyPr spcFirstLastPara="1" wrap="square" lIns="0" tIns="0" rIns="0" bIns="0" anchor="t" anchorCtr="0">
            <a:noAutofit/>
          </a:bodyPr>
          <a:lstStyle/>
          <a:p>
            <a:pPr lvl="0" algn="ctr">
              <a:defRPr/>
            </a:pPr>
            <a:r>
              <a:rPr lang="es-ES">
                <a:solidFill>
                  <a:srgbClr val="FFFFFF"/>
                </a:solidFill>
                <a:latin typeface="Open Sans"/>
                <a:ea typeface="Open Sans"/>
                <a:cs typeface="Open Sans"/>
                <a:sym typeface="Open Sans"/>
              </a:rPr>
              <a:t>SIFT MODEL: un método de evaluación diseñado por Mike Caulfield
.</a:t>
            </a:r>
            <a:endParaRPr kumimoji="0" sz="14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graphicFrame>
        <p:nvGraphicFramePr>
          <p:cNvPr id="628" name="Google Shape;628;p42"/>
          <p:cNvGraphicFramePr/>
          <p:nvPr/>
        </p:nvGraphicFramePr>
        <p:xfrm>
          <a:off x="677612" y="1374363"/>
          <a:ext cx="7549975" cy="3422587"/>
        </p:xfrm>
        <a:graphic>
          <a:graphicData uri="http://schemas.openxmlformats.org/drawingml/2006/table">
            <a:tbl>
              <a:tblPr firstRow="1" firstCol="1" bandRow="1">
                <a:noFill/>
              </a:tblPr>
              <a:tblGrid>
                <a:gridCol w="2554950">
                  <a:extLst>
                    <a:ext uri="{9D8B030D-6E8A-4147-A177-3AD203B41FA5}">
                      <a16:colId xmlns:a16="http://schemas.microsoft.com/office/drawing/2014/main" val="20000"/>
                    </a:ext>
                  </a:extLst>
                </a:gridCol>
                <a:gridCol w="4995025">
                  <a:extLst>
                    <a:ext uri="{9D8B030D-6E8A-4147-A177-3AD203B41FA5}">
                      <a16:colId xmlns:a16="http://schemas.microsoft.com/office/drawing/2014/main" val="20001"/>
                    </a:ext>
                  </a:extLst>
                </a:gridCol>
              </a:tblGrid>
              <a:tr h="724625">
                <a:tc>
                  <a:txBody>
                    <a:bodyPr/>
                    <a:lstStyle/>
                    <a:p>
                      <a:pPr marL="0" marR="0" lvl="0" indent="0" algn="ctr" rtl="0">
                        <a:lnSpc>
                          <a:spcPct val="107000"/>
                        </a:lnSpc>
                        <a:spcBef>
                          <a:spcPts val="0"/>
                        </a:spcBef>
                        <a:spcAft>
                          <a:spcPts val="0"/>
                        </a:spcAft>
                        <a:buNone/>
                      </a:pPr>
                      <a:r>
                        <a:rPr lang="es-ES" sz="14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PARAR</a:t>
                      </a:r>
                      <a:endParaRPr sz="14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endParaRPr>
                    </a:p>
                  </a:txBody>
                  <a:tcPr marL="48025" marR="48025" marT="0" marB="0" anchor="ctr"/>
                </a:tc>
                <a:tc>
                  <a:txBody>
                    <a:bodyPr/>
                    <a:lstStyle/>
                    <a:p>
                      <a:pPr marL="0" marR="0" lvl="0" indent="0" algn="l" rtl="0">
                        <a:lnSpc>
                          <a:spcPct val="107000"/>
                        </a:lnSpc>
                        <a:spcBef>
                          <a:spcPts val="0"/>
                        </a:spcBef>
                        <a:spcAft>
                          <a:spcPts val="0"/>
                        </a:spcAft>
                        <a:buClr>
                          <a:srgbClr val="000000"/>
                        </a:buClr>
                        <a:buSzPts val="1000"/>
                        <a:buFont typeface="Arial"/>
                        <a:buNone/>
                      </a:pP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Antes de leer el artículo, ¡detente!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Antes de compartir el video, ¡detente!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Antes de actuar sobre una fuerte respuesta emocional a un titular, ¡detente!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Antes de seguir adelante, utilice los otros tres movimientos: Investigar la fuente, Encontrar una mejor cobertura y Rastrear las afirmaciones, las citas y los medios de comunicación hasta el contexto original.</a:t>
                      </a:r>
                      <a:endParaRPr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endParaRPr>
                    </a:p>
                  </a:txBody>
                  <a:tcPr marL="48025" marR="48025" marT="0" marB="0" anchor="ctr"/>
                </a:tc>
                <a:extLst>
                  <a:ext uri="{0D108BD9-81ED-4DB2-BD59-A6C34878D82A}">
                    <a16:rowId xmlns:a16="http://schemas.microsoft.com/office/drawing/2014/main" val="10000"/>
                  </a:ext>
                </a:extLst>
              </a:tr>
              <a:tr h="773025">
                <a:tc>
                  <a:txBody>
                    <a:bodyPr/>
                    <a:lstStyle/>
                    <a:p>
                      <a:pPr marL="0" marR="0" lvl="0" indent="0" algn="ctr" rtl="0">
                        <a:lnSpc>
                          <a:spcPct val="107000"/>
                        </a:lnSpc>
                        <a:spcBef>
                          <a:spcPts val="0"/>
                        </a:spcBef>
                        <a:spcAft>
                          <a:spcPts val="0"/>
                        </a:spcAft>
                        <a:buNone/>
                      </a:pPr>
                      <a:r>
                        <a:rPr lang="es-ES" sz="14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INVESTIGA EL ORIGEN</a:t>
                      </a:r>
                      <a:endParaRPr sz="14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endParaRPr>
                    </a:p>
                  </a:txBody>
                  <a:tcPr marL="48025" marR="48025" marT="0" marB="0" anchor="ctr"/>
                </a:tc>
                <a:tc>
                  <a:txBody>
                    <a:bodyPr/>
                    <a:lstStyle/>
                    <a:p>
                      <a:pPr marL="0" marR="0" lvl="0" indent="0" algn="l" rtl="0">
                        <a:lnSpc>
                          <a:spcPct val="107000"/>
                        </a:lnSpc>
                        <a:spcBef>
                          <a:spcPts val="0"/>
                        </a:spcBef>
                        <a:spcAft>
                          <a:spcPts val="0"/>
                        </a:spcAft>
                        <a:buClr>
                          <a:srgbClr val="000000"/>
                        </a:buClr>
                        <a:buSzPts val="1000"/>
                        <a:buFont typeface="Arial"/>
                        <a:buNone/>
                      </a:pP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Pregúntate: ¿Conozco este sitio web? ¿Conozco esta fuente de información? ¿Conozco su reputación?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Usa Google o Wikipedia para investigar una organización de noticias u otro recurso. </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Pasar el cursor es otra técnica para aprender más sobre quién comparte información, especialmente en plataformas de redes sociales como Twitter.</a:t>
                      </a:r>
                      <a:endParaRPr dirty="0">
                        <a:solidFill>
                          <a:schemeClr val="bg1"/>
                        </a:solidFill>
                        <a:latin typeface="Open Sans" panose="020B0604020202020204" charset="0"/>
                        <a:ea typeface="Open Sans" panose="020B0604020202020204" charset="0"/>
                        <a:cs typeface="Open Sans" panose="020B0604020202020204" charset="0"/>
                      </a:endParaRPr>
                    </a:p>
                  </a:txBody>
                  <a:tcPr marL="48025" marR="48025" marT="0" marB="0" anchor="ctr"/>
                </a:tc>
                <a:extLst>
                  <a:ext uri="{0D108BD9-81ED-4DB2-BD59-A6C34878D82A}">
                    <a16:rowId xmlns:a16="http://schemas.microsoft.com/office/drawing/2014/main" val="10001"/>
                  </a:ext>
                </a:extLst>
              </a:tr>
              <a:tr h="530900">
                <a:tc>
                  <a:txBody>
                    <a:bodyPr/>
                    <a:lstStyle/>
                    <a:p>
                      <a:pPr marL="0" marR="0" lvl="0" indent="0" algn="ctr" rtl="0">
                        <a:lnSpc>
                          <a:spcPct val="107000"/>
                        </a:lnSpc>
                        <a:spcBef>
                          <a:spcPts val="0"/>
                        </a:spcBef>
                        <a:spcAft>
                          <a:spcPts val="0"/>
                        </a:spcAft>
                        <a:buNone/>
                      </a:pPr>
                      <a:r>
                        <a:rPr lang="es-ES" sz="14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ENCUENTRE UNA MEJOR COBERTURA</a:t>
                      </a:r>
                      <a:endParaRPr sz="14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endParaRPr>
                    </a:p>
                  </a:txBody>
                  <a:tcPr marL="48025" marR="48025" marT="0" marB="0" anchor="ctr"/>
                </a:tc>
                <a:tc>
                  <a:txBody>
                    <a:bodyPr/>
                    <a:lstStyle/>
                    <a:p>
                      <a:pPr marL="0" marR="0" lvl="0" indent="0" algn="l" rtl="0">
                        <a:lnSpc>
                          <a:spcPct val="107000"/>
                        </a:lnSpc>
                        <a:spcBef>
                          <a:spcPts val="0"/>
                        </a:spcBef>
                        <a:spcAft>
                          <a:spcPts val="0"/>
                        </a:spcAft>
                        <a:buClr>
                          <a:srgbClr val="000000"/>
                        </a:buClr>
                        <a:buSzPts val="1000"/>
                        <a:buFont typeface="Arial"/>
                        <a:buNone/>
                      </a:pP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Mire y vea qué otra cobertura está disponible sobre el mismo tema</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Realice un seguimiento de las fuentes de noticias confiables</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Usa sitios de verificación de datos</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Hacer una búsqueda inversa de imágenes</a:t>
                      </a:r>
                      <a:endParaRPr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endParaRPr>
                    </a:p>
                  </a:txBody>
                  <a:tcPr marL="48025" marR="48025" marT="0" marB="0" anchor="ctr"/>
                </a:tc>
                <a:extLst>
                  <a:ext uri="{0D108BD9-81ED-4DB2-BD59-A6C34878D82A}">
                    <a16:rowId xmlns:a16="http://schemas.microsoft.com/office/drawing/2014/main" val="10002"/>
                  </a:ext>
                </a:extLst>
              </a:tr>
              <a:tr h="575125">
                <a:tc>
                  <a:txBody>
                    <a:bodyPr/>
                    <a:lstStyle/>
                    <a:p>
                      <a:pPr marL="0" marR="0" lvl="0" indent="0" algn="ctr" rtl="0">
                        <a:lnSpc>
                          <a:spcPct val="107000"/>
                        </a:lnSpc>
                        <a:spcBef>
                          <a:spcPts val="0"/>
                        </a:spcBef>
                        <a:spcAft>
                          <a:spcPts val="0"/>
                        </a:spcAft>
                        <a:buNone/>
                      </a:pPr>
                      <a:r>
                        <a:rPr lang="es-ES" sz="13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RASTREE LAS AFIRMACIONES, LAS CITAS Y LOS MEDIOS DE COMUNICACIÓN HASTA EL CONTEXTO ORIGINAL</a:t>
                      </a:r>
                      <a:endParaRPr sz="1300" b="1" i="0" u="none" strike="noStrike" cap="none" dirty="0">
                        <a:solidFill>
                          <a:schemeClr val="bg1"/>
                        </a:solidFill>
                        <a:latin typeface="Open Sans" panose="020B0604020202020204" charset="0"/>
                        <a:ea typeface="Open Sans" panose="020B0604020202020204" charset="0"/>
                        <a:cs typeface="Open Sans" panose="020B0604020202020204" charset="0"/>
                        <a:sym typeface="Arial"/>
                      </a:endParaRPr>
                    </a:p>
                  </a:txBody>
                  <a:tcPr marL="48025" marR="48025" marT="0" marB="0" anchor="ctr"/>
                </a:tc>
                <a:tc>
                  <a:txBody>
                    <a:bodyPr/>
                    <a:lstStyle/>
                    <a:p>
                      <a:pPr marL="0" marR="0" lvl="0" indent="0" algn="l" rtl="0">
                        <a:lnSpc>
                          <a:spcPct val="107000"/>
                        </a:lnSpc>
                        <a:spcBef>
                          <a:spcPts val="0"/>
                        </a:spcBef>
                        <a:spcAft>
                          <a:spcPts val="0"/>
                        </a:spcAft>
                        <a:buClr>
                          <a:srgbClr val="000000"/>
                        </a:buClr>
                        <a:buSzPts val="1000"/>
                        <a:buFont typeface="Arial"/>
                        <a:buNone/>
                      </a:pP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Haga clic para seguir los enlaces a las reclamaciones</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Abra las fuentes de información originales enumeradas en una bibliografía, si están presentes.</a:t>
                      </a:r>
                      <a:b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br>
                      <a:r>
                        <a:rPr lang="es-ES"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rPr>
                        <a:t>Fíjate en el contexto original. ¿La afirmación, la cita o los medios de comunicación estuvieron representados de manera justa?</a:t>
                      </a:r>
                      <a:endParaRPr sz="1000" b="0" i="0" u="none" strike="noStrike" cap="none" dirty="0">
                        <a:solidFill>
                          <a:schemeClr val="bg1"/>
                        </a:solidFill>
                        <a:latin typeface="Open Sans" panose="020B0604020202020204" charset="0"/>
                        <a:ea typeface="Open Sans" panose="020B0604020202020204" charset="0"/>
                        <a:cs typeface="Open Sans" panose="020B0604020202020204" charset="0"/>
                        <a:sym typeface="Arial"/>
                      </a:endParaRPr>
                    </a:p>
                  </a:txBody>
                  <a:tcPr marL="48025" marR="48025" marT="0" marB="0" anchor="ctr"/>
                </a:tc>
                <a:extLst>
                  <a:ext uri="{0D108BD9-81ED-4DB2-BD59-A6C34878D82A}">
                    <a16:rowId xmlns:a16="http://schemas.microsoft.com/office/drawing/2014/main" val="10003"/>
                  </a:ext>
                </a:extLst>
              </a:tr>
            </a:tbl>
          </a:graphicData>
        </a:graphic>
      </p:graphicFrame>
      <p:pic>
        <p:nvPicPr>
          <p:cNvPr id="629" name="Google Shape;629;p42"/>
          <p:cNvPicPr preferRelativeResize="0"/>
          <p:nvPr/>
        </p:nvPicPr>
        <p:blipFill rotWithShape="1">
          <a:blip r:embed="rId4">
            <a:alphaModFix/>
          </a:blip>
          <a:srcRect/>
          <a:stretch/>
        </p:blipFill>
        <p:spPr>
          <a:xfrm>
            <a:off x="3374219" y="459658"/>
            <a:ext cx="1908971" cy="914705"/>
          </a:xfrm>
          <a:prstGeom prst="rect">
            <a:avLst/>
          </a:prstGeom>
          <a:noFill/>
          <a:ln>
            <a:noFill/>
          </a:ln>
        </p:spPr>
      </p:pic>
      <p:sp>
        <p:nvSpPr>
          <p:cNvPr id="630" name="Google Shape;630;p42"/>
          <p:cNvSpPr txBox="1"/>
          <p:nvPr/>
        </p:nvSpPr>
        <p:spPr>
          <a:xfrm>
            <a:off x="1321142" y="4796950"/>
            <a:ext cx="7310215"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1"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Source: </a:t>
            </a:r>
            <a:r>
              <a:rPr kumimoji="0" lang="en" sz="1000" b="0" i="1" u="sng"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hlinkClick r:id="rId5">
                  <a:extLst>
                    <a:ext uri="{A12FA001-AC4F-418D-AE19-62706E023703}">
                      <ahyp:hlinkClr xmlns:ahyp="http://schemas.microsoft.com/office/drawing/2018/hyperlinkcolor" val="tx"/>
                    </a:ext>
                  </a:extLst>
                </a:hlinkClick>
              </a:rPr>
              <a:t>https://hapgood.us/2019/06/19/sift-the-four-moves/</a:t>
            </a:r>
            <a:r>
              <a:rPr kumimoji="0" lang="en" sz="1000" b="0" i="1"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All SIFT information on this page is adapted from materials with a </a:t>
            </a:r>
            <a:r>
              <a:rPr kumimoji="0" lang="en" sz="1000" b="0" i="1" u="sng"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hlinkClick r:id="rId6">
                  <a:extLst>
                    <a:ext uri="{A12FA001-AC4F-418D-AE19-62706E023703}">
                      <ahyp:hlinkClr xmlns:ahyp="http://schemas.microsoft.com/office/drawing/2018/hyperlinkcolor" val="tx"/>
                    </a:ext>
                  </a:extLst>
                </a:hlinkClick>
              </a:rPr>
              <a:t>CC BY 4.0</a:t>
            </a:r>
            <a:r>
              <a:rPr kumimoji="0" lang="en" sz="1000" b="0" i="1"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license</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pic>
        <p:nvPicPr>
          <p:cNvPr id="2" name="Imagen 1">
            <a:extLst>
              <a:ext uri="{FF2B5EF4-FFF2-40B4-BE49-F238E27FC236}">
                <a16:creationId xmlns:a16="http://schemas.microsoft.com/office/drawing/2014/main" id="{12C14D3C-892C-E6D2-D241-A9512B168549}"/>
              </a:ext>
            </a:extLst>
          </p:cNvPr>
          <p:cNvPicPr>
            <a:picLocks noChangeAspect="1"/>
          </p:cNvPicPr>
          <p:nvPr/>
        </p:nvPicPr>
        <p:blipFill>
          <a:blip r:embed="rId7"/>
          <a:stretch>
            <a:fillRect/>
          </a:stretch>
        </p:blipFill>
        <p:spPr>
          <a:xfrm>
            <a:off x="123372" y="4810466"/>
            <a:ext cx="863600" cy="190500"/>
          </a:xfrm>
          <a:prstGeom prst="rect">
            <a:avLst/>
          </a:prstGeom>
        </p:spPr>
      </p:pic>
    </p:spTree>
    <p:extLst>
      <p:ext uri="{BB962C8B-B14F-4D97-AF65-F5344CB8AC3E}">
        <p14:creationId xmlns:p14="http://schemas.microsoft.com/office/powerpoint/2010/main" val="14928462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43"/>
          <p:cNvSpPr txBox="1">
            <a:spLocks noGrp="1"/>
          </p:cNvSpPr>
          <p:nvPr>
            <p:ph type="ctrTitle"/>
          </p:nvPr>
        </p:nvSpPr>
        <p:spPr>
          <a:xfrm>
            <a:off x="719999" y="1683965"/>
            <a:ext cx="7377983" cy="2340600"/>
          </a:xfrm>
          <a:prstGeom prst="rect">
            <a:avLst/>
          </a:prstGeom>
          <a:noFill/>
          <a:ln>
            <a:noFill/>
          </a:ln>
        </p:spPr>
        <p:txBody>
          <a:bodyPr spcFirstLastPara="1" wrap="square" lIns="91425" tIns="91425" rIns="91425" bIns="91425" anchor="b" anchorCtr="0">
            <a:noAutofit/>
          </a:bodyPr>
          <a:lstStyle/>
          <a:p>
            <a:pPr lvl="0"/>
            <a:r>
              <a:rPr lang="es-ES" dirty="0"/>
              <a:t>Estudio de caso #1</a:t>
            </a:r>
            <a:br>
              <a:rPr lang="en" dirty="0"/>
            </a:br>
            <a:r>
              <a:rPr lang="es-ES" sz="3200" dirty="0"/>
              <a:t>Apliquemos el modelo SIFT</a:t>
            </a:r>
            <a:endParaRPr sz="3200" b="1" dirty="0"/>
          </a:p>
        </p:txBody>
      </p:sp>
      <p:grpSp>
        <p:nvGrpSpPr>
          <p:cNvPr id="636" name="Google Shape;636;p43"/>
          <p:cNvGrpSpPr/>
          <p:nvPr/>
        </p:nvGrpSpPr>
        <p:grpSpPr>
          <a:xfrm>
            <a:off x="4167750" y="4704850"/>
            <a:ext cx="808500" cy="92100"/>
            <a:chOff x="3570750" y="4704850"/>
            <a:chExt cx="808500" cy="92100"/>
          </a:xfrm>
        </p:grpSpPr>
        <p:sp>
          <p:nvSpPr>
            <p:cNvPr id="637" name="Google Shape;637;p43"/>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8" name="Google Shape;638;p43"/>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9" name="Google Shape;639;p43"/>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0" name="Google Shape;640;p43"/>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641" name="Google Shape;641;p43"/>
          <p:cNvCxnSpPr/>
          <p:nvPr/>
        </p:nvCxnSpPr>
        <p:spPr>
          <a:xfrm>
            <a:off x="602236" y="2462445"/>
            <a:ext cx="0" cy="872100"/>
          </a:xfrm>
          <a:prstGeom prst="straightConnector1">
            <a:avLst/>
          </a:prstGeom>
          <a:noFill/>
          <a:ln w="19050" cap="flat" cmpd="sng">
            <a:solidFill>
              <a:schemeClr val="lt1"/>
            </a:solidFill>
            <a:prstDash val="solid"/>
            <a:round/>
            <a:headEnd type="none" w="sm" len="sm"/>
            <a:tailEnd type="none" w="sm" len="sm"/>
          </a:ln>
        </p:spPr>
      </p:cxnSp>
      <p:pic>
        <p:nvPicPr>
          <p:cNvPr id="642" name="Google Shape;642;p43"/>
          <p:cNvPicPr preferRelativeResize="0"/>
          <p:nvPr/>
        </p:nvPicPr>
        <p:blipFill rotWithShape="1">
          <a:blip r:embed="rId3">
            <a:alphaModFix/>
          </a:blip>
          <a:srcRect/>
          <a:stretch/>
        </p:blipFill>
        <p:spPr>
          <a:xfrm>
            <a:off x="8406261" y="85675"/>
            <a:ext cx="574610" cy="429582"/>
          </a:xfrm>
          <a:prstGeom prst="rect">
            <a:avLst/>
          </a:prstGeom>
          <a:noFill/>
          <a:ln>
            <a:noFill/>
          </a:ln>
        </p:spPr>
      </p:pic>
      <p:grpSp>
        <p:nvGrpSpPr>
          <p:cNvPr id="644" name="Google Shape;644;p43"/>
          <p:cNvGrpSpPr/>
          <p:nvPr/>
        </p:nvGrpSpPr>
        <p:grpSpPr>
          <a:xfrm>
            <a:off x="6076628" y="1814978"/>
            <a:ext cx="1147132" cy="935841"/>
            <a:chOff x="5352728" y="1990239"/>
            <a:chExt cx="327092" cy="322508"/>
          </a:xfrm>
        </p:grpSpPr>
        <p:sp>
          <p:nvSpPr>
            <p:cNvPr id="645" name="Google Shape;645;p43"/>
            <p:cNvSpPr/>
            <p:nvPr/>
          </p:nvSpPr>
          <p:spPr>
            <a:xfrm>
              <a:off x="5575935" y="2093297"/>
              <a:ext cx="103885" cy="217923"/>
            </a:xfrm>
            <a:custGeom>
              <a:avLst/>
              <a:gdLst/>
              <a:ahLst/>
              <a:cxnLst/>
              <a:rect l="l" t="t" r="r" b="b"/>
              <a:pathLst>
                <a:path w="3264" h="6847" extrusionOk="0">
                  <a:moveTo>
                    <a:pt x="1084" y="322"/>
                  </a:moveTo>
                  <a:cubicBezTo>
                    <a:pt x="1144" y="322"/>
                    <a:pt x="1203" y="358"/>
                    <a:pt x="1203" y="441"/>
                  </a:cubicBezTo>
                  <a:lnTo>
                    <a:pt x="1203" y="513"/>
                  </a:lnTo>
                  <a:lnTo>
                    <a:pt x="1203" y="1061"/>
                  </a:lnTo>
                  <a:cubicBezTo>
                    <a:pt x="1203" y="1156"/>
                    <a:pt x="1275" y="1227"/>
                    <a:pt x="1370" y="1227"/>
                  </a:cubicBezTo>
                  <a:cubicBezTo>
                    <a:pt x="1453" y="1227"/>
                    <a:pt x="1537" y="1156"/>
                    <a:pt x="1537" y="1061"/>
                  </a:cubicBezTo>
                  <a:lnTo>
                    <a:pt x="1537" y="537"/>
                  </a:lnTo>
                  <a:cubicBezTo>
                    <a:pt x="1549" y="513"/>
                    <a:pt x="1596" y="477"/>
                    <a:pt x="1632" y="477"/>
                  </a:cubicBezTo>
                  <a:lnTo>
                    <a:pt x="1656" y="477"/>
                  </a:lnTo>
                  <a:cubicBezTo>
                    <a:pt x="1715" y="477"/>
                    <a:pt x="1775" y="525"/>
                    <a:pt x="1775" y="596"/>
                  </a:cubicBezTo>
                  <a:lnTo>
                    <a:pt x="1775" y="632"/>
                  </a:lnTo>
                  <a:lnTo>
                    <a:pt x="1775" y="1061"/>
                  </a:lnTo>
                  <a:cubicBezTo>
                    <a:pt x="1775" y="1156"/>
                    <a:pt x="1846" y="1227"/>
                    <a:pt x="1930" y="1227"/>
                  </a:cubicBezTo>
                  <a:cubicBezTo>
                    <a:pt x="2025" y="1227"/>
                    <a:pt x="2096" y="1156"/>
                    <a:pt x="2096" y="1061"/>
                  </a:cubicBezTo>
                  <a:lnTo>
                    <a:pt x="2096" y="656"/>
                  </a:lnTo>
                  <a:cubicBezTo>
                    <a:pt x="2108" y="620"/>
                    <a:pt x="2156" y="596"/>
                    <a:pt x="2203" y="596"/>
                  </a:cubicBezTo>
                  <a:lnTo>
                    <a:pt x="2215" y="596"/>
                  </a:lnTo>
                  <a:cubicBezTo>
                    <a:pt x="2275" y="596"/>
                    <a:pt x="2334" y="644"/>
                    <a:pt x="2334" y="715"/>
                  </a:cubicBezTo>
                  <a:lnTo>
                    <a:pt x="2334" y="822"/>
                  </a:lnTo>
                  <a:lnTo>
                    <a:pt x="2334" y="1156"/>
                  </a:lnTo>
                  <a:cubicBezTo>
                    <a:pt x="2334" y="1239"/>
                    <a:pt x="2406" y="1311"/>
                    <a:pt x="2501" y="1311"/>
                  </a:cubicBezTo>
                  <a:cubicBezTo>
                    <a:pt x="2584" y="1311"/>
                    <a:pt x="2668" y="1239"/>
                    <a:pt x="2668" y="1156"/>
                  </a:cubicBezTo>
                  <a:lnTo>
                    <a:pt x="2668" y="822"/>
                  </a:lnTo>
                  <a:cubicBezTo>
                    <a:pt x="2668" y="763"/>
                    <a:pt x="2703" y="703"/>
                    <a:pt x="2787" y="703"/>
                  </a:cubicBezTo>
                  <a:lnTo>
                    <a:pt x="2799" y="703"/>
                  </a:lnTo>
                  <a:cubicBezTo>
                    <a:pt x="2858" y="703"/>
                    <a:pt x="2918" y="751"/>
                    <a:pt x="2918" y="822"/>
                  </a:cubicBezTo>
                  <a:lnTo>
                    <a:pt x="2918" y="1584"/>
                  </a:lnTo>
                  <a:lnTo>
                    <a:pt x="2918" y="1596"/>
                  </a:lnTo>
                  <a:cubicBezTo>
                    <a:pt x="2930" y="1787"/>
                    <a:pt x="2918" y="2346"/>
                    <a:pt x="2632" y="2596"/>
                  </a:cubicBezTo>
                  <a:cubicBezTo>
                    <a:pt x="2608" y="2620"/>
                    <a:pt x="2572" y="2668"/>
                    <a:pt x="2572" y="2715"/>
                  </a:cubicBezTo>
                  <a:lnTo>
                    <a:pt x="2572" y="3216"/>
                  </a:lnTo>
                  <a:lnTo>
                    <a:pt x="1025" y="3216"/>
                  </a:lnTo>
                  <a:lnTo>
                    <a:pt x="1025" y="2858"/>
                  </a:lnTo>
                  <a:cubicBezTo>
                    <a:pt x="1025" y="2823"/>
                    <a:pt x="1001" y="2763"/>
                    <a:pt x="965" y="2727"/>
                  </a:cubicBezTo>
                  <a:cubicBezTo>
                    <a:pt x="929" y="2727"/>
                    <a:pt x="394" y="2311"/>
                    <a:pt x="358" y="1870"/>
                  </a:cubicBezTo>
                  <a:cubicBezTo>
                    <a:pt x="346" y="1608"/>
                    <a:pt x="334" y="1287"/>
                    <a:pt x="417" y="1215"/>
                  </a:cubicBezTo>
                  <a:cubicBezTo>
                    <a:pt x="453" y="1189"/>
                    <a:pt x="496" y="1175"/>
                    <a:pt x="560" y="1175"/>
                  </a:cubicBezTo>
                  <a:cubicBezTo>
                    <a:pt x="581" y="1175"/>
                    <a:pt x="605" y="1177"/>
                    <a:pt x="632" y="1180"/>
                  </a:cubicBezTo>
                  <a:lnTo>
                    <a:pt x="632" y="1406"/>
                  </a:lnTo>
                  <a:cubicBezTo>
                    <a:pt x="632" y="1489"/>
                    <a:pt x="703" y="1572"/>
                    <a:pt x="787" y="1572"/>
                  </a:cubicBezTo>
                  <a:cubicBezTo>
                    <a:pt x="882" y="1572"/>
                    <a:pt x="953" y="1489"/>
                    <a:pt x="953" y="1406"/>
                  </a:cubicBezTo>
                  <a:lnTo>
                    <a:pt x="953" y="441"/>
                  </a:lnTo>
                  <a:cubicBezTo>
                    <a:pt x="953" y="382"/>
                    <a:pt x="1001" y="322"/>
                    <a:pt x="1072" y="322"/>
                  </a:cubicBezTo>
                  <a:close/>
                  <a:moveTo>
                    <a:pt x="2799" y="3537"/>
                  </a:moveTo>
                  <a:lnTo>
                    <a:pt x="2799" y="4037"/>
                  </a:lnTo>
                  <a:lnTo>
                    <a:pt x="751" y="4037"/>
                  </a:lnTo>
                  <a:lnTo>
                    <a:pt x="751" y="3537"/>
                  </a:lnTo>
                  <a:close/>
                  <a:moveTo>
                    <a:pt x="2799" y="4370"/>
                  </a:moveTo>
                  <a:lnTo>
                    <a:pt x="2799" y="6525"/>
                  </a:lnTo>
                  <a:lnTo>
                    <a:pt x="751" y="6525"/>
                  </a:lnTo>
                  <a:lnTo>
                    <a:pt x="751" y="4370"/>
                  </a:lnTo>
                  <a:close/>
                  <a:moveTo>
                    <a:pt x="1072" y="1"/>
                  </a:moveTo>
                  <a:cubicBezTo>
                    <a:pt x="834" y="1"/>
                    <a:pt x="644" y="203"/>
                    <a:pt x="644" y="429"/>
                  </a:cubicBezTo>
                  <a:lnTo>
                    <a:pt x="644" y="846"/>
                  </a:lnTo>
                  <a:cubicBezTo>
                    <a:pt x="621" y="845"/>
                    <a:pt x="600" y="844"/>
                    <a:pt x="579" y="844"/>
                  </a:cubicBezTo>
                  <a:cubicBezTo>
                    <a:pt x="433" y="844"/>
                    <a:pt x="321" y="880"/>
                    <a:pt x="227" y="953"/>
                  </a:cubicBezTo>
                  <a:cubicBezTo>
                    <a:pt x="1" y="1144"/>
                    <a:pt x="13" y="1525"/>
                    <a:pt x="48" y="1882"/>
                  </a:cubicBezTo>
                  <a:cubicBezTo>
                    <a:pt x="72" y="2370"/>
                    <a:pt x="525" y="2787"/>
                    <a:pt x="679" y="2930"/>
                  </a:cubicBezTo>
                  <a:lnTo>
                    <a:pt x="679" y="3216"/>
                  </a:lnTo>
                  <a:lnTo>
                    <a:pt x="596" y="3216"/>
                  </a:lnTo>
                  <a:cubicBezTo>
                    <a:pt x="513" y="3216"/>
                    <a:pt x="429" y="3287"/>
                    <a:pt x="429" y="3382"/>
                  </a:cubicBezTo>
                  <a:lnTo>
                    <a:pt x="429" y="4216"/>
                  </a:lnTo>
                  <a:lnTo>
                    <a:pt x="429" y="6692"/>
                  </a:lnTo>
                  <a:cubicBezTo>
                    <a:pt x="429" y="6775"/>
                    <a:pt x="513" y="6847"/>
                    <a:pt x="596" y="6847"/>
                  </a:cubicBezTo>
                  <a:lnTo>
                    <a:pt x="2977" y="6847"/>
                  </a:lnTo>
                  <a:cubicBezTo>
                    <a:pt x="3061" y="6847"/>
                    <a:pt x="3144" y="6775"/>
                    <a:pt x="3144" y="6692"/>
                  </a:cubicBezTo>
                  <a:lnTo>
                    <a:pt x="3144" y="4204"/>
                  </a:lnTo>
                  <a:lnTo>
                    <a:pt x="3144" y="3370"/>
                  </a:lnTo>
                  <a:cubicBezTo>
                    <a:pt x="3120" y="3275"/>
                    <a:pt x="3049" y="3204"/>
                    <a:pt x="2965" y="3204"/>
                  </a:cubicBezTo>
                  <a:lnTo>
                    <a:pt x="2858" y="3204"/>
                  </a:lnTo>
                  <a:lnTo>
                    <a:pt x="2858" y="2763"/>
                  </a:lnTo>
                  <a:cubicBezTo>
                    <a:pt x="3263" y="2358"/>
                    <a:pt x="3215" y="1644"/>
                    <a:pt x="3204" y="1549"/>
                  </a:cubicBezTo>
                  <a:lnTo>
                    <a:pt x="3204" y="810"/>
                  </a:lnTo>
                  <a:cubicBezTo>
                    <a:pt x="3204" y="572"/>
                    <a:pt x="3013" y="382"/>
                    <a:pt x="2763" y="382"/>
                  </a:cubicBezTo>
                  <a:lnTo>
                    <a:pt x="2751" y="382"/>
                  </a:lnTo>
                  <a:cubicBezTo>
                    <a:pt x="2680" y="382"/>
                    <a:pt x="2608" y="394"/>
                    <a:pt x="2549" y="441"/>
                  </a:cubicBezTo>
                  <a:cubicBezTo>
                    <a:pt x="2465" y="334"/>
                    <a:pt x="2334" y="275"/>
                    <a:pt x="2203" y="275"/>
                  </a:cubicBezTo>
                  <a:lnTo>
                    <a:pt x="2191" y="275"/>
                  </a:lnTo>
                  <a:cubicBezTo>
                    <a:pt x="2120" y="275"/>
                    <a:pt x="2037" y="287"/>
                    <a:pt x="1977" y="322"/>
                  </a:cubicBezTo>
                  <a:cubicBezTo>
                    <a:pt x="1906" y="227"/>
                    <a:pt x="1787" y="168"/>
                    <a:pt x="1656" y="168"/>
                  </a:cubicBezTo>
                  <a:lnTo>
                    <a:pt x="1632" y="168"/>
                  </a:lnTo>
                  <a:cubicBezTo>
                    <a:pt x="1572" y="168"/>
                    <a:pt x="1525" y="179"/>
                    <a:pt x="1453" y="203"/>
                  </a:cubicBezTo>
                  <a:cubicBezTo>
                    <a:pt x="1382" y="84"/>
                    <a:pt x="1251" y="1"/>
                    <a:pt x="108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6" name="Google Shape;646;p43"/>
            <p:cNvSpPr/>
            <p:nvPr/>
          </p:nvSpPr>
          <p:spPr>
            <a:xfrm>
              <a:off x="5426250" y="1990239"/>
              <a:ext cx="191029" cy="322508"/>
            </a:xfrm>
            <a:custGeom>
              <a:avLst/>
              <a:gdLst/>
              <a:ahLst/>
              <a:cxnLst/>
              <a:rect l="l" t="t" r="r" b="b"/>
              <a:pathLst>
                <a:path w="6002" h="10133" extrusionOk="0">
                  <a:moveTo>
                    <a:pt x="584" y="298"/>
                  </a:moveTo>
                  <a:lnTo>
                    <a:pt x="977" y="322"/>
                  </a:lnTo>
                  <a:lnTo>
                    <a:pt x="870" y="584"/>
                  </a:lnTo>
                  <a:lnTo>
                    <a:pt x="584" y="298"/>
                  </a:lnTo>
                  <a:close/>
                  <a:moveTo>
                    <a:pt x="1299" y="381"/>
                  </a:moveTo>
                  <a:lnTo>
                    <a:pt x="2322" y="810"/>
                  </a:lnTo>
                  <a:lnTo>
                    <a:pt x="2203" y="1239"/>
                  </a:lnTo>
                  <a:lnTo>
                    <a:pt x="1120" y="774"/>
                  </a:lnTo>
                  <a:lnTo>
                    <a:pt x="1299" y="381"/>
                  </a:lnTo>
                  <a:close/>
                  <a:moveTo>
                    <a:pt x="4739" y="1834"/>
                  </a:moveTo>
                  <a:lnTo>
                    <a:pt x="5097" y="1977"/>
                  </a:lnTo>
                  <a:lnTo>
                    <a:pt x="4918" y="2382"/>
                  </a:lnTo>
                  <a:lnTo>
                    <a:pt x="4620" y="2263"/>
                  </a:lnTo>
                  <a:cubicBezTo>
                    <a:pt x="4632" y="2251"/>
                    <a:pt x="4632" y="2227"/>
                    <a:pt x="4632" y="2227"/>
                  </a:cubicBezTo>
                  <a:lnTo>
                    <a:pt x="4739" y="1834"/>
                  </a:lnTo>
                  <a:close/>
                  <a:moveTo>
                    <a:pt x="5406" y="2108"/>
                  </a:moveTo>
                  <a:lnTo>
                    <a:pt x="5585" y="2191"/>
                  </a:lnTo>
                  <a:cubicBezTo>
                    <a:pt x="5609" y="2203"/>
                    <a:pt x="5632" y="2215"/>
                    <a:pt x="5644" y="2251"/>
                  </a:cubicBezTo>
                  <a:cubicBezTo>
                    <a:pt x="5656" y="2274"/>
                    <a:pt x="5656" y="2298"/>
                    <a:pt x="5644" y="2322"/>
                  </a:cubicBezTo>
                  <a:lnTo>
                    <a:pt x="5549" y="2524"/>
                  </a:lnTo>
                  <a:cubicBezTo>
                    <a:pt x="5537" y="2560"/>
                    <a:pt x="5525" y="2572"/>
                    <a:pt x="5490" y="2584"/>
                  </a:cubicBezTo>
                  <a:cubicBezTo>
                    <a:pt x="5478" y="2590"/>
                    <a:pt x="5463" y="2593"/>
                    <a:pt x="5449" y="2593"/>
                  </a:cubicBezTo>
                  <a:cubicBezTo>
                    <a:pt x="5436" y="2593"/>
                    <a:pt x="5424" y="2590"/>
                    <a:pt x="5418" y="2584"/>
                  </a:cubicBezTo>
                  <a:lnTo>
                    <a:pt x="5228" y="2513"/>
                  </a:lnTo>
                  <a:lnTo>
                    <a:pt x="5406" y="2108"/>
                  </a:lnTo>
                  <a:close/>
                  <a:moveTo>
                    <a:pt x="2906" y="405"/>
                  </a:moveTo>
                  <a:cubicBezTo>
                    <a:pt x="2930" y="405"/>
                    <a:pt x="2965" y="429"/>
                    <a:pt x="2977" y="441"/>
                  </a:cubicBezTo>
                  <a:cubicBezTo>
                    <a:pt x="2989" y="477"/>
                    <a:pt x="2989" y="500"/>
                    <a:pt x="2989" y="536"/>
                  </a:cubicBezTo>
                  <a:lnTo>
                    <a:pt x="2977" y="608"/>
                  </a:lnTo>
                  <a:lnTo>
                    <a:pt x="2787" y="1262"/>
                  </a:lnTo>
                  <a:cubicBezTo>
                    <a:pt x="2751" y="1358"/>
                    <a:pt x="2811" y="1441"/>
                    <a:pt x="2882" y="1453"/>
                  </a:cubicBezTo>
                  <a:lnTo>
                    <a:pt x="2930" y="1453"/>
                  </a:lnTo>
                  <a:cubicBezTo>
                    <a:pt x="3001" y="1453"/>
                    <a:pt x="3061" y="1417"/>
                    <a:pt x="3084" y="1334"/>
                  </a:cubicBezTo>
                  <a:lnTo>
                    <a:pt x="3263" y="703"/>
                  </a:lnTo>
                  <a:cubicBezTo>
                    <a:pt x="3287" y="667"/>
                    <a:pt x="3335" y="655"/>
                    <a:pt x="3382" y="655"/>
                  </a:cubicBezTo>
                  <a:lnTo>
                    <a:pt x="3394" y="655"/>
                  </a:lnTo>
                  <a:cubicBezTo>
                    <a:pt x="3418" y="655"/>
                    <a:pt x="3454" y="679"/>
                    <a:pt x="3465" y="703"/>
                  </a:cubicBezTo>
                  <a:cubicBezTo>
                    <a:pt x="3477" y="727"/>
                    <a:pt x="3477" y="762"/>
                    <a:pt x="3477" y="786"/>
                  </a:cubicBezTo>
                  <a:lnTo>
                    <a:pt x="3323" y="1358"/>
                  </a:lnTo>
                  <a:cubicBezTo>
                    <a:pt x="3287" y="1441"/>
                    <a:pt x="3346" y="1536"/>
                    <a:pt x="3418" y="1548"/>
                  </a:cubicBezTo>
                  <a:lnTo>
                    <a:pt x="3465" y="1548"/>
                  </a:lnTo>
                  <a:cubicBezTo>
                    <a:pt x="3537" y="1548"/>
                    <a:pt x="3596" y="1501"/>
                    <a:pt x="3620" y="1429"/>
                  </a:cubicBezTo>
                  <a:lnTo>
                    <a:pt x="3763" y="905"/>
                  </a:lnTo>
                  <a:cubicBezTo>
                    <a:pt x="3794" y="885"/>
                    <a:pt x="3825" y="855"/>
                    <a:pt x="3863" y="855"/>
                  </a:cubicBezTo>
                  <a:cubicBezTo>
                    <a:pt x="3869" y="855"/>
                    <a:pt x="3876" y="856"/>
                    <a:pt x="3882" y="858"/>
                  </a:cubicBezTo>
                  <a:lnTo>
                    <a:pt x="3894" y="858"/>
                  </a:lnTo>
                  <a:cubicBezTo>
                    <a:pt x="3954" y="881"/>
                    <a:pt x="4001" y="941"/>
                    <a:pt x="3989" y="1000"/>
                  </a:cubicBezTo>
                  <a:lnTo>
                    <a:pt x="3954" y="1096"/>
                  </a:lnTo>
                  <a:lnTo>
                    <a:pt x="3823" y="1536"/>
                  </a:lnTo>
                  <a:cubicBezTo>
                    <a:pt x="3799" y="1620"/>
                    <a:pt x="3835" y="1703"/>
                    <a:pt x="3930" y="1739"/>
                  </a:cubicBezTo>
                  <a:lnTo>
                    <a:pt x="3977" y="1739"/>
                  </a:lnTo>
                  <a:cubicBezTo>
                    <a:pt x="4049" y="1739"/>
                    <a:pt x="4108" y="1691"/>
                    <a:pt x="4120" y="1620"/>
                  </a:cubicBezTo>
                  <a:lnTo>
                    <a:pt x="4251" y="1167"/>
                  </a:lnTo>
                  <a:cubicBezTo>
                    <a:pt x="4272" y="1115"/>
                    <a:pt x="4320" y="1082"/>
                    <a:pt x="4371" y="1082"/>
                  </a:cubicBezTo>
                  <a:cubicBezTo>
                    <a:pt x="4379" y="1082"/>
                    <a:pt x="4386" y="1082"/>
                    <a:pt x="4394" y="1084"/>
                  </a:cubicBezTo>
                  <a:lnTo>
                    <a:pt x="4406" y="1084"/>
                  </a:lnTo>
                  <a:cubicBezTo>
                    <a:pt x="4466" y="1096"/>
                    <a:pt x="4513" y="1155"/>
                    <a:pt x="4489" y="1215"/>
                  </a:cubicBezTo>
                  <a:lnTo>
                    <a:pt x="4251" y="2084"/>
                  </a:lnTo>
                  <a:lnTo>
                    <a:pt x="4251" y="2096"/>
                  </a:lnTo>
                  <a:cubicBezTo>
                    <a:pt x="4323" y="2191"/>
                    <a:pt x="4216" y="2870"/>
                    <a:pt x="3811" y="3084"/>
                  </a:cubicBezTo>
                  <a:cubicBezTo>
                    <a:pt x="3751" y="3108"/>
                    <a:pt x="3727" y="3167"/>
                    <a:pt x="3727" y="3227"/>
                  </a:cubicBezTo>
                  <a:lnTo>
                    <a:pt x="3727" y="3715"/>
                  </a:lnTo>
                  <a:lnTo>
                    <a:pt x="2192" y="3715"/>
                  </a:lnTo>
                  <a:lnTo>
                    <a:pt x="2192" y="2941"/>
                  </a:lnTo>
                  <a:cubicBezTo>
                    <a:pt x="2192" y="2905"/>
                    <a:pt x="2180" y="2870"/>
                    <a:pt x="2144" y="2846"/>
                  </a:cubicBezTo>
                  <a:cubicBezTo>
                    <a:pt x="2144" y="2846"/>
                    <a:pt x="1715" y="2310"/>
                    <a:pt x="1787" y="1870"/>
                  </a:cubicBezTo>
                  <a:cubicBezTo>
                    <a:pt x="1822" y="1739"/>
                    <a:pt x="1834" y="1572"/>
                    <a:pt x="1870" y="1453"/>
                  </a:cubicBezTo>
                  <a:lnTo>
                    <a:pt x="2168" y="1572"/>
                  </a:lnTo>
                  <a:cubicBezTo>
                    <a:pt x="2192" y="1620"/>
                    <a:pt x="2239" y="1667"/>
                    <a:pt x="2275" y="1679"/>
                  </a:cubicBezTo>
                  <a:cubicBezTo>
                    <a:pt x="2294" y="1686"/>
                    <a:pt x="2312" y="1690"/>
                    <a:pt x="2330" y="1690"/>
                  </a:cubicBezTo>
                  <a:cubicBezTo>
                    <a:pt x="2401" y="1690"/>
                    <a:pt x="2456" y="1636"/>
                    <a:pt x="2465" y="1560"/>
                  </a:cubicBezTo>
                  <a:lnTo>
                    <a:pt x="2751" y="489"/>
                  </a:lnTo>
                  <a:cubicBezTo>
                    <a:pt x="2751" y="465"/>
                    <a:pt x="2787" y="429"/>
                    <a:pt x="2799" y="417"/>
                  </a:cubicBezTo>
                  <a:cubicBezTo>
                    <a:pt x="2834" y="405"/>
                    <a:pt x="2858" y="405"/>
                    <a:pt x="2882" y="405"/>
                  </a:cubicBezTo>
                  <a:close/>
                  <a:moveTo>
                    <a:pt x="3942" y="4048"/>
                  </a:moveTo>
                  <a:lnTo>
                    <a:pt x="3942" y="4549"/>
                  </a:lnTo>
                  <a:lnTo>
                    <a:pt x="1894" y="4549"/>
                  </a:lnTo>
                  <a:lnTo>
                    <a:pt x="1894" y="4048"/>
                  </a:lnTo>
                  <a:close/>
                  <a:moveTo>
                    <a:pt x="191" y="0"/>
                  </a:moveTo>
                  <a:cubicBezTo>
                    <a:pt x="120" y="0"/>
                    <a:pt x="60" y="24"/>
                    <a:pt x="36" y="84"/>
                  </a:cubicBezTo>
                  <a:cubicBezTo>
                    <a:pt x="1" y="143"/>
                    <a:pt x="13" y="227"/>
                    <a:pt x="60" y="262"/>
                  </a:cubicBezTo>
                  <a:lnTo>
                    <a:pt x="822" y="1012"/>
                  </a:lnTo>
                  <a:lnTo>
                    <a:pt x="834" y="1024"/>
                  </a:lnTo>
                  <a:lnTo>
                    <a:pt x="846" y="1024"/>
                  </a:lnTo>
                  <a:cubicBezTo>
                    <a:pt x="870" y="1036"/>
                    <a:pt x="894" y="1060"/>
                    <a:pt x="906" y="1060"/>
                  </a:cubicBezTo>
                  <a:lnTo>
                    <a:pt x="1596" y="1358"/>
                  </a:lnTo>
                  <a:cubicBezTo>
                    <a:pt x="1549" y="1501"/>
                    <a:pt x="1501" y="1679"/>
                    <a:pt x="1489" y="1846"/>
                  </a:cubicBezTo>
                  <a:cubicBezTo>
                    <a:pt x="1406" y="2346"/>
                    <a:pt x="1763" y="2870"/>
                    <a:pt x="1870" y="3036"/>
                  </a:cubicBezTo>
                  <a:lnTo>
                    <a:pt x="1870" y="3763"/>
                  </a:lnTo>
                  <a:lnTo>
                    <a:pt x="1739" y="3763"/>
                  </a:lnTo>
                  <a:cubicBezTo>
                    <a:pt x="1656" y="3763"/>
                    <a:pt x="1572" y="3834"/>
                    <a:pt x="1572" y="3929"/>
                  </a:cubicBezTo>
                  <a:lnTo>
                    <a:pt x="1572" y="4763"/>
                  </a:lnTo>
                  <a:lnTo>
                    <a:pt x="1572" y="9966"/>
                  </a:lnTo>
                  <a:cubicBezTo>
                    <a:pt x="1572" y="10061"/>
                    <a:pt x="1656" y="10133"/>
                    <a:pt x="1739" y="10133"/>
                  </a:cubicBezTo>
                  <a:lnTo>
                    <a:pt x="4120" y="10133"/>
                  </a:lnTo>
                  <a:cubicBezTo>
                    <a:pt x="4216" y="10133"/>
                    <a:pt x="4287" y="10061"/>
                    <a:pt x="4287" y="9966"/>
                  </a:cubicBezTo>
                  <a:lnTo>
                    <a:pt x="4287" y="5942"/>
                  </a:lnTo>
                  <a:cubicBezTo>
                    <a:pt x="4287" y="5846"/>
                    <a:pt x="4216" y="5775"/>
                    <a:pt x="4120" y="5775"/>
                  </a:cubicBezTo>
                  <a:cubicBezTo>
                    <a:pt x="4037" y="5775"/>
                    <a:pt x="3954" y="5846"/>
                    <a:pt x="3954" y="5942"/>
                  </a:cubicBezTo>
                  <a:lnTo>
                    <a:pt x="3954" y="9811"/>
                  </a:lnTo>
                  <a:lnTo>
                    <a:pt x="1906" y="9811"/>
                  </a:lnTo>
                  <a:lnTo>
                    <a:pt x="1906" y="4930"/>
                  </a:lnTo>
                  <a:lnTo>
                    <a:pt x="3954" y="4930"/>
                  </a:lnTo>
                  <a:lnTo>
                    <a:pt x="3954" y="5191"/>
                  </a:lnTo>
                  <a:lnTo>
                    <a:pt x="3954" y="5370"/>
                  </a:lnTo>
                  <a:cubicBezTo>
                    <a:pt x="3954" y="5465"/>
                    <a:pt x="4037" y="5537"/>
                    <a:pt x="4120" y="5537"/>
                  </a:cubicBezTo>
                  <a:cubicBezTo>
                    <a:pt x="4216" y="5537"/>
                    <a:pt x="4287" y="5465"/>
                    <a:pt x="4287" y="5370"/>
                  </a:cubicBezTo>
                  <a:lnTo>
                    <a:pt x="4287" y="5191"/>
                  </a:lnTo>
                  <a:lnTo>
                    <a:pt x="4287" y="4715"/>
                  </a:lnTo>
                  <a:lnTo>
                    <a:pt x="4287" y="3882"/>
                  </a:lnTo>
                  <a:cubicBezTo>
                    <a:pt x="4287" y="3787"/>
                    <a:pt x="4216" y="3715"/>
                    <a:pt x="4120" y="3715"/>
                  </a:cubicBezTo>
                  <a:lnTo>
                    <a:pt x="4049" y="3715"/>
                  </a:lnTo>
                  <a:lnTo>
                    <a:pt x="4049" y="3298"/>
                  </a:lnTo>
                  <a:cubicBezTo>
                    <a:pt x="4323" y="3120"/>
                    <a:pt x="4466" y="2810"/>
                    <a:pt x="4549" y="2572"/>
                  </a:cubicBezTo>
                  <a:lnTo>
                    <a:pt x="5299" y="2882"/>
                  </a:lnTo>
                  <a:cubicBezTo>
                    <a:pt x="5359" y="2917"/>
                    <a:pt x="5406" y="2917"/>
                    <a:pt x="5466" y="2917"/>
                  </a:cubicBezTo>
                  <a:cubicBezTo>
                    <a:pt x="5525" y="2917"/>
                    <a:pt x="5561" y="2905"/>
                    <a:pt x="5621" y="2882"/>
                  </a:cubicBezTo>
                  <a:cubicBezTo>
                    <a:pt x="5728" y="2846"/>
                    <a:pt x="5823" y="2763"/>
                    <a:pt x="5859" y="2667"/>
                  </a:cubicBezTo>
                  <a:lnTo>
                    <a:pt x="5954" y="2453"/>
                  </a:lnTo>
                  <a:cubicBezTo>
                    <a:pt x="6002" y="2346"/>
                    <a:pt x="6002" y="2227"/>
                    <a:pt x="5954" y="2132"/>
                  </a:cubicBezTo>
                  <a:cubicBezTo>
                    <a:pt x="5906" y="2024"/>
                    <a:pt x="5835" y="1929"/>
                    <a:pt x="5728" y="1893"/>
                  </a:cubicBezTo>
                  <a:lnTo>
                    <a:pt x="4847" y="1512"/>
                  </a:lnTo>
                  <a:lnTo>
                    <a:pt x="4894" y="1370"/>
                  </a:lnTo>
                  <a:cubicBezTo>
                    <a:pt x="4930" y="1251"/>
                    <a:pt x="4906" y="1131"/>
                    <a:pt x="4835" y="1036"/>
                  </a:cubicBezTo>
                  <a:cubicBezTo>
                    <a:pt x="4775" y="941"/>
                    <a:pt x="4668" y="881"/>
                    <a:pt x="4573" y="846"/>
                  </a:cubicBezTo>
                  <a:lnTo>
                    <a:pt x="4549" y="846"/>
                  </a:lnTo>
                  <a:cubicBezTo>
                    <a:pt x="4513" y="840"/>
                    <a:pt x="4478" y="837"/>
                    <a:pt x="4442" y="837"/>
                  </a:cubicBezTo>
                  <a:cubicBezTo>
                    <a:pt x="4406" y="837"/>
                    <a:pt x="4370" y="840"/>
                    <a:pt x="4335" y="846"/>
                  </a:cubicBezTo>
                  <a:cubicBezTo>
                    <a:pt x="4275" y="727"/>
                    <a:pt x="4168" y="643"/>
                    <a:pt x="4037" y="608"/>
                  </a:cubicBezTo>
                  <a:lnTo>
                    <a:pt x="4013" y="608"/>
                  </a:lnTo>
                  <a:cubicBezTo>
                    <a:pt x="3977" y="602"/>
                    <a:pt x="3942" y="599"/>
                    <a:pt x="3907" y="599"/>
                  </a:cubicBezTo>
                  <a:cubicBezTo>
                    <a:pt x="3873" y="599"/>
                    <a:pt x="3841" y="602"/>
                    <a:pt x="3811" y="608"/>
                  </a:cubicBezTo>
                  <a:cubicBezTo>
                    <a:pt x="3811" y="596"/>
                    <a:pt x="3799" y="596"/>
                    <a:pt x="3799" y="584"/>
                  </a:cubicBezTo>
                  <a:cubicBezTo>
                    <a:pt x="3739" y="477"/>
                    <a:pt x="3632" y="417"/>
                    <a:pt x="3525" y="381"/>
                  </a:cubicBezTo>
                  <a:lnTo>
                    <a:pt x="3513" y="381"/>
                  </a:lnTo>
                  <a:cubicBezTo>
                    <a:pt x="3483" y="375"/>
                    <a:pt x="3454" y="372"/>
                    <a:pt x="3424" y="372"/>
                  </a:cubicBezTo>
                  <a:cubicBezTo>
                    <a:pt x="3394" y="372"/>
                    <a:pt x="3364" y="375"/>
                    <a:pt x="3335" y="381"/>
                  </a:cubicBezTo>
                  <a:cubicBezTo>
                    <a:pt x="3323" y="358"/>
                    <a:pt x="3299" y="322"/>
                    <a:pt x="3287" y="310"/>
                  </a:cubicBezTo>
                  <a:cubicBezTo>
                    <a:pt x="3227" y="203"/>
                    <a:pt x="3120" y="143"/>
                    <a:pt x="3025" y="119"/>
                  </a:cubicBezTo>
                  <a:lnTo>
                    <a:pt x="3001" y="119"/>
                  </a:lnTo>
                  <a:cubicBezTo>
                    <a:pt x="2964" y="108"/>
                    <a:pt x="2927" y="103"/>
                    <a:pt x="2892" y="103"/>
                  </a:cubicBezTo>
                  <a:cubicBezTo>
                    <a:pt x="2812" y="103"/>
                    <a:pt x="2737" y="130"/>
                    <a:pt x="2680" y="179"/>
                  </a:cubicBezTo>
                  <a:cubicBezTo>
                    <a:pt x="2573" y="238"/>
                    <a:pt x="2513" y="346"/>
                    <a:pt x="2489" y="441"/>
                  </a:cubicBezTo>
                  <a:lnTo>
                    <a:pt x="2453" y="548"/>
                  </a:lnTo>
                  <a:lnTo>
                    <a:pt x="1322" y="72"/>
                  </a:lnTo>
                  <a:lnTo>
                    <a:pt x="1263" y="72"/>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7" name="Google Shape;647;p43"/>
            <p:cNvSpPr/>
            <p:nvPr/>
          </p:nvSpPr>
          <p:spPr>
            <a:xfrm>
              <a:off x="5352728" y="2121719"/>
              <a:ext cx="103503" cy="189501"/>
            </a:xfrm>
            <a:custGeom>
              <a:avLst/>
              <a:gdLst/>
              <a:ahLst/>
              <a:cxnLst/>
              <a:rect l="l" t="t" r="r" b="b"/>
              <a:pathLst>
                <a:path w="3252" h="5954" extrusionOk="0">
                  <a:moveTo>
                    <a:pt x="1073" y="322"/>
                  </a:moveTo>
                  <a:cubicBezTo>
                    <a:pt x="1132" y="322"/>
                    <a:pt x="1192" y="358"/>
                    <a:pt x="1192" y="441"/>
                  </a:cubicBezTo>
                  <a:lnTo>
                    <a:pt x="1192" y="513"/>
                  </a:lnTo>
                  <a:lnTo>
                    <a:pt x="1192" y="1060"/>
                  </a:lnTo>
                  <a:cubicBezTo>
                    <a:pt x="1192" y="1156"/>
                    <a:pt x="1263" y="1227"/>
                    <a:pt x="1358" y="1227"/>
                  </a:cubicBezTo>
                  <a:cubicBezTo>
                    <a:pt x="1442" y="1227"/>
                    <a:pt x="1525" y="1156"/>
                    <a:pt x="1525" y="1060"/>
                  </a:cubicBezTo>
                  <a:lnTo>
                    <a:pt x="1525" y="537"/>
                  </a:lnTo>
                  <a:cubicBezTo>
                    <a:pt x="1537" y="513"/>
                    <a:pt x="1584" y="477"/>
                    <a:pt x="1620" y="477"/>
                  </a:cubicBezTo>
                  <a:lnTo>
                    <a:pt x="1644" y="477"/>
                  </a:lnTo>
                  <a:cubicBezTo>
                    <a:pt x="1704" y="477"/>
                    <a:pt x="1763" y="525"/>
                    <a:pt x="1763" y="596"/>
                  </a:cubicBezTo>
                  <a:lnTo>
                    <a:pt x="1763" y="632"/>
                  </a:lnTo>
                  <a:lnTo>
                    <a:pt x="1763" y="1060"/>
                  </a:lnTo>
                  <a:cubicBezTo>
                    <a:pt x="1763" y="1156"/>
                    <a:pt x="1835" y="1227"/>
                    <a:pt x="1918" y="1227"/>
                  </a:cubicBezTo>
                  <a:cubicBezTo>
                    <a:pt x="2013" y="1227"/>
                    <a:pt x="2085" y="1156"/>
                    <a:pt x="2085" y="1060"/>
                  </a:cubicBezTo>
                  <a:lnTo>
                    <a:pt x="2085" y="656"/>
                  </a:lnTo>
                  <a:cubicBezTo>
                    <a:pt x="2096" y="620"/>
                    <a:pt x="2144" y="596"/>
                    <a:pt x="2192" y="596"/>
                  </a:cubicBezTo>
                  <a:lnTo>
                    <a:pt x="2204" y="596"/>
                  </a:lnTo>
                  <a:cubicBezTo>
                    <a:pt x="2263" y="596"/>
                    <a:pt x="2323" y="644"/>
                    <a:pt x="2323" y="715"/>
                  </a:cubicBezTo>
                  <a:lnTo>
                    <a:pt x="2323" y="822"/>
                  </a:lnTo>
                  <a:lnTo>
                    <a:pt x="2323" y="1156"/>
                  </a:lnTo>
                  <a:cubicBezTo>
                    <a:pt x="2323" y="1239"/>
                    <a:pt x="2394" y="1311"/>
                    <a:pt x="2489" y="1311"/>
                  </a:cubicBezTo>
                  <a:cubicBezTo>
                    <a:pt x="2573" y="1311"/>
                    <a:pt x="2656" y="1239"/>
                    <a:pt x="2656" y="1156"/>
                  </a:cubicBezTo>
                  <a:lnTo>
                    <a:pt x="2656" y="822"/>
                  </a:lnTo>
                  <a:cubicBezTo>
                    <a:pt x="2656" y="763"/>
                    <a:pt x="2692" y="703"/>
                    <a:pt x="2775" y="703"/>
                  </a:cubicBezTo>
                  <a:lnTo>
                    <a:pt x="2787" y="703"/>
                  </a:lnTo>
                  <a:cubicBezTo>
                    <a:pt x="2847" y="703"/>
                    <a:pt x="2906" y="751"/>
                    <a:pt x="2906" y="822"/>
                  </a:cubicBezTo>
                  <a:lnTo>
                    <a:pt x="2906" y="1584"/>
                  </a:lnTo>
                  <a:lnTo>
                    <a:pt x="2906" y="1596"/>
                  </a:lnTo>
                  <a:cubicBezTo>
                    <a:pt x="2894" y="1775"/>
                    <a:pt x="2882" y="2323"/>
                    <a:pt x="2597" y="2584"/>
                  </a:cubicBezTo>
                  <a:cubicBezTo>
                    <a:pt x="2561" y="2608"/>
                    <a:pt x="2537" y="2656"/>
                    <a:pt x="2537" y="2704"/>
                  </a:cubicBezTo>
                  <a:lnTo>
                    <a:pt x="2537" y="3204"/>
                  </a:lnTo>
                  <a:lnTo>
                    <a:pt x="989" y="3204"/>
                  </a:lnTo>
                  <a:lnTo>
                    <a:pt x="989" y="2846"/>
                  </a:lnTo>
                  <a:cubicBezTo>
                    <a:pt x="989" y="2799"/>
                    <a:pt x="953" y="2739"/>
                    <a:pt x="930" y="2715"/>
                  </a:cubicBezTo>
                  <a:cubicBezTo>
                    <a:pt x="775" y="2596"/>
                    <a:pt x="370" y="2227"/>
                    <a:pt x="346" y="1846"/>
                  </a:cubicBezTo>
                  <a:cubicBezTo>
                    <a:pt x="334" y="1596"/>
                    <a:pt x="311" y="1275"/>
                    <a:pt x="406" y="1191"/>
                  </a:cubicBezTo>
                  <a:cubicBezTo>
                    <a:pt x="441" y="1174"/>
                    <a:pt x="482" y="1163"/>
                    <a:pt x="539" y="1163"/>
                  </a:cubicBezTo>
                  <a:cubicBezTo>
                    <a:pt x="560" y="1163"/>
                    <a:pt x="583" y="1164"/>
                    <a:pt x="608" y="1168"/>
                  </a:cubicBezTo>
                  <a:lnTo>
                    <a:pt x="608" y="1394"/>
                  </a:lnTo>
                  <a:cubicBezTo>
                    <a:pt x="608" y="1477"/>
                    <a:pt x="692" y="1549"/>
                    <a:pt x="775" y="1549"/>
                  </a:cubicBezTo>
                  <a:cubicBezTo>
                    <a:pt x="870" y="1549"/>
                    <a:pt x="942" y="1477"/>
                    <a:pt x="942" y="1394"/>
                  </a:cubicBezTo>
                  <a:lnTo>
                    <a:pt x="942" y="441"/>
                  </a:lnTo>
                  <a:cubicBezTo>
                    <a:pt x="942" y="382"/>
                    <a:pt x="989" y="322"/>
                    <a:pt x="1061" y="322"/>
                  </a:cubicBezTo>
                  <a:close/>
                  <a:moveTo>
                    <a:pt x="2799" y="3537"/>
                  </a:moveTo>
                  <a:lnTo>
                    <a:pt x="2799" y="4037"/>
                  </a:lnTo>
                  <a:lnTo>
                    <a:pt x="751" y="4037"/>
                  </a:lnTo>
                  <a:lnTo>
                    <a:pt x="751" y="3537"/>
                  </a:lnTo>
                  <a:close/>
                  <a:moveTo>
                    <a:pt x="2799" y="4347"/>
                  </a:moveTo>
                  <a:lnTo>
                    <a:pt x="2799" y="5632"/>
                  </a:lnTo>
                  <a:lnTo>
                    <a:pt x="751" y="5632"/>
                  </a:lnTo>
                  <a:lnTo>
                    <a:pt x="751" y="4347"/>
                  </a:lnTo>
                  <a:close/>
                  <a:moveTo>
                    <a:pt x="1073" y="1"/>
                  </a:moveTo>
                  <a:cubicBezTo>
                    <a:pt x="834" y="1"/>
                    <a:pt x="644" y="203"/>
                    <a:pt x="644" y="429"/>
                  </a:cubicBezTo>
                  <a:lnTo>
                    <a:pt x="644" y="846"/>
                  </a:lnTo>
                  <a:cubicBezTo>
                    <a:pt x="622" y="845"/>
                    <a:pt x="600" y="844"/>
                    <a:pt x="579" y="844"/>
                  </a:cubicBezTo>
                  <a:cubicBezTo>
                    <a:pt x="433" y="844"/>
                    <a:pt x="321" y="880"/>
                    <a:pt x="227" y="953"/>
                  </a:cubicBezTo>
                  <a:cubicBezTo>
                    <a:pt x="1" y="1144"/>
                    <a:pt x="13" y="1525"/>
                    <a:pt x="49" y="1882"/>
                  </a:cubicBezTo>
                  <a:cubicBezTo>
                    <a:pt x="84" y="2370"/>
                    <a:pt x="525" y="2787"/>
                    <a:pt x="692" y="2930"/>
                  </a:cubicBezTo>
                  <a:lnTo>
                    <a:pt x="692" y="3216"/>
                  </a:lnTo>
                  <a:lnTo>
                    <a:pt x="596" y="3216"/>
                  </a:lnTo>
                  <a:cubicBezTo>
                    <a:pt x="513" y="3216"/>
                    <a:pt x="441" y="3287"/>
                    <a:pt x="441" y="3382"/>
                  </a:cubicBezTo>
                  <a:lnTo>
                    <a:pt x="441" y="4216"/>
                  </a:lnTo>
                  <a:lnTo>
                    <a:pt x="441" y="5799"/>
                  </a:lnTo>
                  <a:cubicBezTo>
                    <a:pt x="441" y="5882"/>
                    <a:pt x="513" y="5954"/>
                    <a:pt x="596" y="5954"/>
                  </a:cubicBezTo>
                  <a:lnTo>
                    <a:pt x="2978" y="5954"/>
                  </a:lnTo>
                  <a:cubicBezTo>
                    <a:pt x="3073" y="5954"/>
                    <a:pt x="3144" y="5882"/>
                    <a:pt x="3144" y="5799"/>
                  </a:cubicBezTo>
                  <a:lnTo>
                    <a:pt x="3144" y="4204"/>
                  </a:lnTo>
                  <a:lnTo>
                    <a:pt x="3144" y="3370"/>
                  </a:lnTo>
                  <a:cubicBezTo>
                    <a:pt x="3144" y="3275"/>
                    <a:pt x="3073" y="3204"/>
                    <a:pt x="2978" y="3204"/>
                  </a:cubicBezTo>
                  <a:lnTo>
                    <a:pt x="2882" y="3204"/>
                  </a:lnTo>
                  <a:lnTo>
                    <a:pt x="2882" y="2763"/>
                  </a:lnTo>
                  <a:cubicBezTo>
                    <a:pt x="3251" y="2370"/>
                    <a:pt x="3204" y="1644"/>
                    <a:pt x="3204" y="1549"/>
                  </a:cubicBezTo>
                  <a:lnTo>
                    <a:pt x="3204" y="810"/>
                  </a:lnTo>
                  <a:cubicBezTo>
                    <a:pt x="3204" y="572"/>
                    <a:pt x="3013" y="382"/>
                    <a:pt x="2775" y="382"/>
                  </a:cubicBezTo>
                  <a:lnTo>
                    <a:pt x="2763" y="382"/>
                  </a:lnTo>
                  <a:cubicBezTo>
                    <a:pt x="2680" y="382"/>
                    <a:pt x="2608" y="394"/>
                    <a:pt x="2549" y="441"/>
                  </a:cubicBezTo>
                  <a:cubicBezTo>
                    <a:pt x="2477" y="334"/>
                    <a:pt x="2335" y="275"/>
                    <a:pt x="2204" y="275"/>
                  </a:cubicBezTo>
                  <a:lnTo>
                    <a:pt x="2192" y="275"/>
                  </a:lnTo>
                  <a:cubicBezTo>
                    <a:pt x="2120" y="275"/>
                    <a:pt x="2049" y="287"/>
                    <a:pt x="1989" y="322"/>
                  </a:cubicBezTo>
                  <a:cubicBezTo>
                    <a:pt x="1906" y="227"/>
                    <a:pt x="1787" y="168"/>
                    <a:pt x="1656" y="168"/>
                  </a:cubicBezTo>
                  <a:lnTo>
                    <a:pt x="1644" y="168"/>
                  </a:lnTo>
                  <a:cubicBezTo>
                    <a:pt x="1584" y="168"/>
                    <a:pt x="1525" y="179"/>
                    <a:pt x="1465" y="203"/>
                  </a:cubicBezTo>
                  <a:cubicBezTo>
                    <a:pt x="1394" y="84"/>
                    <a:pt x="1251" y="1"/>
                    <a:pt x="10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 name="Imagen 1">
            <a:extLst>
              <a:ext uri="{FF2B5EF4-FFF2-40B4-BE49-F238E27FC236}">
                <a16:creationId xmlns:a16="http://schemas.microsoft.com/office/drawing/2014/main" id="{B1EB31FA-CAB5-F18F-1202-E068A83DF8EC}"/>
              </a:ext>
            </a:extLst>
          </p:cNvPr>
          <p:cNvPicPr>
            <a:picLocks noChangeAspect="1"/>
          </p:cNvPicPr>
          <p:nvPr/>
        </p:nvPicPr>
        <p:blipFill>
          <a:blip r:embed="rId4"/>
          <a:stretch>
            <a:fillRect/>
          </a:stretch>
        </p:blipFill>
        <p:spPr>
          <a:xfrm>
            <a:off x="123372" y="4810466"/>
            <a:ext cx="863600" cy="190500"/>
          </a:xfrm>
          <a:prstGeom prst="rect">
            <a:avLst/>
          </a:prstGeom>
        </p:spPr>
      </p:pic>
    </p:spTree>
    <p:extLst>
      <p:ext uri="{BB962C8B-B14F-4D97-AF65-F5344CB8AC3E}">
        <p14:creationId xmlns:p14="http://schemas.microsoft.com/office/powerpoint/2010/main" val="41019737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44"/>
          <p:cNvSpPr txBox="1">
            <a:spLocks noGrp="1"/>
          </p:cNvSpPr>
          <p:nvPr>
            <p:ph type="subTitle" idx="1"/>
          </p:nvPr>
        </p:nvSpPr>
        <p:spPr>
          <a:xfrm>
            <a:off x="426262" y="161364"/>
            <a:ext cx="8250225" cy="4471147"/>
          </a:xfrm>
          <a:prstGeom prst="rect">
            <a:avLst/>
          </a:prstGeom>
          <a:noFill/>
          <a:ln>
            <a:noFill/>
          </a:ln>
        </p:spPr>
        <p:txBody>
          <a:bodyPr spcFirstLastPara="1" wrap="square" lIns="91425" tIns="91425" rIns="91425" bIns="91425" anchor="b" anchorCtr="0">
            <a:noAutofit/>
          </a:bodyPr>
          <a:lstStyle/>
          <a:p>
            <a:pPr lvl="0"/>
            <a:r>
              <a:rPr lang="es-ES" b="1" dirty="0"/>
              <a:t>ESTUDIO DE CASOS:</a:t>
            </a:r>
            <a:endParaRPr dirty="0"/>
          </a:p>
          <a:p>
            <a:pPr lvl="0"/>
            <a:r>
              <a:rPr lang="es-ES" dirty="0"/>
              <a:t>Medios británicos publicaron un artículo sobre una posible "mega erupción" del volcán Teide en la isla canaria de Tenerife (España). Los titulares incluían información como "Alerta volcánica en Tenerife: conmoción por 270 terremotos en las Islas Canarias, favoritas de las vacaciones británicas" y "Terremotos cerca de Tenerife y Gran Canaria provocan temores de erupción volcánica". 
Las historias incluían algunas imágenes.</a:t>
            </a:r>
            <a:endParaRPr dirty="0"/>
          </a:p>
          <a:p>
            <a:pPr lvl="0"/>
            <a:r>
              <a:rPr lang="es-ES" b="1" dirty="0"/>
              <a:t>ECHA UN VISTAZO AL ARTÍCULO DIRECTAMENTE EN:</a:t>
            </a:r>
            <a:endParaRPr dirty="0"/>
          </a:p>
          <a:p>
            <a:pPr marL="457200" lvl="0" indent="-342900" algn="ctr" rtl="0">
              <a:lnSpc>
                <a:spcPct val="115000"/>
              </a:lnSpc>
              <a:spcBef>
                <a:spcPts val="0"/>
              </a:spcBef>
              <a:spcAft>
                <a:spcPts val="0"/>
              </a:spcAft>
              <a:buSzPts val="1800"/>
              <a:buNone/>
            </a:pPr>
            <a:r>
              <a:rPr lang="en" dirty="0"/>
              <a:t>https://www.thesun.co.uk/news/6236222/volcano-earthquakes-spain-tenerife-gran-canaria-mount-teide/</a:t>
            </a:r>
            <a:endParaRPr dirty="0"/>
          </a:p>
        </p:txBody>
      </p:sp>
      <p:grpSp>
        <p:nvGrpSpPr>
          <p:cNvPr id="653" name="Google Shape;653;p44"/>
          <p:cNvGrpSpPr/>
          <p:nvPr/>
        </p:nvGrpSpPr>
        <p:grpSpPr>
          <a:xfrm>
            <a:off x="7688848" y="2951629"/>
            <a:ext cx="641605" cy="528641"/>
            <a:chOff x="5355784" y="3834547"/>
            <a:chExt cx="299019" cy="297905"/>
          </a:xfrm>
        </p:grpSpPr>
        <p:sp>
          <p:nvSpPr>
            <p:cNvPr id="654" name="Google Shape;654;p44"/>
            <p:cNvSpPr/>
            <p:nvPr/>
          </p:nvSpPr>
          <p:spPr>
            <a:xfrm>
              <a:off x="5355784" y="3834547"/>
              <a:ext cx="299019" cy="297905"/>
            </a:xfrm>
            <a:custGeom>
              <a:avLst/>
              <a:gdLst/>
              <a:ahLst/>
              <a:cxnLst/>
              <a:rect l="l" t="t" r="r" b="b"/>
              <a:pathLst>
                <a:path w="9395" h="9360" extrusionOk="0">
                  <a:moveTo>
                    <a:pt x="3572" y="5454"/>
                  </a:moveTo>
                  <a:cubicBezTo>
                    <a:pt x="3679" y="5573"/>
                    <a:pt x="3786" y="5704"/>
                    <a:pt x="3929" y="5811"/>
                  </a:cubicBezTo>
                  <a:lnTo>
                    <a:pt x="3405" y="6335"/>
                  </a:lnTo>
                  <a:cubicBezTo>
                    <a:pt x="3393" y="6311"/>
                    <a:pt x="3393" y="6299"/>
                    <a:pt x="3382" y="6287"/>
                  </a:cubicBezTo>
                  <a:lnTo>
                    <a:pt x="3096" y="6002"/>
                  </a:lnTo>
                  <a:cubicBezTo>
                    <a:pt x="3084" y="5990"/>
                    <a:pt x="3060" y="5978"/>
                    <a:pt x="3048" y="5978"/>
                  </a:cubicBezTo>
                  <a:lnTo>
                    <a:pt x="3572" y="5454"/>
                  </a:lnTo>
                  <a:close/>
                  <a:moveTo>
                    <a:pt x="2748" y="6109"/>
                  </a:moveTo>
                  <a:cubicBezTo>
                    <a:pt x="2804" y="6109"/>
                    <a:pt x="2858" y="6133"/>
                    <a:pt x="2893" y="6180"/>
                  </a:cubicBezTo>
                  <a:lnTo>
                    <a:pt x="3179" y="6466"/>
                  </a:lnTo>
                  <a:cubicBezTo>
                    <a:pt x="3274" y="6573"/>
                    <a:pt x="3274" y="6704"/>
                    <a:pt x="3191" y="6788"/>
                  </a:cubicBezTo>
                  <a:lnTo>
                    <a:pt x="3036" y="6954"/>
                  </a:lnTo>
                  <a:lnTo>
                    <a:pt x="2429" y="6347"/>
                  </a:lnTo>
                  <a:lnTo>
                    <a:pt x="2584" y="6180"/>
                  </a:lnTo>
                  <a:cubicBezTo>
                    <a:pt x="2631" y="6133"/>
                    <a:pt x="2691" y="6109"/>
                    <a:pt x="2748" y="6109"/>
                  </a:cubicBezTo>
                  <a:close/>
                  <a:moveTo>
                    <a:pt x="2215" y="6549"/>
                  </a:moveTo>
                  <a:lnTo>
                    <a:pt x="2822" y="7169"/>
                  </a:lnTo>
                  <a:lnTo>
                    <a:pt x="965" y="9026"/>
                  </a:lnTo>
                  <a:cubicBezTo>
                    <a:pt x="923" y="9068"/>
                    <a:pt x="866" y="9088"/>
                    <a:pt x="810" y="9088"/>
                  </a:cubicBezTo>
                  <a:cubicBezTo>
                    <a:pt x="753" y="9088"/>
                    <a:pt x="697" y="9068"/>
                    <a:pt x="655" y="9026"/>
                  </a:cubicBezTo>
                  <a:lnTo>
                    <a:pt x="369" y="8740"/>
                  </a:lnTo>
                  <a:cubicBezTo>
                    <a:pt x="262" y="8657"/>
                    <a:pt x="262" y="8502"/>
                    <a:pt x="357" y="8419"/>
                  </a:cubicBezTo>
                  <a:lnTo>
                    <a:pt x="2215" y="6549"/>
                  </a:lnTo>
                  <a:close/>
                  <a:moveTo>
                    <a:pt x="6096" y="1"/>
                  </a:moveTo>
                  <a:cubicBezTo>
                    <a:pt x="3417" y="1"/>
                    <a:pt x="1869" y="3061"/>
                    <a:pt x="3441" y="5216"/>
                  </a:cubicBezTo>
                  <a:lnTo>
                    <a:pt x="2810" y="5835"/>
                  </a:lnTo>
                  <a:cubicBezTo>
                    <a:pt x="2798" y="5834"/>
                    <a:pt x="2786" y="5834"/>
                    <a:pt x="2774" y="5834"/>
                  </a:cubicBezTo>
                  <a:cubicBezTo>
                    <a:pt x="2643" y="5834"/>
                    <a:pt x="2516" y="5892"/>
                    <a:pt x="2429" y="5990"/>
                  </a:cubicBezTo>
                  <a:lnTo>
                    <a:pt x="191" y="8216"/>
                  </a:lnTo>
                  <a:cubicBezTo>
                    <a:pt x="0" y="8419"/>
                    <a:pt x="0" y="8728"/>
                    <a:pt x="191" y="8919"/>
                  </a:cubicBezTo>
                  <a:lnTo>
                    <a:pt x="465" y="9216"/>
                  </a:lnTo>
                  <a:cubicBezTo>
                    <a:pt x="560" y="9312"/>
                    <a:pt x="685" y="9359"/>
                    <a:pt x="810" y="9359"/>
                  </a:cubicBezTo>
                  <a:cubicBezTo>
                    <a:pt x="935" y="9359"/>
                    <a:pt x="1060" y="9312"/>
                    <a:pt x="1155" y="9216"/>
                  </a:cubicBezTo>
                  <a:lnTo>
                    <a:pt x="3120" y="7252"/>
                  </a:lnTo>
                  <a:lnTo>
                    <a:pt x="3393" y="6990"/>
                  </a:lnTo>
                  <a:cubicBezTo>
                    <a:pt x="3501" y="6883"/>
                    <a:pt x="3536" y="6752"/>
                    <a:pt x="3536" y="6597"/>
                  </a:cubicBezTo>
                  <a:lnTo>
                    <a:pt x="4167" y="5978"/>
                  </a:lnTo>
                  <a:cubicBezTo>
                    <a:pt x="4632" y="6299"/>
                    <a:pt x="5179" y="6526"/>
                    <a:pt x="5763" y="6573"/>
                  </a:cubicBezTo>
                  <a:lnTo>
                    <a:pt x="5775" y="6573"/>
                  </a:lnTo>
                  <a:cubicBezTo>
                    <a:pt x="5846" y="6573"/>
                    <a:pt x="5906" y="6514"/>
                    <a:pt x="5906" y="6454"/>
                  </a:cubicBezTo>
                  <a:cubicBezTo>
                    <a:pt x="5918" y="6371"/>
                    <a:pt x="5858" y="6299"/>
                    <a:pt x="5787" y="6299"/>
                  </a:cubicBezTo>
                  <a:cubicBezTo>
                    <a:pt x="5191" y="6240"/>
                    <a:pt x="4644" y="6002"/>
                    <a:pt x="4191" y="5645"/>
                  </a:cubicBezTo>
                  <a:cubicBezTo>
                    <a:pt x="1977" y="3847"/>
                    <a:pt x="3286" y="287"/>
                    <a:pt x="6096" y="287"/>
                  </a:cubicBezTo>
                  <a:cubicBezTo>
                    <a:pt x="7680" y="287"/>
                    <a:pt x="8942" y="1489"/>
                    <a:pt x="9108" y="3001"/>
                  </a:cubicBezTo>
                  <a:cubicBezTo>
                    <a:pt x="9119" y="3067"/>
                    <a:pt x="9170" y="3122"/>
                    <a:pt x="9233" y="3122"/>
                  </a:cubicBezTo>
                  <a:cubicBezTo>
                    <a:pt x="9239" y="3122"/>
                    <a:pt x="9245" y="3121"/>
                    <a:pt x="9251" y="3120"/>
                  </a:cubicBezTo>
                  <a:cubicBezTo>
                    <a:pt x="9335" y="3097"/>
                    <a:pt x="9394" y="3037"/>
                    <a:pt x="9370" y="2966"/>
                  </a:cubicBezTo>
                  <a:cubicBezTo>
                    <a:pt x="9216" y="1334"/>
                    <a:pt x="7823" y="1"/>
                    <a:pt x="6096" y="1"/>
                  </a:cubicBezTo>
                  <a:close/>
                </a:path>
              </a:pathLst>
            </a:custGeom>
            <a:solidFill>
              <a:srgbClr val="F2F2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5" name="Google Shape;655;p44"/>
            <p:cNvSpPr/>
            <p:nvPr/>
          </p:nvSpPr>
          <p:spPr>
            <a:xfrm>
              <a:off x="5455054" y="3854280"/>
              <a:ext cx="179666" cy="171296"/>
            </a:xfrm>
            <a:custGeom>
              <a:avLst/>
              <a:gdLst/>
              <a:ahLst/>
              <a:cxnLst/>
              <a:rect l="l" t="t" r="r" b="b"/>
              <a:pathLst>
                <a:path w="5645" h="5382" extrusionOk="0">
                  <a:moveTo>
                    <a:pt x="2953" y="274"/>
                  </a:moveTo>
                  <a:cubicBezTo>
                    <a:pt x="4275" y="274"/>
                    <a:pt x="5358" y="1345"/>
                    <a:pt x="5358" y="2691"/>
                  </a:cubicBezTo>
                  <a:cubicBezTo>
                    <a:pt x="5358" y="4024"/>
                    <a:pt x="4275" y="5096"/>
                    <a:pt x="2953" y="5096"/>
                  </a:cubicBezTo>
                  <a:cubicBezTo>
                    <a:pt x="2322" y="5096"/>
                    <a:pt x="1715" y="4858"/>
                    <a:pt x="1239" y="4405"/>
                  </a:cubicBezTo>
                  <a:cubicBezTo>
                    <a:pt x="298" y="3465"/>
                    <a:pt x="298" y="1929"/>
                    <a:pt x="1239" y="976"/>
                  </a:cubicBezTo>
                  <a:cubicBezTo>
                    <a:pt x="1715" y="500"/>
                    <a:pt x="2322" y="274"/>
                    <a:pt x="2953" y="274"/>
                  </a:cubicBezTo>
                  <a:close/>
                  <a:moveTo>
                    <a:pt x="2958" y="0"/>
                  </a:moveTo>
                  <a:cubicBezTo>
                    <a:pt x="2269" y="0"/>
                    <a:pt x="1578" y="262"/>
                    <a:pt x="1048" y="786"/>
                  </a:cubicBezTo>
                  <a:cubicBezTo>
                    <a:pt x="1" y="1822"/>
                    <a:pt x="1" y="3536"/>
                    <a:pt x="1048" y="4596"/>
                  </a:cubicBezTo>
                  <a:cubicBezTo>
                    <a:pt x="1572" y="5120"/>
                    <a:pt x="2263" y="5382"/>
                    <a:pt x="2953" y="5382"/>
                  </a:cubicBezTo>
                  <a:cubicBezTo>
                    <a:pt x="4430" y="5370"/>
                    <a:pt x="5644" y="4179"/>
                    <a:pt x="5644" y="2691"/>
                  </a:cubicBezTo>
                  <a:cubicBezTo>
                    <a:pt x="5644" y="1977"/>
                    <a:pt x="5358" y="1286"/>
                    <a:pt x="4858" y="786"/>
                  </a:cubicBezTo>
                  <a:cubicBezTo>
                    <a:pt x="4335" y="262"/>
                    <a:pt x="3647" y="0"/>
                    <a:pt x="2958" y="0"/>
                  </a:cubicBezTo>
                  <a:close/>
                </a:path>
              </a:pathLst>
            </a:custGeom>
            <a:solidFill>
              <a:srgbClr val="F2F2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6" name="Google Shape;656;p44"/>
            <p:cNvSpPr/>
            <p:nvPr/>
          </p:nvSpPr>
          <p:spPr>
            <a:xfrm>
              <a:off x="5508110" y="3886490"/>
              <a:ext cx="81510" cy="99302"/>
            </a:xfrm>
            <a:custGeom>
              <a:avLst/>
              <a:gdLst/>
              <a:ahLst/>
              <a:cxnLst/>
              <a:rect l="l" t="t" r="r" b="b"/>
              <a:pathLst>
                <a:path w="2561" h="3120" extrusionOk="0">
                  <a:moveTo>
                    <a:pt x="1286" y="262"/>
                  </a:moveTo>
                  <a:cubicBezTo>
                    <a:pt x="1596" y="262"/>
                    <a:pt x="1846" y="512"/>
                    <a:pt x="1846" y="834"/>
                  </a:cubicBezTo>
                  <a:cubicBezTo>
                    <a:pt x="1846" y="1143"/>
                    <a:pt x="1596" y="1393"/>
                    <a:pt x="1286" y="1393"/>
                  </a:cubicBezTo>
                  <a:cubicBezTo>
                    <a:pt x="977" y="1393"/>
                    <a:pt x="715" y="1143"/>
                    <a:pt x="715" y="834"/>
                  </a:cubicBezTo>
                  <a:cubicBezTo>
                    <a:pt x="739" y="512"/>
                    <a:pt x="977" y="262"/>
                    <a:pt x="1286" y="262"/>
                  </a:cubicBezTo>
                  <a:close/>
                  <a:moveTo>
                    <a:pt x="1703" y="1667"/>
                  </a:moveTo>
                  <a:cubicBezTo>
                    <a:pt x="2036" y="1667"/>
                    <a:pt x="2310" y="1929"/>
                    <a:pt x="2310" y="2274"/>
                  </a:cubicBezTo>
                  <a:lnTo>
                    <a:pt x="2310" y="2858"/>
                  </a:lnTo>
                  <a:lnTo>
                    <a:pt x="2001" y="2858"/>
                  </a:lnTo>
                  <a:lnTo>
                    <a:pt x="2001" y="2262"/>
                  </a:lnTo>
                  <a:cubicBezTo>
                    <a:pt x="2001" y="2179"/>
                    <a:pt x="1941" y="2119"/>
                    <a:pt x="1870" y="2119"/>
                  </a:cubicBezTo>
                  <a:cubicBezTo>
                    <a:pt x="1786" y="2119"/>
                    <a:pt x="1727" y="2179"/>
                    <a:pt x="1727" y="2262"/>
                  </a:cubicBezTo>
                  <a:lnTo>
                    <a:pt x="1727" y="2858"/>
                  </a:lnTo>
                  <a:lnTo>
                    <a:pt x="870" y="2858"/>
                  </a:lnTo>
                  <a:lnTo>
                    <a:pt x="870" y="2262"/>
                  </a:lnTo>
                  <a:cubicBezTo>
                    <a:pt x="870" y="2179"/>
                    <a:pt x="810" y="2119"/>
                    <a:pt x="727" y="2119"/>
                  </a:cubicBezTo>
                  <a:cubicBezTo>
                    <a:pt x="655" y="2119"/>
                    <a:pt x="596" y="2179"/>
                    <a:pt x="596" y="2262"/>
                  </a:cubicBezTo>
                  <a:lnTo>
                    <a:pt x="596" y="2858"/>
                  </a:lnTo>
                  <a:lnTo>
                    <a:pt x="298" y="2858"/>
                  </a:lnTo>
                  <a:lnTo>
                    <a:pt x="298" y="2274"/>
                  </a:lnTo>
                  <a:cubicBezTo>
                    <a:pt x="298" y="1929"/>
                    <a:pt x="572" y="1667"/>
                    <a:pt x="905" y="1667"/>
                  </a:cubicBezTo>
                  <a:close/>
                  <a:moveTo>
                    <a:pt x="1286" y="0"/>
                  </a:moveTo>
                  <a:cubicBezTo>
                    <a:pt x="822" y="0"/>
                    <a:pt x="453" y="369"/>
                    <a:pt x="453" y="834"/>
                  </a:cubicBezTo>
                  <a:cubicBezTo>
                    <a:pt x="453" y="1048"/>
                    <a:pt x="536" y="1262"/>
                    <a:pt x="691" y="1405"/>
                  </a:cubicBezTo>
                  <a:cubicBezTo>
                    <a:pt x="298" y="1500"/>
                    <a:pt x="1" y="1857"/>
                    <a:pt x="1" y="2274"/>
                  </a:cubicBezTo>
                  <a:lnTo>
                    <a:pt x="1" y="2858"/>
                  </a:lnTo>
                  <a:cubicBezTo>
                    <a:pt x="1" y="3000"/>
                    <a:pt x="120" y="3120"/>
                    <a:pt x="274" y="3120"/>
                  </a:cubicBezTo>
                  <a:lnTo>
                    <a:pt x="2298" y="3120"/>
                  </a:lnTo>
                  <a:cubicBezTo>
                    <a:pt x="2441" y="3120"/>
                    <a:pt x="2560" y="3000"/>
                    <a:pt x="2560" y="2858"/>
                  </a:cubicBezTo>
                  <a:lnTo>
                    <a:pt x="2560" y="2274"/>
                  </a:lnTo>
                  <a:cubicBezTo>
                    <a:pt x="2560" y="1857"/>
                    <a:pt x="2275" y="1500"/>
                    <a:pt x="1882" y="1405"/>
                  </a:cubicBezTo>
                  <a:cubicBezTo>
                    <a:pt x="2025" y="1262"/>
                    <a:pt x="2120" y="1048"/>
                    <a:pt x="2120" y="834"/>
                  </a:cubicBezTo>
                  <a:cubicBezTo>
                    <a:pt x="2120" y="369"/>
                    <a:pt x="1751" y="0"/>
                    <a:pt x="1286" y="0"/>
                  </a:cubicBezTo>
                  <a:close/>
                </a:path>
              </a:pathLst>
            </a:custGeom>
            <a:solidFill>
              <a:srgbClr val="F2F2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7" name="Google Shape;657;p44"/>
            <p:cNvSpPr/>
            <p:nvPr/>
          </p:nvSpPr>
          <p:spPr>
            <a:xfrm>
              <a:off x="5554706" y="3945530"/>
              <a:ext cx="98952" cy="98251"/>
            </a:xfrm>
            <a:custGeom>
              <a:avLst/>
              <a:gdLst/>
              <a:ahLst/>
              <a:cxnLst/>
              <a:rect l="l" t="t" r="r" b="b"/>
              <a:pathLst>
                <a:path w="3109" h="3087" extrusionOk="0">
                  <a:moveTo>
                    <a:pt x="2959" y="1"/>
                  </a:moveTo>
                  <a:cubicBezTo>
                    <a:pt x="2892" y="1"/>
                    <a:pt x="2823" y="56"/>
                    <a:pt x="2823" y="122"/>
                  </a:cubicBezTo>
                  <a:cubicBezTo>
                    <a:pt x="2680" y="1550"/>
                    <a:pt x="1561" y="2669"/>
                    <a:pt x="132" y="2812"/>
                  </a:cubicBezTo>
                  <a:cubicBezTo>
                    <a:pt x="61" y="2824"/>
                    <a:pt x="1" y="2884"/>
                    <a:pt x="13" y="2967"/>
                  </a:cubicBezTo>
                  <a:cubicBezTo>
                    <a:pt x="13" y="3039"/>
                    <a:pt x="72" y="3086"/>
                    <a:pt x="144" y="3086"/>
                  </a:cubicBezTo>
                  <a:lnTo>
                    <a:pt x="168" y="3086"/>
                  </a:lnTo>
                  <a:cubicBezTo>
                    <a:pt x="1704" y="2931"/>
                    <a:pt x="2942" y="1717"/>
                    <a:pt x="3097" y="145"/>
                  </a:cubicBezTo>
                  <a:cubicBezTo>
                    <a:pt x="3109" y="74"/>
                    <a:pt x="3049" y="2"/>
                    <a:pt x="2978" y="2"/>
                  </a:cubicBezTo>
                  <a:cubicBezTo>
                    <a:pt x="2971" y="1"/>
                    <a:pt x="2965" y="1"/>
                    <a:pt x="2959" y="1"/>
                  </a:cubicBezTo>
                  <a:close/>
                </a:path>
              </a:pathLst>
            </a:custGeom>
            <a:solidFill>
              <a:srgbClr val="F2F2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40570548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45"/>
          <p:cNvSpPr txBox="1">
            <a:spLocks noGrp="1"/>
          </p:cNvSpPr>
          <p:nvPr>
            <p:ph type="subTitle" idx="1"/>
          </p:nvPr>
        </p:nvSpPr>
        <p:spPr>
          <a:xfrm>
            <a:off x="426262" y="161364"/>
            <a:ext cx="8408456" cy="4982136"/>
          </a:xfrm>
          <a:prstGeom prst="rect">
            <a:avLst/>
          </a:prstGeom>
          <a:noFill/>
          <a:ln>
            <a:noFill/>
          </a:ln>
        </p:spPr>
        <p:txBody>
          <a:bodyPr spcFirstLastPara="1" wrap="square" lIns="91425" tIns="91425" rIns="91425" bIns="91425" anchor="b" anchorCtr="0">
            <a:noAutofit/>
          </a:bodyPr>
          <a:lstStyle/>
          <a:p>
            <a:pPr lvl="0" algn="l"/>
            <a:r>
              <a:rPr lang="es-ES" b="1" dirty="0"/>
              <a:t>ESTUDIO DE CASO: Preguntas clave:</a:t>
            </a:r>
            <a:endParaRPr dirty="0"/>
          </a:p>
          <a:p>
            <a:pPr lvl="0" algn="l">
              <a:buAutoNum type="arabicPeriod"/>
            </a:pPr>
            <a:r>
              <a:rPr lang="es-ES" dirty="0"/>
              <a:t>DETENTE E INVESTIGA: 
¿Conozco este sitio web? 
¿Conozco esta fuente de información? 
¿Conozco su reputación?</a:t>
            </a:r>
          </a:p>
          <a:p>
            <a:pPr lvl="0" algn="l">
              <a:buAutoNum type="arabicPeriod"/>
            </a:pPr>
            <a:endParaRPr dirty="0"/>
          </a:p>
          <a:p>
            <a:pPr lvl="0" algn="l"/>
            <a:r>
              <a:rPr lang="es-ES" dirty="0"/>
              <a:t>2. ENCUENTRE UNA MEJOR COBERTURA: Utiliza Google o Wikipedia para investigar una organización de noticias u otro recurso (por ejemplo, publicaciones en España sobre el tema; puedes utilizar el traductor de Google).</a:t>
            </a:r>
          </a:p>
          <a:p>
            <a:pPr lvl="0" algn="l"/>
            <a:endParaRPr dirty="0"/>
          </a:p>
          <a:p>
            <a:pPr lvl="0" algn="l"/>
            <a:r>
              <a:rPr lang="es-ES" dirty="0"/>
              <a:t>3. RASTREE LAS AFIRMACIONES, LAS CITAS Y LOS MEDIOS DE COMUNICACIÓN HASTA EL CONTEXTO ORIGINAL: Haga clic para seguir los enlaces a las afirmaciones. Abra las fuentes de informes originales (SI LAS HAY). Fíjate en el contexto original: ¿Se representó de manera justa la afirmación, la cita o los medios de comunicación?</a:t>
            </a:r>
            <a:endParaRPr dirty="0"/>
          </a:p>
        </p:txBody>
      </p:sp>
      <p:grpSp>
        <p:nvGrpSpPr>
          <p:cNvPr id="663" name="Google Shape;663;p45"/>
          <p:cNvGrpSpPr/>
          <p:nvPr/>
        </p:nvGrpSpPr>
        <p:grpSpPr>
          <a:xfrm>
            <a:off x="6395687" y="652182"/>
            <a:ext cx="1215348" cy="965492"/>
            <a:chOff x="1749728" y="2894777"/>
            <a:chExt cx="386927" cy="363438"/>
          </a:xfrm>
        </p:grpSpPr>
        <p:sp>
          <p:nvSpPr>
            <p:cNvPr id="664" name="Google Shape;664;p45"/>
            <p:cNvSpPr/>
            <p:nvPr/>
          </p:nvSpPr>
          <p:spPr>
            <a:xfrm>
              <a:off x="1809595" y="3025333"/>
              <a:ext cx="97424" cy="32432"/>
            </a:xfrm>
            <a:custGeom>
              <a:avLst/>
              <a:gdLst/>
              <a:ahLst/>
              <a:cxnLst/>
              <a:rect l="l" t="t" r="r" b="b"/>
              <a:pathLst>
                <a:path w="3061" h="1019" extrusionOk="0">
                  <a:moveTo>
                    <a:pt x="1208" y="0"/>
                  </a:moveTo>
                  <a:cubicBezTo>
                    <a:pt x="852" y="0"/>
                    <a:pt x="531" y="35"/>
                    <a:pt x="322" y="66"/>
                  </a:cubicBezTo>
                  <a:cubicBezTo>
                    <a:pt x="143" y="101"/>
                    <a:pt x="1" y="244"/>
                    <a:pt x="1" y="423"/>
                  </a:cubicBezTo>
                  <a:lnTo>
                    <a:pt x="1" y="840"/>
                  </a:lnTo>
                  <a:cubicBezTo>
                    <a:pt x="1" y="947"/>
                    <a:pt x="84" y="1018"/>
                    <a:pt x="179" y="1018"/>
                  </a:cubicBezTo>
                  <a:cubicBezTo>
                    <a:pt x="286" y="1018"/>
                    <a:pt x="358" y="947"/>
                    <a:pt x="358" y="840"/>
                  </a:cubicBezTo>
                  <a:lnTo>
                    <a:pt x="358" y="423"/>
                  </a:lnTo>
                  <a:cubicBezTo>
                    <a:pt x="358" y="423"/>
                    <a:pt x="358" y="411"/>
                    <a:pt x="382" y="411"/>
                  </a:cubicBezTo>
                  <a:cubicBezTo>
                    <a:pt x="549" y="383"/>
                    <a:pt x="870" y="340"/>
                    <a:pt x="1231" y="340"/>
                  </a:cubicBezTo>
                  <a:cubicBezTo>
                    <a:pt x="1330" y="340"/>
                    <a:pt x="1433" y="344"/>
                    <a:pt x="1536" y="351"/>
                  </a:cubicBezTo>
                  <a:cubicBezTo>
                    <a:pt x="2084" y="387"/>
                    <a:pt x="2489" y="530"/>
                    <a:pt x="2727" y="768"/>
                  </a:cubicBezTo>
                  <a:cubicBezTo>
                    <a:pt x="2763" y="804"/>
                    <a:pt x="2807" y="822"/>
                    <a:pt x="2852" y="822"/>
                  </a:cubicBezTo>
                  <a:cubicBezTo>
                    <a:pt x="2897" y="822"/>
                    <a:pt x="2941" y="804"/>
                    <a:pt x="2977" y="768"/>
                  </a:cubicBezTo>
                  <a:cubicBezTo>
                    <a:pt x="3060" y="709"/>
                    <a:pt x="3060" y="590"/>
                    <a:pt x="2977" y="530"/>
                  </a:cubicBezTo>
                  <a:cubicBezTo>
                    <a:pt x="2554" y="107"/>
                    <a:pt x="1828" y="0"/>
                    <a:pt x="12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5" name="Google Shape;665;p45"/>
            <p:cNvSpPr/>
            <p:nvPr/>
          </p:nvSpPr>
          <p:spPr>
            <a:xfrm>
              <a:off x="1749728" y="2974346"/>
              <a:ext cx="216777" cy="283869"/>
            </a:xfrm>
            <a:custGeom>
              <a:avLst/>
              <a:gdLst/>
              <a:ahLst/>
              <a:cxnLst/>
              <a:rect l="l" t="t" r="r" b="b"/>
              <a:pathLst>
                <a:path w="6811" h="8919" extrusionOk="0">
                  <a:moveTo>
                    <a:pt x="5311" y="334"/>
                  </a:moveTo>
                  <a:lnTo>
                    <a:pt x="5311" y="2061"/>
                  </a:lnTo>
                  <a:cubicBezTo>
                    <a:pt x="5311" y="2311"/>
                    <a:pt x="5251" y="2561"/>
                    <a:pt x="5132" y="2799"/>
                  </a:cubicBezTo>
                  <a:cubicBezTo>
                    <a:pt x="5120" y="2835"/>
                    <a:pt x="5120" y="2846"/>
                    <a:pt x="5120" y="2882"/>
                  </a:cubicBezTo>
                  <a:lnTo>
                    <a:pt x="5120" y="3382"/>
                  </a:lnTo>
                  <a:cubicBezTo>
                    <a:pt x="5120" y="3858"/>
                    <a:pt x="4918" y="4311"/>
                    <a:pt x="4560" y="4644"/>
                  </a:cubicBezTo>
                  <a:cubicBezTo>
                    <a:pt x="4227" y="4955"/>
                    <a:pt x="3811" y="5111"/>
                    <a:pt x="3369" y="5111"/>
                  </a:cubicBezTo>
                  <a:cubicBezTo>
                    <a:pt x="3338" y="5111"/>
                    <a:pt x="3306" y="5110"/>
                    <a:pt x="3275" y="5109"/>
                  </a:cubicBezTo>
                  <a:cubicBezTo>
                    <a:pt x="2382" y="5061"/>
                    <a:pt x="1679" y="4275"/>
                    <a:pt x="1679" y="3323"/>
                  </a:cubicBezTo>
                  <a:lnTo>
                    <a:pt x="1679" y="2882"/>
                  </a:lnTo>
                  <a:cubicBezTo>
                    <a:pt x="1679" y="2846"/>
                    <a:pt x="1679" y="2823"/>
                    <a:pt x="1667" y="2799"/>
                  </a:cubicBezTo>
                  <a:cubicBezTo>
                    <a:pt x="1548" y="2561"/>
                    <a:pt x="1489" y="2311"/>
                    <a:pt x="1489" y="2061"/>
                  </a:cubicBezTo>
                  <a:lnTo>
                    <a:pt x="1489" y="1668"/>
                  </a:lnTo>
                  <a:cubicBezTo>
                    <a:pt x="1489" y="930"/>
                    <a:pt x="2096" y="334"/>
                    <a:pt x="2822" y="334"/>
                  </a:cubicBezTo>
                  <a:close/>
                  <a:moveTo>
                    <a:pt x="4358" y="5240"/>
                  </a:moveTo>
                  <a:lnTo>
                    <a:pt x="4358" y="5573"/>
                  </a:lnTo>
                  <a:lnTo>
                    <a:pt x="3406" y="6228"/>
                  </a:lnTo>
                  <a:lnTo>
                    <a:pt x="2441" y="5573"/>
                  </a:lnTo>
                  <a:lnTo>
                    <a:pt x="2441" y="5240"/>
                  </a:lnTo>
                  <a:cubicBezTo>
                    <a:pt x="2691" y="5371"/>
                    <a:pt x="2977" y="5466"/>
                    <a:pt x="3251" y="5478"/>
                  </a:cubicBezTo>
                  <a:lnTo>
                    <a:pt x="3394" y="5478"/>
                  </a:lnTo>
                  <a:cubicBezTo>
                    <a:pt x="3727" y="5478"/>
                    <a:pt x="4060" y="5406"/>
                    <a:pt x="4358" y="5240"/>
                  </a:cubicBezTo>
                  <a:close/>
                  <a:moveTo>
                    <a:pt x="2286" y="5883"/>
                  </a:moveTo>
                  <a:lnTo>
                    <a:pt x="3120" y="6466"/>
                  </a:lnTo>
                  <a:lnTo>
                    <a:pt x="2679" y="6906"/>
                  </a:lnTo>
                  <a:lnTo>
                    <a:pt x="2655" y="6906"/>
                  </a:lnTo>
                  <a:lnTo>
                    <a:pt x="2108" y="6073"/>
                  </a:lnTo>
                  <a:lnTo>
                    <a:pt x="2286" y="5883"/>
                  </a:lnTo>
                  <a:close/>
                  <a:moveTo>
                    <a:pt x="4525" y="5883"/>
                  </a:moveTo>
                  <a:lnTo>
                    <a:pt x="4703" y="6073"/>
                  </a:lnTo>
                  <a:lnTo>
                    <a:pt x="4144" y="6906"/>
                  </a:lnTo>
                  <a:lnTo>
                    <a:pt x="4132" y="6906"/>
                  </a:lnTo>
                  <a:lnTo>
                    <a:pt x="3691" y="6466"/>
                  </a:lnTo>
                  <a:lnTo>
                    <a:pt x="4525" y="5883"/>
                  </a:lnTo>
                  <a:close/>
                  <a:moveTo>
                    <a:pt x="2834" y="1"/>
                  </a:moveTo>
                  <a:cubicBezTo>
                    <a:pt x="1905" y="1"/>
                    <a:pt x="1143" y="763"/>
                    <a:pt x="1143" y="1703"/>
                  </a:cubicBezTo>
                  <a:lnTo>
                    <a:pt x="1143" y="2084"/>
                  </a:lnTo>
                  <a:cubicBezTo>
                    <a:pt x="1143" y="2382"/>
                    <a:pt x="1203" y="2680"/>
                    <a:pt x="1334" y="2954"/>
                  </a:cubicBezTo>
                  <a:lnTo>
                    <a:pt x="1334" y="3358"/>
                  </a:lnTo>
                  <a:cubicBezTo>
                    <a:pt x="1334" y="4025"/>
                    <a:pt x="1631" y="4620"/>
                    <a:pt x="2096" y="5025"/>
                  </a:cubicBezTo>
                  <a:lnTo>
                    <a:pt x="2096" y="5621"/>
                  </a:lnTo>
                  <a:lnTo>
                    <a:pt x="1762" y="5954"/>
                  </a:lnTo>
                  <a:cubicBezTo>
                    <a:pt x="1739" y="6002"/>
                    <a:pt x="1703" y="6049"/>
                    <a:pt x="1727" y="6097"/>
                  </a:cubicBezTo>
                  <a:lnTo>
                    <a:pt x="619" y="6490"/>
                  </a:lnTo>
                  <a:cubicBezTo>
                    <a:pt x="250" y="6633"/>
                    <a:pt x="0" y="6990"/>
                    <a:pt x="0" y="7371"/>
                  </a:cubicBezTo>
                  <a:lnTo>
                    <a:pt x="0" y="8740"/>
                  </a:lnTo>
                  <a:cubicBezTo>
                    <a:pt x="0" y="8847"/>
                    <a:pt x="72" y="8919"/>
                    <a:pt x="179" y="8919"/>
                  </a:cubicBezTo>
                  <a:cubicBezTo>
                    <a:pt x="274" y="8919"/>
                    <a:pt x="358" y="8847"/>
                    <a:pt x="358" y="8740"/>
                  </a:cubicBezTo>
                  <a:lnTo>
                    <a:pt x="358" y="7371"/>
                  </a:lnTo>
                  <a:cubicBezTo>
                    <a:pt x="358" y="7133"/>
                    <a:pt x="500" y="6906"/>
                    <a:pt x="739" y="6823"/>
                  </a:cubicBezTo>
                  <a:lnTo>
                    <a:pt x="1905" y="6406"/>
                  </a:lnTo>
                  <a:lnTo>
                    <a:pt x="2382" y="7121"/>
                  </a:lnTo>
                  <a:cubicBezTo>
                    <a:pt x="2441" y="7204"/>
                    <a:pt x="2536" y="7264"/>
                    <a:pt x="2644" y="7287"/>
                  </a:cubicBezTo>
                  <a:lnTo>
                    <a:pt x="2679" y="7287"/>
                  </a:lnTo>
                  <a:cubicBezTo>
                    <a:pt x="2774" y="7287"/>
                    <a:pt x="2870" y="7240"/>
                    <a:pt x="2929" y="7180"/>
                  </a:cubicBezTo>
                  <a:lnTo>
                    <a:pt x="3227" y="6883"/>
                  </a:lnTo>
                  <a:lnTo>
                    <a:pt x="3227" y="8740"/>
                  </a:lnTo>
                  <a:cubicBezTo>
                    <a:pt x="3227" y="8847"/>
                    <a:pt x="3298" y="8919"/>
                    <a:pt x="3406" y="8919"/>
                  </a:cubicBezTo>
                  <a:cubicBezTo>
                    <a:pt x="3513" y="8919"/>
                    <a:pt x="3584" y="8847"/>
                    <a:pt x="3584" y="8740"/>
                  </a:cubicBezTo>
                  <a:lnTo>
                    <a:pt x="3584" y="6883"/>
                  </a:lnTo>
                  <a:lnTo>
                    <a:pt x="3882" y="7180"/>
                  </a:lnTo>
                  <a:cubicBezTo>
                    <a:pt x="3953" y="7252"/>
                    <a:pt x="4048" y="7287"/>
                    <a:pt x="4132" y="7287"/>
                  </a:cubicBezTo>
                  <a:lnTo>
                    <a:pt x="4168" y="7287"/>
                  </a:lnTo>
                  <a:cubicBezTo>
                    <a:pt x="4263" y="7264"/>
                    <a:pt x="4370" y="7204"/>
                    <a:pt x="4429" y="7121"/>
                  </a:cubicBezTo>
                  <a:lnTo>
                    <a:pt x="4906" y="6406"/>
                  </a:lnTo>
                  <a:lnTo>
                    <a:pt x="6073" y="6823"/>
                  </a:lnTo>
                  <a:cubicBezTo>
                    <a:pt x="6287" y="6906"/>
                    <a:pt x="6454" y="7121"/>
                    <a:pt x="6454" y="7371"/>
                  </a:cubicBezTo>
                  <a:lnTo>
                    <a:pt x="6454" y="8740"/>
                  </a:lnTo>
                  <a:cubicBezTo>
                    <a:pt x="6454" y="8847"/>
                    <a:pt x="6525" y="8919"/>
                    <a:pt x="6632" y="8919"/>
                  </a:cubicBezTo>
                  <a:cubicBezTo>
                    <a:pt x="6739" y="8919"/>
                    <a:pt x="6811" y="8847"/>
                    <a:pt x="6811" y="8740"/>
                  </a:cubicBezTo>
                  <a:lnTo>
                    <a:pt x="6811" y="7371"/>
                  </a:lnTo>
                  <a:cubicBezTo>
                    <a:pt x="6811" y="6954"/>
                    <a:pt x="6573" y="6609"/>
                    <a:pt x="6203" y="6478"/>
                  </a:cubicBezTo>
                  <a:lnTo>
                    <a:pt x="5096" y="6073"/>
                  </a:lnTo>
                  <a:cubicBezTo>
                    <a:pt x="5096" y="6037"/>
                    <a:pt x="5084" y="5966"/>
                    <a:pt x="5060" y="5942"/>
                  </a:cubicBezTo>
                  <a:lnTo>
                    <a:pt x="4727" y="5597"/>
                  </a:lnTo>
                  <a:lnTo>
                    <a:pt x="4727" y="5025"/>
                  </a:lnTo>
                  <a:cubicBezTo>
                    <a:pt x="4763" y="4990"/>
                    <a:pt x="4799" y="4966"/>
                    <a:pt x="4834" y="4930"/>
                  </a:cubicBezTo>
                  <a:cubicBezTo>
                    <a:pt x="5251" y="4549"/>
                    <a:pt x="5489" y="3978"/>
                    <a:pt x="5489" y="3418"/>
                  </a:cubicBezTo>
                  <a:lnTo>
                    <a:pt x="5489" y="2954"/>
                  </a:lnTo>
                  <a:cubicBezTo>
                    <a:pt x="5608" y="2680"/>
                    <a:pt x="5680" y="2382"/>
                    <a:pt x="5680" y="2084"/>
                  </a:cubicBezTo>
                  <a:lnTo>
                    <a:pt x="5680" y="179"/>
                  </a:lnTo>
                  <a:cubicBezTo>
                    <a:pt x="5680" y="84"/>
                    <a:pt x="5608" y="1"/>
                    <a:pt x="55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6" name="Google Shape;666;p45"/>
            <p:cNvSpPr/>
            <p:nvPr/>
          </p:nvSpPr>
          <p:spPr>
            <a:xfrm>
              <a:off x="1785725" y="3222186"/>
              <a:ext cx="11394" cy="35647"/>
            </a:xfrm>
            <a:custGeom>
              <a:avLst/>
              <a:gdLst/>
              <a:ahLst/>
              <a:cxnLst/>
              <a:rect l="l" t="t" r="r" b="b"/>
              <a:pathLst>
                <a:path w="358" h="1120" extrusionOk="0">
                  <a:moveTo>
                    <a:pt x="179" y="0"/>
                  </a:moveTo>
                  <a:cubicBezTo>
                    <a:pt x="72" y="0"/>
                    <a:pt x="0" y="72"/>
                    <a:pt x="0" y="179"/>
                  </a:cubicBezTo>
                  <a:lnTo>
                    <a:pt x="0" y="941"/>
                  </a:lnTo>
                  <a:cubicBezTo>
                    <a:pt x="0" y="1048"/>
                    <a:pt x="72" y="1120"/>
                    <a:pt x="179" y="1120"/>
                  </a:cubicBezTo>
                  <a:cubicBezTo>
                    <a:pt x="274" y="1120"/>
                    <a:pt x="358" y="1048"/>
                    <a:pt x="358" y="941"/>
                  </a:cubicBezTo>
                  <a:lnTo>
                    <a:pt x="358" y="179"/>
                  </a:lnTo>
                  <a:cubicBezTo>
                    <a:pt x="358" y="72"/>
                    <a:pt x="274" y="0"/>
                    <a:pt x="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7" name="Google Shape;667;p45"/>
            <p:cNvSpPr/>
            <p:nvPr/>
          </p:nvSpPr>
          <p:spPr>
            <a:xfrm>
              <a:off x="1919114" y="3222186"/>
              <a:ext cx="11394" cy="35647"/>
            </a:xfrm>
            <a:custGeom>
              <a:avLst/>
              <a:gdLst/>
              <a:ahLst/>
              <a:cxnLst/>
              <a:rect l="l" t="t" r="r" b="b"/>
              <a:pathLst>
                <a:path w="358" h="1120" extrusionOk="0">
                  <a:moveTo>
                    <a:pt x="179" y="0"/>
                  </a:moveTo>
                  <a:cubicBezTo>
                    <a:pt x="72" y="0"/>
                    <a:pt x="0" y="72"/>
                    <a:pt x="0" y="179"/>
                  </a:cubicBezTo>
                  <a:lnTo>
                    <a:pt x="0" y="941"/>
                  </a:lnTo>
                  <a:cubicBezTo>
                    <a:pt x="0" y="1048"/>
                    <a:pt x="72" y="1120"/>
                    <a:pt x="179" y="1120"/>
                  </a:cubicBezTo>
                  <a:cubicBezTo>
                    <a:pt x="286" y="1120"/>
                    <a:pt x="358" y="1048"/>
                    <a:pt x="358" y="941"/>
                  </a:cubicBezTo>
                  <a:lnTo>
                    <a:pt x="358" y="179"/>
                  </a:lnTo>
                  <a:cubicBezTo>
                    <a:pt x="358" y="72"/>
                    <a:pt x="274" y="0"/>
                    <a:pt x="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8" name="Google Shape;668;p45"/>
            <p:cNvSpPr/>
            <p:nvPr/>
          </p:nvSpPr>
          <p:spPr>
            <a:xfrm>
              <a:off x="1956257" y="2931156"/>
              <a:ext cx="180398" cy="188737"/>
            </a:xfrm>
            <a:custGeom>
              <a:avLst/>
              <a:gdLst/>
              <a:ahLst/>
              <a:cxnLst/>
              <a:rect l="l" t="t" r="r" b="b"/>
              <a:pathLst>
                <a:path w="5668" h="5930" extrusionOk="0">
                  <a:moveTo>
                    <a:pt x="738" y="1"/>
                  </a:moveTo>
                  <a:cubicBezTo>
                    <a:pt x="322" y="1"/>
                    <a:pt x="0" y="346"/>
                    <a:pt x="0" y="751"/>
                  </a:cubicBezTo>
                  <a:lnTo>
                    <a:pt x="0" y="3799"/>
                  </a:lnTo>
                  <a:cubicBezTo>
                    <a:pt x="0" y="4215"/>
                    <a:pt x="334" y="4549"/>
                    <a:pt x="738" y="4549"/>
                  </a:cubicBezTo>
                  <a:lnTo>
                    <a:pt x="1084" y="4549"/>
                  </a:lnTo>
                  <a:lnTo>
                    <a:pt x="810" y="5585"/>
                  </a:lnTo>
                  <a:cubicBezTo>
                    <a:pt x="786" y="5704"/>
                    <a:pt x="834" y="5811"/>
                    <a:pt x="929" y="5882"/>
                  </a:cubicBezTo>
                  <a:cubicBezTo>
                    <a:pt x="977" y="5918"/>
                    <a:pt x="1036" y="5930"/>
                    <a:pt x="1084" y="5930"/>
                  </a:cubicBezTo>
                  <a:cubicBezTo>
                    <a:pt x="1143" y="5930"/>
                    <a:pt x="1203" y="5918"/>
                    <a:pt x="1250" y="5870"/>
                  </a:cubicBezTo>
                  <a:lnTo>
                    <a:pt x="3072" y="4525"/>
                  </a:lnTo>
                  <a:lnTo>
                    <a:pt x="4918" y="4525"/>
                  </a:lnTo>
                  <a:cubicBezTo>
                    <a:pt x="5334" y="4525"/>
                    <a:pt x="5668" y="4192"/>
                    <a:pt x="5668" y="3787"/>
                  </a:cubicBezTo>
                  <a:lnTo>
                    <a:pt x="5668" y="751"/>
                  </a:lnTo>
                  <a:cubicBezTo>
                    <a:pt x="5656" y="334"/>
                    <a:pt x="5322" y="12"/>
                    <a:pt x="4906" y="12"/>
                  </a:cubicBezTo>
                  <a:lnTo>
                    <a:pt x="3953" y="12"/>
                  </a:lnTo>
                  <a:cubicBezTo>
                    <a:pt x="3846" y="12"/>
                    <a:pt x="3775" y="84"/>
                    <a:pt x="3775" y="191"/>
                  </a:cubicBezTo>
                  <a:cubicBezTo>
                    <a:pt x="3775" y="286"/>
                    <a:pt x="3846" y="370"/>
                    <a:pt x="3953" y="370"/>
                  </a:cubicBezTo>
                  <a:lnTo>
                    <a:pt x="4906" y="370"/>
                  </a:lnTo>
                  <a:cubicBezTo>
                    <a:pt x="5132" y="370"/>
                    <a:pt x="5299" y="548"/>
                    <a:pt x="5299" y="751"/>
                  </a:cubicBezTo>
                  <a:lnTo>
                    <a:pt x="5299" y="3799"/>
                  </a:lnTo>
                  <a:cubicBezTo>
                    <a:pt x="5299" y="4025"/>
                    <a:pt x="5120" y="4192"/>
                    <a:pt x="4906" y="4192"/>
                  </a:cubicBezTo>
                  <a:lnTo>
                    <a:pt x="3001" y="4192"/>
                  </a:lnTo>
                  <a:cubicBezTo>
                    <a:pt x="2953" y="4192"/>
                    <a:pt x="2929" y="4203"/>
                    <a:pt x="2893" y="4215"/>
                  </a:cubicBezTo>
                  <a:lnTo>
                    <a:pt x="1203" y="5454"/>
                  </a:lnTo>
                  <a:lnTo>
                    <a:pt x="1203" y="5454"/>
                  </a:lnTo>
                  <a:lnTo>
                    <a:pt x="1465" y="4418"/>
                  </a:lnTo>
                  <a:cubicBezTo>
                    <a:pt x="1489" y="4358"/>
                    <a:pt x="1465" y="4311"/>
                    <a:pt x="1441" y="4263"/>
                  </a:cubicBezTo>
                  <a:cubicBezTo>
                    <a:pt x="1405" y="4215"/>
                    <a:pt x="1346" y="4192"/>
                    <a:pt x="1310" y="4192"/>
                  </a:cubicBezTo>
                  <a:lnTo>
                    <a:pt x="738" y="4192"/>
                  </a:lnTo>
                  <a:cubicBezTo>
                    <a:pt x="512" y="4192"/>
                    <a:pt x="357" y="4013"/>
                    <a:pt x="357" y="3799"/>
                  </a:cubicBezTo>
                  <a:lnTo>
                    <a:pt x="357" y="751"/>
                  </a:lnTo>
                  <a:cubicBezTo>
                    <a:pt x="357" y="524"/>
                    <a:pt x="536" y="370"/>
                    <a:pt x="738" y="370"/>
                  </a:cubicBezTo>
                  <a:lnTo>
                    <a:pt x="1691" y="370"/>
                  </a:lnTo>
                  <a:cubicBezTo>
                    <a:pt x="1798" y="370"/>
                    <a:pt x="1870" y="286"/>
                    <a:pt x="1870" y="179"/>
                  </a:cubicBezTo>
                  <a:cubicBezTo>
                    <a:pt x="1870" y="84"/>
                    <a:pt x="1798" y="1"/>
                    <a:pt x="16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9" name="Google Shape;669;p45"/>
            <p:cNvSpPr/>
            <p:nvPr/>
          </p:nvSpPr>
          <p:spPr>
            <a:xfrm>
              <a:off x="2027487" y="2894777"/>
              <a:ext cx="36029" cy="108786"/>
            </a:xfrm>
            <a:custGeom>
              <a:avLst/>
              <a:gdLst/>
              <a:ahLst/>
              <a:cxnLst/>
              <a:rect l="l" t="t" r="r" b="b"/>
              <a:pathLst>
                <a:path w="1132" h="3418" extrusionOk="0">
                  <a:moveTo>
                    <a:pt x="775" y="358"/>
                  </a:moveTo>
                  <a:lnTo>
                    <a:pt x="596" y="3049"/>
                  </a:lnTo>
                  <a:lnTo>
                    <a:pt x="560" y="3049"/>
                  </a:lnTo>
                  <a:lnTo>
                    <a:pt x="394" y="358"/>
                  </a:lnTo>
                  <a:close/>
                  <a:moveTo>
                    <a:pt x="179" y="1"/>
                  </a:moveTo>
                  <a:cubicBezTo>
                    <a:pt x="143" y="1"/>
                    <a:pt x="96" y="24"/>
                    <a:pt x="48" y="60"/>
                  </a:cubicBezTo>
                  <a:cubicBezTo>
                    <a:pt x="24" y="96"/>
                    <a:pt x="1" y="155"/>
                    <a:pt x="1" y="203"/>
                  </a:cubicBezTo>
                  <a:lnTo>
                    <a:pt x="203" y="3251"/>
                  </a:lnTo>
                  <a:cubicBezTo>
                    <a:pt x="203" y="3334"/>
                    <a:pt x="286" y="3418"/>
                    <a:pt x="382" y="3418"/>
                  </a:cubicBezTo>
                  <a:lnTo>
                    <a:pt x="763" y="3418"/>
                  </a:lnTo>
                  <a:cubicBezTo>
                    <a:pt x="858" y="3418"/>
                    <a:pt x="941" y="3334"/>
                    <a:pt x="941" y="3251"/>
                  </a:cubicBezTo>
                  <a:lnTo>
                    <a:pt x="1132" y="203"/>
                  </a:lnTo>
                  <a:cubicBezTo>
                    <a:pt x="1132" y="155"/>
                    <a:pt x="1120" y="96"/>
                    <a:pt x="1072" y="60"/>
                  </a:cubicBezTo>
                  <a:cubicBezTo>
                    <a:pt x="1048" y="36"/>
                    <a:pt x="1001" y="1"/>
                    <a:pt x="94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0" name="Google Shape;670;p45"/>
            <p:cNvSpPr/>
            <p:nvPr/>
          </p:nvSpPr>
          <p:spPr>
            <a:xfrm>
              <a:off x="2027487" y="3009992"/>
              <a:ext cx="36029" cy="36029"/>
            </a:xfrm>
            <a:custGeom>
              <a:avLst/>
              <a:gdLst/>
              <a:ahLst/>
              <a:cxnLst/>
              <a:rect l="l" t="t" r="r" b="b"/>
              <a:pathLst>
                <a:path w="1132" h="1132" extrusionOk="0">
                  <a:moveTo>
                    <a:pt x="572" y="345"/>
                  </a:moveTo>
                  <a:cubicBezTo>
                    <a:pt x="691" y="345"/>
                    <a:pt x="775" y="429"/>
                    <a:pt x="775" y="548"/>
                  </a:cubicBezTo>
                  <a:cubicBezTo>
                    <a:pt x="775" y="667"/>
                    <a:pt x="691" y="762"/>
                    <a:pt x="572" y="762"/>
                  </a:cubicBezTo>
                  <a:cubicBezTo>
                    <a:pt x="453" y="762"/>
                    <a:pt x="358" y="667"/>
                    <a:pt x="358" y="548"/>
                  </a:cubicBezTo>
                  <a:cubicBezTo>
                    <a:pt x="358" y="429"/>
                    <a:pt x="453" y="345"/>
                    <a:pt x="572" y="345"/>
                  </a:cubicBezTo>
                  <a:close/>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4374602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229150b2674_0_106"/>
          <p:cNvSpPr txBox="1">
            <a:spLocks noGrp="1"/>
          </p:cNvSpPr>
          <p:nvPr>
            <p:ph type="title"/>
          </p:nvPr>
        </p:nvSpPr>
        <p:spPr>
          <a:xfrm>
            <a:off x="255494" y="113100"/>
            <a:ext cx="5217459" cy="4917300"/>
          </a:xfrm>
          <a:prstGeom prst="rect">
            <a:avLst/>
          </a:prstGeom>
          <a:noFill/>
          <a:ln>
            <a:noFill/>
          </a:ln>
        </p:spPr>
        <p:txBody>
          <a:bodyPr spcFirstLastPara="1" wrap="square" lIns="0" tIns="0" rIns="0" bIns="0" anchor="t" anchorCtr="0">
            <a:noAutofit/>
          </a:bodyPr>
          <a:lstStyle/>
          <a:p>
            <a:pPr lvl="0" algn="l">
              <a:lnSpc>
                <a:spcPct val="150000"/>
              </a:lnSpc>
            </a:pPr>
            <a:r>
              <a:rPr lang="es-ES" sz="1100" dirty="0">
                <a:solidFill>
                  <a:schemeClr val="dk2"/>
                </a:solidFill>
                <a:latin typeface="Open Sans" panose="020B0604020202020204" charset="0"/>
                <a:ea typeface="Open Sans" panose="020B0604020202020204" charset="0"/>
                <a:cs typeface="Open Sans" panose="020B0604020202020204" charset="0"/>
                <a:sym typeface="Open Sans"/>
              </a:rPr>
              <a:t>Cierre de la actividad – 10 min</a:t>
            </a:r>
            <a:br>
              <a:rPr lang="es-ES" sz="1100" dirty="0">
                <a:solidFill>
                  <a:schemeClr val="dk2"/>
                </a:solidFill>
                <a:latin typeface="Open Sans" panose="020B0604020202020204" charset="0"/>
                <a:ea typeface="Open Sans" panose="020B0604020202020204" charset="0"/>
                <a:cs typeface="Open Sans" panose="020B0604020202020204" charset="0"/>
                <a:sym typeface="Open Sans"/>
              </a:rPr>
            </a:br>
            <a:r>
              <a:rPr lang="es-ES" b="0" dirty="0">
                <a:latin typeface="Open Sans" panose="020B0604020202020204" charset="0"/>
                <a:ea typeface="Open Sans" panose="020B0604020202020204" charset="0"/>
                <a:cs typeface="Open Sans" panose="020B0604020202020204" charset="0"/>
              </a:rPr>
              <a:t>Resumen: Los medios de comunicación británicos han advertido a sus lectores de una posible "mega erupción" del volcán Teide en la isla canaria de Tenerife. Los titulares alarmistas incluían "Alerta volcánica en Tenerife: conmoción cuando 270 terremotos golpean las Islas Canarias favoritas de las vacaciones británicas" y "Los terremotos cerca de Tenerife y Gran Canaria provocan temores de erupción volcánica". ...</a:t>
            </a:r>
            <a:br>
              <a:rPr lang="es-ES" b="0" dirty="0">
                <a:latin typeface="Open Sans" panose="020B0604020202020204" charset="0"/>
                <a:ea typeface="Open Sans" panose="020B0604020202020204" charset="0"/>
                <a:cs typeface="Open Sans" panose="020B0604020202020204" charset="0"/>
              </a:rPr>
            </a:br>
            <a:r>
              <a:rPr lang="es-ES" b="0" dirty="0">
                <a:latin typeface="Open Sans" panose="020B0604020202020204" charset="0"/>
                <a:ea typeface="Open Sans" panose="020B0604020202020204" charset="0"/>
                <a:cs typeface="Open Sans" panose="020B0604020202020204" charset="0"/>
              </a:rPr>
              <a:t> Pero estos avisos no fueron repetidos por los medios españoles, primero porque nunca hubo 270 terremotos en Canarias -fue un invento de los tabloides británicos- y segundo, porque no hay amenaza de erupción en el Teide</a:t>
            </a:r>
            <a:r>
              <a:rPr lang="en" b="0" dirty="0">
                <a:latin typeface="Open Sans" panose="020B0604020202020204" charset="0"/>
                <a:ea typeface="Open Sans" panose="020B0604020202020204" charset="0"/>
                <a:cs typeface="Open Sans" panose="020B0604020202020204" charset="0"/>
              </a:rPr>
              <a:t>. </a:t>
            </a:r>
            <a:br>
              <a:rPr lang="en" b="0" dirty="0">
                <a:latin typeface="Open Sans" panose="020B0604020202020204" charset="0"/>
                <a:ea typeface="Open Sans" panose="020B0604020202020204" charset="0"/>
                <a:cs typeface="Open Sans" panose="020B0604020202020204" charset="0"/>
              </a:rPr>
            </a:br>
            <a:br>
              <a:rPr lang="en" b="0" dirty="0">
                <a:latin typeface="Open Sans" panose="020B0604020202020204" charset="0"/>
                <a:ea typeface="Open Sans" panose="020B0604020202020204" charset="0"/>
                <a:cs typeface="Open Sans" panose="020B0604020202020204" charset="0"/>
              </a:rPr>
            </a:br>
            <a:r>
              <a:rPr lang="es-ES" sz="1100" dirty="0">
                <a:solidFill>
                  <a:schemeClr val="dk2"/>
                </a:solidFill>
                <a:latin typeface="Open Sans" panose="020B0604020202020204" charset="0"/>
                <a:ea typeface="Open Sans" panose="020B0604020202020204" charset="0"/>
                <a:cs typeface="Open Sans" panose="020B0604020202020204" charset="0"/>
                <a:sym typeface="Open Sans"/>
              </a:rPr>
              <a:t>Reflexión:</a:t>
            </a:r>
            <a:br>
              <a:rPr lang="es-ES" sz="1100" dirty="0">
                <a:solidFill>
                  <a:schemeClr val="dk2"/>
                </a:solidFill>
                <a:latin typeface="Open Sans" panose="020B0604020202020204" charset="0"/>
                <a:ea typeface="Open Sans" panose="020B0604020202020204" charset="0"/>
                <a:cs typeface="Open Sans" panose="020B0604020202020204" charset="0"/>
                <a:sym typeface="Open Sans"/>
              </a:rPr>
            </a:br>
            <a:r>
              <a:rPr lang="es-ES" sz="1100" b="0" dirty="0">
                <a:solidFill>
                  <a:schemeClr val="dk2"/>
                </a:solidFill>
                <a:latin typeface="Open Sans" panose="020B0604020202020204" charset="0"/>
                <a:ea typeface="Open Sans" panose="020B0604020202020204" charset="0"/>
                <a:cs typeface="Open Sans" panose="020B0604020202020204" charset="0"/>
                <a:sym typeface="Open Sans"/>
              </a:rPr>
              <a:t>1. ¿Le pareció que el modelo SIFT era fácil de aplicar?
2. ¿Lo usarás a partir de ahora?</a:t>
            </a:r>
            <a:endParaRPr dirty="0"/>
          </a:p>
        </p:txBody>
      </p:sp>
      <p:pic>
        <p:nvPicPr>
          <p:cNvPr id="676" name="Google Shape;676;g229150b2674_0_106"/>
          <p:cNvPicPr preferRelativeResize="0"/>
          <p:nvPr/>
        </p:nvPicPr>
        <p:blipFill rotWithShape="1">
          <a:blip r:embed="rId3">
            <a:alphaModFix/>
          </a:blip>
          <a:srcRect/>
          <a:stretch/>
        </p:blipFill>
        <p:spPr>
          <a:xfrm>
            <a:off x="5614146" y="931354"/>
            <a:ext cx="3391026" cy="3280791"/>
          </a:xfrm>
          <a:prstGeom prst="rect">
            <a:avLst/>
          </a:prstGeom>
          <a:noFill/>
          <a:ln>
            <a:noFill/>
          </a:ln>
        </p:spPr>
      </p:pic>
    </p:spTree>
    <p:extLst>
      <p:ext uri="{BB962C8B-B14F-4D97-AF65-F5344CB8AC3E}">
        <p14:creationId xmlns:p14="http://schemas.microsoft.com/office/powerpoint/2010/main" val="33045721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229150b2674_0_202"/>
          <p:cNvSpPr txBox="1">
            <a:spLocks noGrp="1"/>
          </p:cNvSpPr>
          <p:nvPr>
            <p:ph type="title"/>
          </p:nvPr>
        </p:nvSpPr>
        <p:spPr>
          <a:xfrm>
            <a:off x="194012" y="189084"/>
            <a:ext cx="8748282" cy="4819945"/>
          </a:xfrm>
          <a:prstGeom prst="rect">
            <a:avLst/>
          </a:prstGeom>
          <a:noFill/>
          <a:ln>
            <a:noFill/>
          </a:ln>
        </p:spPr>
        <p:txBody>
          <a:bodyPr spcFirstLastPara="1" wrap="square" lIns="0" tIns="0" rIns="0" bIns="0" anchor="t" anchorCtr="0">
            <a:noAutofit/>
          </a:bodyPr>
          <a:lstStyle/>
          <a:p>
            <a:pPr lvl="0" algn="l">
              <a:lnSpc>
                <a:spcPct val="150000"/>
              </a:lnSpc>
              <a:spcBef>
                <a:spcPts val="1200"/>
              </a:spcBef>
            </a:pPr>
            <a:r>
              <a:rPr lang="es-ES" sz="1400" dirty="0">
                <a:latin typeface="Open Sans"/>
                <a:ea typeface="Open Sans"/>
                <a:cs typeface="Open Sans"/>
                <a:sym typeface="Open Sans"/>
              </a:rPr>
              <a:t>Pregunta 1. Confirme si la siguiente afirmación es verdadera o falsa: "Hay 4 tipos de fuentes de información: primarias, secundarias, terciarias y basadas en imágenes"</a:t>
            </a:r>
            <a:br>
              <a:rPr lang="es-ES" sz="1400" dirty="0">
                <a:latin typeface="Open Sans"/>
                <a:ea typeface="Open Sans"/>
                <a:cs typeface="Open Sans"/>
                <a:sym typeface="Open Sans"/>
              </a:rPr>
            </a:br>
            <a:r>
              <a:rPr lang="es-ES" sz="1400" dirty="0">
                <a:latin typeface="Open Sans"/>
                <a:ea typeface="Open Sans"/>
                <a:cs typeface="Open Sans"/>
                <a:sym typeface="Open Sans"/>
              </a:rPr>
              <a:t>-Verdadero</a:t>
            </a:r>
            <a:br>
              <a:rPr lang="es-ES" sz="1400" dirty="0">
                <a:latin typeface="Open Sans"/>
                <a:ea typeface="Open Sans"/>
                <a:cs typeface="Open Sans"/>
                <a:sym typeface="Open Sans"/>
              </a:rPr>
            </a:br>
            <a:r>
              <a:rPr lang="es-ES" sz="1400" dirty="0">
                <a:latin typeface="Open Sans"/>
                <a:ea typeface="Open Sans"/>
                <a:cs typeface="Open Sans"/>
                <a:sym typeface="Open Sans"/>
              </a:rPr>
              <a:t>-Falso</a:t>
            </a:r>
            <a:br>
              <a:rPr lang="es-ES" sz="1400" dirty="0">
                <a:latin typeface="Open Sans"/>
                <a:ea typeface="Open Sans"/>
                <a:cs typeface="Open Sans"/>
                <a:sym typeface="Open Sans"/>
              </a:rPr>
            </a:br>
            <a:r>
              <a:rPr lang="es-ES" sz="1400" dirty="0">
                <a:latin typeface="Open Sans"/>
                <a:ea typeface="Open Sans"/>
                <a:cs typeface="Open Sans"/>
                <a:sym typeface="Open Sans"/>
              </a:rPr>
              <a:t>Respuesta: Falso: solo existen 3 tipos de fuentes de información: primaria, secundaria y terciaria 
</a:t>
            </a:r>
            <a:br>
              <a:rPr lang="es-ES" sz="1400" dirty="0">
                <a:latin typeface="Open Sans"/>
                <a:ea typeface="Open Sans"/>
                <a:cs typeface="Open Sans"/>
                <a:sym typeface="Open Sans"/>
              </a:rPr>
            </a:br>
            <a:r>
              <a:rPr lang="es-ES" sz="1400" dirty="0">
                <a:latin typeface="Open Sans"/>
                <a:ea typeface="Open Sans"/>
                <a:cs typeface="Open Sans"/>
                <a:sym typeface="Open Sans"/>
              </a:rPr>
              <a:t>Pregunta 2: Confirme si la siguiente afirmación es verdadera o falsa: "El juego de las malas noticias es un cuestionario en el que tienes que responder preguntas sobre la desinformación y las noticias falsas".</a:t>
            </a:r>
            <a:br>
              <a:rPr lang="es-ES" sz="1400" dirty="0">
                <a:latin typeface="Open Sans"/>
                <a:ea typeface="Open Sans"/>
                <a:cs typeface="Open Sans"/>
                <a:sym typeface="Open Sans"/>
              </a:rPr>
            </a:br>
            <a:r>
              <a:rPr lang="es-ES" sz="1400" dirty="0">
                <a:latin typeface="Open Sans"/>
                <a:ea typeface="Open Sans"/>
                <a:cs typeface="Open Sans"/>
                <a:sym typeface="Open Sans"/>
              </a:rPr>
              <a:t>-Verdadero</a:t>
            </a:r>
            <a:br>
              <a:rPr lang="es-ES" sz="1400" dirty="0">
                <a:latin typeface="Open Sans"/>
                <a:ea typeface="Open Sans"/>
                <a:cs typeface="Open Sans"/>
                <a:sym typeface="Open Sans"/>
              </a:rPr>
            </a:br>
            <a:r>
              <a:rPr lang="es-ES" sz="1400" dirty="0">
                <a:latin typeface="Open Sans"/>
                <a:ea typeface="Open Sans"/>
                <a:cs typeface="Open Sans"/>
                <a:sym typeface="Open Sans"/>
              </a:rPr>
              <a:t>-Falso</a:t>
            </a:r>
            <a:br>
              <a:rPr lang="es-ES" sz="1400" dirty="0">
                <a:latin typeface="Open Sans"/>
                <a:ea typeface="Open Sans"/>
                <a:cs typeface="Open Sans"/>
                <a:sym typeface="Open Sans"/>
              </a:rPr>
            </a:br>
            <a:r>
              <a:rPr lang="es-ES" sz="1400" dirty="0">
                <a:latin typeface="Open Sans"/>
                <a:ea typeface="Open Sans"/>
                <a:cs typeface="Open Sans"/>
                <a:sym typeface="Open Sans"/>
              </a:rPr>
              <a:t>Respuesta: Falso: es un juego de rol en el que asumes el papel de traficante de noticias falsas: tu tarea es conseguir tantos seguidores como puedas mientras construyes lentamente una credibilidad falsa como sitio de noticias. </a:t>
            </a:r>
            <a:br>
              <a:rPr lang="es-ES" sz="1400" dirty="0">
                <a:latin typeface="Open Sans"/>
                <a:ea typeface="Open Sans"/>
                <a:cs typeface="Open Sans"/>
                <a:sym typeface="Open Sans"/>
              </a:rPr>
            </a:br>
            <a:br>
              <a:rPr lang="es-ES" sz="1400" dirty="0">
                <a:latin typeface="Open Sans"/>
                <a:ea typeface="Open Sans"/>
                <a:cs typeface="Open Sans"/>
                <a:sym typeface="Open Sans"/>
              </a:rPr>
            </a:br>
            <a:endParaRPr dirty="0"/>
          </a:p>
        </p:txBody>
      </p:sp>
    </p:spTree>
    <p:extLst>
      <p:ext uri="{BB962C8B-B14F-4D97-AF65-F5344CB8AC3E}">
        <p14:creationId xmlns:p14="http://schemas.microsoft.com/office/powerpoint/2010/main" val="8579218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229150b2674_0_202"/>
          <p:cNvSpPr txBox="1">
            <a:spLocks noGrp="1"/>
          </p:cNvSpPr>
          <p:nvPr>
            <p:ph type="title"/>
          </p:nvPr>
        </p:nvSpPr>
        <p:spPr>
          <a:xfrm>
            <a:off x="194012" y="189084"/>
            <a:ext cx="8748282" cy="4819945"/>
          </a:xfrm>
          <a:prstGeom prst="rect">
            <a:avLst/>
          </a:prstGeom>
          <a:noFill/>
          <a:ln>
            <a:noFill/>
          </a:ln>
        </p:spPr>
        <p:txBody>
          <a:bodyPr spcFirstLastPara="1" wrap="square" lIns="0" tIns="0" rIns="0" bIns="0" anchor="t" anchorCtr="0">
            <a:noAutofit/>
          </a:bodyPr>
          <a:lstStyle/>
          <a:p>
            <a:pPr lvl="0" algn="l">
              <a:lnSpc>
                <a:spcPct val="150000"/>
              </a:lnSpc>
              <a:spcBef>
                <a:spcPts val="1200"/>
              </a:spcBef>
            </a:pPr>
            <a:br>
              <a:rPr lang="es-ES" sz="1400" dirty="0">
                <a:latin typeface="Open Sans"/>
                <a:ea typeface="Open Sans"/>
                <a:cs typeface="Open Sans"/>
                <a:sym typeface="Open Sans"/>
              </a:rPr>
            </a:br>
            <a:br>
              <a:rPr lang="es-ES" sz="1400" dirty="0">
                <a:latin typeface="Open Sans"/>
                <a:ea typeface="Open Sans"/>
                <a:cs typeface="Open Sans"/>
                <a:sym typeface="Open Sans"/>
              </a:rPr>
            </a:br>
            <a:r>
              <a:rPr lang="es-ES" sz="1400" dirty="0">
                <a:latin typeface="Open Sans"/>
                <a:ea typeface="Open Sans"/>
                <a:cs typeface="Open Sans"/>
                <a:sym typeface="Open Sans"/>
              </a:rPr>
              <a:t>Pregunta 3: Marque la definición correcta de Protocolo: - Un sistema de reglas que explican la conducta correcta y los procedimientos a seguir en situaciones formales.</a:t>
            </a:r>
            <a:br>
              <a:rPr lang="es-ES" sz="1400" dirty="0">
                <a:latin typeface="Open Sans"/>
                <a:ea typeface="Open Sans"/>
                <a:cs typeface="Open Sans"/>
                <a:sym typeface="Open Sans"/>
              </a:rPr>
            </a:br>
            <a:r>
              <a:rPr lang="es-ES" sz="1400" dirty="0">
                <a:latin typeface="Open Sans"/>
                <a:ea typeface="Open Sans"/>
                <a:cs typeface="Open Sans"/>
                <a:sym typeface="Open Sans"/>
              </a:rPr>
              <a:t>- Un procedimiento para asegurarme de que estoy en lo correcto</a:t>
            </a:r>
            <a:br>
              <a:rPr lang="es-ES" sz="1400" dirty="0">
                <a:latin typeface="Open Sans"/>
                <a:ea typeface="Open Sans"/>
                <a:cs typeface="Open Sans"/>
                <a:sym typeface="Open Sans"/>
              </a:rPr>
            </a:br>
            <a:r>
              <a:rPr lang="es-ES" sz="1400" dirty="0">
                <a:latin typeface="Open Sans"/>
                <a:ea typeface="Open Sans"/>
                <a:cs typeface="Open Sans"/>
                <a:sym typeface="Open Sans"/>
              </a:rPr>
              <a:t>- Una persona que hace una declaración falsa para obtener un beneficio</a:t>
            </a:r>
            <a:br>
              <a:rPr lang="es-ES" sz="1400" dirty="0">
                <a:latin typeface="Open Sans"/>
                <a:ea typeface="Open Sans"/>
                <a:cs typeface="Open Sans"/>
                <a:sym typeface="Open Sans"/>
              </a:rPr>
            </a:br>
            <a:r>
              <a:rPr lang="es-ES" sz="1400" dirty="0">
                <a:latin typeface="Open Sans"/>
                <a:ea typeface="Open Sans"/>
                <a:cs typeface="Open Sans"/>
                <a:sym typeface="Open Sans"/>
              </a:rPr>
              <a:t>- Conjunto de reglas para evitar ir a la cárcel</a:t>
            </a:r>
            <a:br>
              <a:rPr lang="es-ES" sz="1400" dirty="0">
                <a:latin typeface="Open Sans"/>
                <a:ea typeface="Open Sans"/>
                <a:cs typeface="Open Sans"/>
                <a:sym typeface="Open Sans"/>
              </a:rPr>
            </a:br>
            <a:r>
              <a:rPr lang="es-ES" sz="1400" dirty="0">
                <a:latin typeface="Open Sans"/>
                <a:ea typeface="Open Sans"/>
                <a:cs typeface="Open Sans"/>
                <a:sym typeface="Open Sans"/>
              </a:rPr>
              <a:t>- Todas las anteriores</a:t>
            </a:r>
            <a:br>
              <a:rPr lang="es-ES" sz="1400" dirty="0">
                <a:latin typeface="Open Sans"/>
                <a:ea typeface="Open Sans"/>
                <a:cs typeface="Open Sans"/>
                <a:sym typeface="Open Sans"/>
              </a:rPr>
            </a:br>
            <a:br>
              <a:rPr lang="es-ES" sz="1400" dirty="0">
                <a:latin typeface="Open Sans"/>
                <a:ea typeface="Open Sans"/>
                <a:cs typeface="Open Sans"/>
                <a:sym typeface="Open Sans"/>
              </a:rPr>
            </a:br>
            <a:r>
              <a:rPr lang="es-ES" sz="1400" dirty="0">
                <a:latin typeface="Open Sans"/>
                <a:ea typeface="Open Sans"/>
                <a:cs typeface="Open Sans"/>
                <a:sym typeface="Open Sans"/>
              </a:rPr>
              <a:t>Respuesta: Un sistema de reglas que explican la conducta correcta y los procedimientos que deben seguirse en situaciones formales</a:t>
            </a:r>
            <a:endParaRPr dirty="0"/>
          </a:p>
        </p:txBody>
      </p:sp>
    </p:spTree>
    <p:extLst>
      <p:ext uri="{BB962C8B-B14F-4D97-AF65-F5344CB8AC3E}">
        <p14:creationId xmlns:p14="http://schemas.microsoft.com/office/powerpoint/2010/main" val="35172564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46"/>
          <p:cNvSpPr txBox="1">
            <a:spLocks noGrp="1"/>
          </p:cNvSpPr>
          <p:nvPr>
            <p:ph type="title"/>
          </p:nvPr>
        </p:nvSpPr>
        <p:spPr>
          <a:xfrm>
            <a:off x="133500" y="0"/>
            <a:ext cx="8877000" cy="3958200"/>
          </a:xfrm>
          <a:prstGeom prst="rect">
            <a:avLst/>
          </a:prstGeom>
          <a:noFill/>
          <a:ln>
            <a:noFill/>
          </a:ln>
        </p:spPr>
        <p:txBody>
          <a:bodyPr spcFirstLastPara="1" wrap="square" lIns="0" tIns="0" rIns="0" bIns="0" anchor="t" anchorCtr="0">
            <a:noAutofit/>
          </a:bodyPr>
          <a:lstStyle/>
          <a:p>
            <a:pPr lvl="0" algn="l">
              <a:lnSpc>
                <a:spcPct val="150000"/>
              </a:lnSpc>
              <a:spcBef>
                <a:spcPts val="1200"/>
              </a:spcBef>
            </a:pPr>
            <a:r>
              <a:rPr lang="es-ES" sz="1400" dirty="0">
                <a:latin typeface="Open Sans"/>
                <a:ea typeface="Open Sans"/>
                <a:cs typeface="Open Sans"/>
                <a:sym typeface="Open Sans"/>
              </a:rPr>
              <a:t>Pregunta 4. Confirme si la siguiente afirmación es verdadera o falsa: "Restricción de clics" se refiere a la capacidad de abstenerse de hacer clic en los primeros resultados que obtiene de un motor de búsqueda: no debe hacer clic inmediatamente en los primeros resultados de búsqueda":</a:t>
            </a:r>
            <a:br>
              <a:rPr lang="es-ES" sz="1400" dirty="0">
                <a:latin typeface="Open Sans"/>
                <a:ea typeface="Open Sans"/>
                <a:cs typeface="Open Sans"/>
                <a:sym typeface="Open Sans"/>
              </a:rPr>
            </a:br>
            <a:r>
              <a:rPr lang="es-ES" sz="1400" dirty="0">
                <a:latin typeface="Open Sans"/>
                <a:ea typeface="Open Sans"/>
                <a:cs typeface="Open Sans"/>
                <a:sym typeface="Open Sans"/>
              </a:rPr>
              <a:t>-Verdadero</a:t>
            </a:r>
            <a:br>
              <a:rPr lang="es-ES" sz="1400" dirty="0">
                <a:latin typeface="Open Sans"/>
                <a:ea typeface="Open Sans"/>
                <a:cs typeface="Open Sans"/>
                <a:sym typeface="Open Sans"/>
              </a:rPr>
            </a:br>
            <a:r>
              <a:rPr lang="es-ES" sz="1400" dirty="0">
                <a:latin typeface="Open Sans"/>
                <a:ea typeface="Open Sans"/>
                <a:cs typeface="Open Sans"/>
                <a:sym typeface="Open Sans"/>
              </a:rPr>
              <a:t>-Falso</a:t>
            </a:r>
            <a:br>
              <a:rPr lang="es-ES" sz="1400" dirty="0">
                <a:latin typeface="Open Sans"/>
                <a:ea typeface="Open Sans"/>
                <a:cs typeface="Open Sans"/>
                <a:sym typeface="Open Sans"/>
              </a:rPr>
            </a:br>
            <a:r>
              <a:rPr lang="es-ES" sz="1400" dirty="0">
                <a:latin typeface="Open Sans"/>
                <a:ea typeface="Open Sans"/>
                <a:cs typeface="Open Sans"/>
                <a:sym typeface="Open Sans"/>
              </a:rPr>
              <a:t>Respuesta: Verdadero</a:t>
            </a:r>
            <a:br>
              <a:rPr lang="es-ES" sz="1400" dirty="0">
                <a:latin typeface="Open Sans"/>
                <a:ea typeface="Open Sans"/>
                <a:cs typeface="Open Sans"/>
                <a:sym typeface="Open Sans"/>
              </a:rPr>
            </a:br>
            <a:br>
              <a:rPr lang="es-ES" sz="1400" dirty="0">
                <a:latin typeface="Open Sans"/>
                <a:ea typeface="Open Sans"/>
                <a:cs typeface="Open Sans"/>
                <a:sym typeface="Open Sans"/>
              </a:rPr>
            </a:br>
            <a:r>
              <a:rPr lang="es-ES" sz="1400" dirty="0">
                <a:latin typeface="Open Sans"/>
                <a:ea typeface="Open Sans"/>
                <a:cs typeface="Open Sans"/>
                <a:sym typeface="Open Sans"/>
              </a:rPr>
              <a:t>Pregunta 5: Marque los protocolos para verificar las fuentes de Internet que se han incluido en este módulo:</a:t>
            </a:r>
            <a:br>
              <a:rPr lang="es-ES" sz="1400" dirty="0">
                <a:latin typeface="Open Sans"/>
                <a:ea typeface="Open Sans"/>
                <a:cs typeface="Open Sans"/>
                <a:sym typeface="Open Sans"/>
              </a:rPr>
            </a:br>
            <a:r>
              <a:rPr lang="es-ES" sz="1400" dirty="0">
                <a:latin typeface="Open Sans"/>
                <a:ea typeface="Open Sans"/>
                <a:cs typeface="Open Sans"/>
                <a:sym typeface="Open Sans"/>
              </a:rPr>
              <a:t>- ABC de la evaluación de fuentes</a:t>
            </a:r>
            <a:br>
              <a:rPr lang="es-ES" sz="1400" dirty="0">
                <a:latin typeface="Open Sans"/>
                <a:ea typeface="Open Sans"/>
                <a:cs typeface="Open Sans"/>
                <a:sym typeface="Open Sans"/>
              </a:rPr>
            </a:br>
            <a:r>
              <a:rPr lang="es-ES" sz="1400" dirty="0">
                <a:latin typeface="Open Sans"/>
                <a:ea typeface="Open Sans"/>
                <a:cs typeface="Open Sans"/>
                <a:sym typeface="Open Sans"/>
              </a:rPr>
              <a:t>- Modelo CRAAP</a:t>
            </a:r>
            <a:br>
              <a:rPr lang="es-ES" sz="1400" dirty="0">
                <a:latin typeface="Open Sans"/>
                <a:ea typeface="Open Sans"/>
                <a:cs typeface="Open Sans"/>
                <a:sym typeface="Open Sans"/>
              </a:rPr>
            </a:br>
            <a:r>
              <a:rPr lang="es-ES" sz="1400" dirty="0">
                <a:latin typeface="Open Sans"/>
                <a:ea typeface="Open Sans"/>
                <a:cs typeface="Open Sans"/>
                <a:sym typeface="Open Sans"/>
              </a:rPr>
              <a:t>- ESCAPE Noticias basura</a:t>
            </a:r>
            <a:br>
              <a:rPr lang="es-ES" sz="1400" dirty="0">
                <a:latin typeface="Open Sans"/>
                <a:ea typeface="Open Sans"/>
                <a:cs typeface="Open Sans"/>
                <a:sym typeface="Open Sans"/>
              </a:rPr>
            </a:br>
            <a:r>
              <a:rPr lang="es-ES" sz="1400" dirty="0">
                <a:latin typeface="Open Sans"/>
                <a:ea typeface="Open Sans"/>
                <a:cs typeface="Open Sans"/>
                <a:sym typeface="Open Sans"/>
              </a:rPr>
              <a:t>- Modelo SIFT</a:t>
            </a:r>
            <a:br>
              <a:rPr lang="es-ES" sz="1400" dirty="0">
                <a:latin typeface="Open Sans"/>
                <a:ea typeface="Open Sans"/>
                <a:cs typeface="Open Sans"/>
                <a:sym typeface="Open Sans"/>
              </a:rPr>
            </a:br>
            <a:r>
              <a:rPr lang="es-ES" sz="1400" dirty="0">
                <a:latin typeface="Open Sans"/>
                <a:ea typeface="Open Sans"/>
                <a:cs typeface="Open Sans"/>
                <a:sym typeface="Open Sans"/>
              </a:rPr>
              <a:t>- Todas las anteriores</a:t>
            </a:r>
            <a:br>
              <a:rPr lang="es-ES" sz="1400" dirty="0">
                <a:latin typeface="Open Sans"/>
                <a:ea typeface="Open Sans"/>
                <a:cs typeface="Open Sans"/>
                <a:sym typeface="Open Sans"/>
              </a:rPr>
            </a:br>
            <a:r>
              <a:rPr lang="es-ES" sz="1400" dirty="0">
                <a:latin typeface="Open Sans"/>
                <a:ea typeface="Open Sans"/>
                <a:cs typeface="Open Sans"/>
                <a:sym typeface="Open Sans"/>
              </a:rPr>
              <a:t>Respuesta: Todas las anteriores</a:t>
            </a:r>
            <a:endParaRPr dirty="0"/>
          </a:p>
        </p:txBody>
      </p:sp>
    </p:spTree>
    <p:extLst>
      <p:ext uri="{BB962C8B-B14F-4D97-AF65-F5344CB8AC3E}">
        <p14:creationId xmlns:p14="http://schemas.microsoft.com/office/powerpoint/2010/main" val="21020870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
          <p:cNvSpPr txBox="1">
            <a:spLocks noGrp="1"/>
          </p:cNvSpPr>
          <p:nvPr>
            <p:ph type="ctrTitle"/>
          </p:nvPr>
        </p:nvSpPr>
        <p:spPr>
          <a:xfrm>
            <a:off x="748732" y="1873675"/>
            <a:ext cx="7315636" cy="2340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s" dirty="0"/>
              <a:t>Módulo #4 </a:t>
            </a:r>
            <a:br>
              <a:rPr lang="en" dirty="0"/>
            </a:br>
            <a:r>
              <a:rPr lang="es" sz="2800" dirty="0"/>
              <a:t>¿Cómo utilizar y dominar las herramientas de verificación de datos?</a:t>
            </a:r>
            <a:endParaRPr b="1" dirty="0"/>
          </a:p>
        </p:txBody>
      </p:sp>
      <p:grpSp>
        <p:nvGrpSpPr>
          <p:cNvPr id="112" name="Google Shape;112;p2"/>
          <p:cNvGrpSpPr/>
          <p:nvPr/>
        </p:nvGrpSpPr>
        <p:grpSpPr>
          <a:xfrm>
            <a:off x="4167750" y="4704850"/>
            <a:ext cx="808500" cy="92100"/>
            <a:chOff x="3570750" y="4704850"/>
            <a:chExt cx="808500" cy="92100"/>
          </a:xfrm>
        </p:grpSpPr>
        <p:sp>
          <p:nvSpPr>
            <p:cNvPr id="113" name="Google Shape;113;p2"/>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 name="Google Shape;114;p2"/>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 name="Google Shape;115;p2"/>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16;p2"/>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117" name="Google Shape;117;p2"/>
          <p:cNvCxnSpPr/>
          <p:nvPr/>
        </p:nvCxnSpPr>
        <p:spPr>
          <a:xfrm>
            <a:off x="609600" y="2268482"/>
            <a:ext cx="0" cy="872100"/>
          </a:xfrm>
          <a:prstGeom prst="straightConnector1">
            <a:avLst/>
          </a:prstGeom>
          <a:noFill/>
          <a:ln w="19050" cap="flat" cmpd="sng">
            <a:solidFill>
              <a:schemeClr val="lt1"/>
            </a:solidFill>
            <a:prstDash val="solid"/>
            <a:round/>
            <a:headEnd type="none" w="sm" len="sm"/>
            <a:tailEnd type="none" w="sm" len="sm"/>
          </a:ln>
        </p:spPr>
      </p:cxnSp>
      <p:pic>
        <p:nvPicPr>
          <p:cNvPr id="118" name="Google Shape;118;p2"/>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11" name="Image 10"/>
          <p:cNvPicPr>
            <a:picLocks noChangeAspect="1"/>
          </p:cNvPicPr>
          <p:nvPr/>
        </p:nvPicPr>
        <p:blipFill>
          <a:blip r:embed="rId4"/>
          <a:stretch>
            <a:fillRect/>
          </a:stretch>
        </p:blipFill>
        <p:spPr>
          <a:xfrm>
            <a:off x="5200255" y="143990"/>
            <a:ext cx="3493311" cy="2560542"/>
          </a:xfrm>
          <a:prstGeom prst="rect">
            <a:avLst/>
          </a:prstGeom>
        </p:spPr>
      </p:pic>
      <p:pic>
        <p:nvPicPr>
          <p:cNvPr id="2" name="Imagen 1">
            <a:extLst>
              <a:ext uri="{FF2B5EF4-FFF2-40B4-BE49-F238E27FC236}">
                <a16:creationId xmlns:a16="http://schemas.microsoft.com/office/drawing/2014/main" id="{0324D04E-026B-CED8-7A34-6F4013B49EEC}"/>
              </a:ext>
            </a:extLst>
          </p:cNvPr>
          <p:cNvPicPr>
            <a:picLocks noChangeAspect="1"/>
          </p:cNvPicPr>
          <p:nvPr/>
        </p:nvPicPr>
        <p:blipFill>
          <a:blip r:embed="rId5"/>
          <a:stretch>
            <a:fillRect/>
          </a:stretch>
        </p:blipFill>
        <p:spPr>
          <a:xfrm>
            <a:off x="135312" y="4844594"/>
            <a:ext cx="866494" cy="204668"/>
          </a:xfrm>
          <a:prstGeom prst="rect">
            <a:avLst/>
          </a:prstGeom>
        </p:spPr>
      </p:pic>
    </p:spTree>
    <p:extLst>
      <p:ext uri="{BB962C8B-B14F-4D97-AF65-F5344CB8AC3E}">
        <p14:creationId xmlns:p14="http://schemas.microsoft.com/office/powerpoint/2010/main" val="377953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4"/>
          <p:cNvSpPr txBox="1">
            <a:spLocks noGrp="1"/>
          </p:cNvSpPr>
          <p:nvPr>
            <p:ph type="title"/>
          </p:nvPr>
        </p:nvSpPr>
        <p:spPr>
          <a:xfrm>
            <a:off x="311168" y="332557"/>
            <a:ext cx="2231700" cy="365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200"/>
              <a:buNone/>
            </a:pPr>
            <a:r>
              <a:rPr lang="en" sz="1400">
                <a:latin typeface="Open Sans"/>
                <a:ea typeface="Open Sans"/>
                <a:cs typeface="Open Sans"/>
                <a:sym typeface="Open Sans"/>
              </a:rPr>
              <a:t>Calentar</a:t>
            </a:r>
            <a:endParaRPr sz="1400">
              <a:latin typeface="Open Sans"/>
              <a:ea typeface="Open Sans"/>
              <a:cs typeface="Open Sans"/>
              <a:sym typeface="Open Sans"/>
            </a:endParaRPr>
          </a:p>
        </p:txBody>
      </p:sp>
      <p:sp>
        <p:nvSpPr>
          <p:cNvPr id="179" name="Google Shape;179;p4"/>
          <p:cNvSpPr txBox="1">
            <a:spLocks noGrp="1"/>
          </p:cNvSpPr>
          <p:nvPr>
            <p:ph type="subTitle" idx="1"/>
          </p:nvPr>
        </p:nvSpPr>
        <p:spPr>
          <a:xfrm>
            <a:off x="123372" y="524621"/>
            <a:ext cx="8912393" cy="1588459"/>
          </a:xfrm>
          <a:prstGeom prst="rect">
            <a:avLst/>
          </a:prstGeom>
          <a:noFill/>
          <a:ln>
            <a:noFill/>
          </a:ln>
        </p:spPr>
        <p:txBody>
          <a:bodyPr spcFirstLastPara="1" wrap="square" lIns="91425" tIns="91425" rIns="91425" bIns="91425" anchor="b" anchorCtr="0">
            <a:noAutofit/>
          </a:bodyPr>
          <a:lstStyle/>
          <a:p>
            <a:pPr marL="457200" lvl="0" indent="-342900" algn="just" rtl="0">
              <a:lnSpc>
                <a:spcPct val="115000"/>
              </a:lnSpc>
              <a:spcBef>
                <a:spcPts val="0"/>
              </a:spcBef>
              <a:spcAft>
                <a:spcPts val="0"/>
              </a:spcAft>
              <a:buSzPts val="1800"/>
              <a:buNone/>
            </a:pPr>
            <a:r>
              <a:rPr lang="en" sz="1100"/>
              <a:t>Coloque las sillas en un círculo, si es posible. Pida a cada participante que se presente, dando: </a:t>
            </a:r>
            <a:br>
              <a:rPr lang="en" sz="1100"/>
            </a:br>
            <a:r>
              <a:rPr lang="en" sz="1100"/>
              <a:t>a) Su nombre.</a:t>
            </a:r>
            <a:br>
              <a:rPr lang="en" sz="1100"/>
            </a:br>
            <a:r>
              <a:rPr lang="en" sz="1100"/>
              <a:t>b) Un poco sobre sí mismos: lo que les gustaría compartir sobre su ciudad natal, profesión, hijos, pasatiempos, etc.</a:t>
            </a:r>
            <a:br>
              <a:rPr lang="en" sz="1100"/>
            </a:br>
            <a:r>
              <a:rPr lang="en" sz="1100"/>
              <a:t> c) Por qué se inscribieron en el curso.</a:t>
            </a:r>
            <a:br>
              <a:rPr lang="en" sz="1100"/>
            </a:br>
            <a:r>
              <a:rPr lang="en" sz="1100"/>
              <a:t>d) Algo que nadie más en la sala sabe de ellos. La última pregunta debe ser divertida; inevitablemente producirá respuestas que la gente recuerde (por ejemplo, "Hice paracaidismo la semana pasada" o "Hablo esperanto").</a:t>
            </a:r>
            <a:br>
              <a:rPr lang="en" sz="1100"/>
            </a:br>
            <a:r>
              <a:rPr lang="en" sz="1100"/>
              <a:t>Da un ejemplo presentándote y respondiendo estas cuatro preguntas.</a:t>
            </a:r>
            <a:endParaRPr sz="1100"/>
          </a:p>
        </p:txBody>
      </p:sp>
      <p:grpSp>
        <p:nvGrpSpPr>
          <p:cNvPr id="180" name="Google Shape;180;p4"/>
          <p:cNvGrpSpPr/>
          <p:nvPr/>
        </p:nvGrpSpPr>
        <p:grpSpPr>
          <a:xfrm>
            <a:off x="4167750" y="4704850"/>
            <a:ext cx="808500" cy="92100"/>
            <a:chOff x="3570750" y="4704850"/>
            <a:chExt cx="808500" cy="92100"/>
          </a:xfrm>
        </p:grpSpPr>
        <p:sp>
          <p:nvSpPr>
            <p:cNvPr id="181" name="Google Shape;181;p4"/>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4"/>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4"/>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4"/>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85" name="Google Shape;185;p4"/>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186" name="Google Shape;186;p4"/>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187" name="Google Shape;187;p4"/>
          <p:cNvSpPr txBox="1"/>
          <p:nvPr/>
        </p:nvSpPr>
        <p:spPr>
          <a:xfrm>
            <a:off x="0" y="2762774"/>
            <a:ext cx="8980871" cy="1588500"/>
          </a:xfrm>
          <a:prstGeom prst="rect">
            <a:avLst/>
          </a:prstGeom>
          <a:noFill/>
          <a:ln>
            <a:noFill/>
          </a:ln>
        </p:spPr>
        <p:txBody>
          <a:bodyPr spcFirstLastPara="1" wrap="square" lIns="91425" tIns="91425" rIns="91425" bIns="91425" anchor="b" anchorCtr="0">
            <a:noAutofit/>
          </a:bodyPr>
          <a:lstStyle/>
          <a:p>
            <a:pPr marL="457200" marR="0" lvl="0" indent="-342900" algn="just" rtl="0">
              <a:lnSpc>
                <a:spcPct val="115000"/>
              </a:lnSpc>
              <a:spcBef>
                <a:spcPts val="0"/>
              </a:spcBef>
              <a:spcAft>
                <a:spcPts val="0"/>
              </a:spcAft>
              <a:buNone/>
            </a:pPr>
            <a:r>
              <a:rPr lang="en" sz="1100" b="0" i="0" u="none" strike="noStrike" cap="none">
                <a:solidFill>
                  <a:schemeClr val="lt1"/>
                </a:solidFill>
                <a:latin typeface="Open Sans"/>
                <a:ea typeface="Open Sans"/>
                <a:cs typeface="Open Sans"/>
                <a:sym typeface="Open Sans"/>
              </a:rPr>
              <a:t>Hoy en día es importante ser un consumidor alfabetizado de información. La alfabetización mediática es la capacidad de trabajar con información, navegar por varios tipos de contenidos mediáticos y la capacidad de comprender los objetivos establecidos por los creadores de materiales informativos. Ahora estamos rodeados de una gran cantidad de información, que a veces es incorrecta o deliberadamente distorsionada. La capacidad de evaluar la credibilidad de los contenidos de los medios de comunicación y de las fuentes de información es cada vez más importante. Por lo tanto, todo el mundo debe ser capaz de distinguir las noticias falsas y el material manipulado de la verdad. Esta es una gran parte de lo que comúnmente se conoce como alfabetización mediática. El primer paso en este proceso es entender qué es la información y cómo influye en nuestras emociones.</a:t>
            </a:r>
            <a:endParaRPr sz="1400" b="0" i="0" u="none" strike="noStrike" cap="none">
              <a:solidFill>
                <a:srgbClr val="000000"/>
              </a:solidFill>
              <a:latin typeface="Arial"/>
              <a:ea typeface="Arial"/>
              <a:cs typeface="Arial"/>
              <a:sym typeface="Arial"/>
            </a:endParaRPr>
          </a:p>
        </p:txBody>
      </p:sp>
      <p:sp>
        <p:nvSpPr>
          <p:cNvPr id="188" name="Google Shape;188;p4"/>
          <p:cNvSpPr txBox="1"/>
          <p:nvPr/>
        </p:nvSpPr>
        <p:spPr>
          <a:xfrm>
            <a:off x="311168" y="2524120"/>
            <a:ext cx="2231700" cy="365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1400" b="1" i="0" u="none" strike="noStrike" cap="none">
                <a:solidFill>
                  <a:schemeClr val="lt1"/>
                </a:solidFill>
                <a:latin typeface="Open Sans"/>
                <a:ea typeface="Open Sans"/>
                <a:cs typeface="Open Sans"/>
                <a:sym typeface="Open Sans"/>
              </a:rPr>
              <a:t>Introducción</a:t>
            </a:r>
            <a:endParaRPr sz="1400" b="1" i="0" u="none" strike="noStrike" cap="none">
              <a:solidFill>
                <a:schemeClr val="lt1"/>
              </a:solidFill>
              <a:latin typeface="Open Sans"/>
              <a:ea typeface="Open Sans"/>
              <a:cs typeface="Open Sans"/>
              <a:sym typeface="Open Sans"/>
            </a:endParaRPr>
          </a:p>
        </p:txBody>
      </p:sp>
      <p:pic>
        <p:nvPicPr>
          <p:cNvPr id="189" name="Google Shape;189;p4"/>
          <p:cNvPicPr preferRelativeResize="0"/>
          <p:nvPr/>
        </p:nvPicPr>
        <p:blipFill rotWithShape="1">
          <a:blip r:embed="rId4">
            <a:alphaModFix/>
          </a:blip>
          <a:srcRect/>
          <a:stretch/>
        </p:blipFill>
        <p:spPr>
          <a:xfrm>
            <a:off x="233771" y="4754810"/>
            <a:ext cx="972457" cy="214513"/>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p:cNvSpPr txBox="1">
            <a:spLocks noGrp="1"/>
          </p:cNvSpPr>
          <p:nvPr>
            <p:ph type="title"/>
          </p:nvPr>
        </p:nvSpPr>
        <p:spPr>
          <a:xfrm>
            <a:off x="3456150" y="3250150"/>
            <a:ext cx="2231700" cy="3654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200"/>
              <a:buNone/>
            </a:pPr>
            <a:r>
              <a:rPr lang="es"/>
              <a:t>—Julia Koller</a:t>
            </a:r>
            <a:endParaRPr/>
          </a:p>
        </p:txBody>
      </p:sp>
      <p:sp>
        <p:nvSpPr>
          <p:cNvPr id="140" name="Google Shape;140;p4"/>
          <p:cNvSpPr txBox="1">
            <a:spLocks noGrp="1"/>
          </p:cNvSpPr>
          <p:nvPr>
            <p:ph type="subTitle" idx="1"/>
          </p:nvPr>
        </p:nvSpPr>
        <p:spPr>
          <a:xfrm>
            <a:off x="1647825" y="1256427"/>
            <a:ext cx="5848350" cy="1936474"/>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1600"/>
              </a:spcAft>
              <a:buSzPts val="1800"/>
              <a:buNone/>
            </a:pPr>
            <a:r>
              <a:rPr lang="es" dirty="0">
                <a:latin typeface="Open Sans"/>
                <a:ea typeface="Open Sans"/>
                <a:cs typeface="Open Sans"/>
                <a:sym typeface="Open Sans"/>
              </a:rPr>
              <a:t>“La información es tan fiable como las personas que la reciben. Si los lectores no cambian o mejoran su capacidad para buscar e identificar fuentes de información fiables, el entorno informativo no mejorará”.</a:t>
            </a:r>
            <a:endParaRPr dirty="0">
              <a:latin typeface="Open Sans"/>
              <a:ea typeface="Open Sans"/>
              <a:cs typeface="Open Sans"/>
              <a:sym typeface="Open Sans"/>
            </a:endParaRPr>
          </a:p>
        </p:txBody>
      </p:sp>
      <p:grpSp>
        <p:nvGrpSpPr>
          <p:cNvPr id="141" name="Google Shape;141;p4"/>
          <p:cNvGrpSpPr/>
          <p:nvPr/>
        </p:nvGrpSpPr>
        <p:grpSpPr>
          <a:xfrm>
            <a:off x="4167750" y="4704850"/>
            <a:ext cx="808500" cy="92100"/>
            <a:chOff x="3570750" y="4704850"/>
            <a:chExt cx="808500" cy="92100"/>
          </a:xfrm>
        </p:grpSpPr>
        <p:sp>
          <p:nvSpPr>
            <p:cNvPr id="142" name="Google Shape;142;p4"/>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 name="Google Shape;143;p4"/>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 name="Google Shape;144;p4"/>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 name="Google Shape;145;p4"/>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146" name="Google Shape;146;p4"/>
          <p:cNvCxnSpPr/>
          <p:nvPr/>
        </p:nvCxnSpPr>
        <p:spPr>
          <a:xfrm>
            <a:off x="8420775" y="790175"/>
            <a:ext cx="0" cy="872100"/>
          </a:xfrm>
          <a:prstGeom prst="straightConnector1">
            <a:avLst/>
          </a:prstGeom>
          <a:noFill/>
          <a:ln w="19050" cap="flat" cmpd="sng">
            <a:solidFill>
              <a:schemeClr val="lt1"/>
            </a:solidFill>
            <a:prstDash val="solid"/>
            <a:round/>
            <a:headEnd type="none" w="sm" len="sm"/>
            <a:tailEnd type="none" w="sm" len="sm"/>
          </a:ln>
        </p:spPr>
      </p:cxnSp>
      <p:pic>
        <p:nvPicPr>
          <p:cNvPr id="148" name="Google Shape;148;p4"/>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2" name="Imagen 1">
            <a:extLst>
              <a:ext uri="{FF2B5EF4-FFF2-40B4-BE49-F238E27FC236}">
                <a16:creationId xmlns:a16="http://schemas.microsoft.com/office/drawing/2014/main" id="{19459018-6E0F-A986-3DF8-1FB48B930377}"/>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318508536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51"/>
          <p:cNvSpPr txBox="1">
            <a:spLocks noGrp="1"/>
          </p:cNvSpPr>
          <p:nvPr>
            <p:ph type="title"/>
          </p:nvPr>
        </p:nvSpPr>
        <p:spPr>
          <a:xfrm>
            <a:off x="396586" y="142534"/>
            <a:ext cx="8350827" cy="125767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600"/>
              <a:buNone/>
            </a:pPr>
            <a:r>
              <a:rPr lang="es" dirty="0">
                <a:latin typeface="Open Sans" panose="020B0604020202020204" charset="0"/>
                <a:ea typeface="Open Sans" panose="020B0604020202020204" charset="0"/>
                <a:cs typeface="Open Sans" panose="020B0604020202020204" charset="0"/>
              </a:rPr>
              <a:t>Descripción general de la matriz de resultados de aprendizaje</a:t>
            </a:r>
            <a:endParaRPr dirty="0">
              <a:latin typeface="Open Sans" panose="020B0604020202020204" charset="0"/>
              <a:ea typeface="Open Sans" panose="020B0604020202020204" charset="0"/>
              <a:cs typeface="Open Sans" panose="020B0604020202020204" charset="0"/>
            </a:endParaRPr>
          </a:p>
        </p:txBody>
      </p:sp>
      <p:sp>
        <p:nvSpPr>
          <p:cNvPr id="154" name="Google Shape;154;p51"/>
          <p:cNvSpPr txBox="1"/>
          <p:nvPr/>
        </p:nvSpPr>
        <p:spPr>
          <a:xfrm>
            <a:off x="3886199" y="1748650"/>
            <a:ext cx="4980710" cy="289305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¿Alguna vez te has preguntado de dónde viene el concepto de “</a:t>
            </a:r>
            <a:r>
              <a:rPr kumimoji="0" lang="en-GB" sz="1400" b="0" i="0" u="none" strike="noStrike" kern="0" cap="none" spc="0" normalizeH="0" baseline="0" noProof="0" dirty="0" err="1">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comprobación</a:t>
            </a:r>
            <a:r>
              <a:rPr kumimoji="0" lang="en-GB"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de </a:t>
            </a:r>
            <a:r>
              <a:rPr kumimoji="0" lang="en-GB" sz="1400" b="0" i="0" u="none" strike="noStrike" kern="0" cap="none" spc="0" normalizeH="0" baseline="0" noProof="0" dirty="0" err="1">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datos</a:t>
            </a:r>
            <a:r>
              <a:rPr kumimoji="0" lang="en-GB"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a:t>
            </a:r>
            <a:r>
              <a:rPr kumimoji="0" lang="es"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En este módulo, nos sumergiremos en la historia de la verificación de datos y definiremos lo que significa en el mundo actual.</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También queremos ponerte al día sobre herramientas prácticas y accesibles para ayudarte a detectar y luchar contra las noticias falsas. Con la abundancia de información disponible en línea, puede resultar complicado navegar a través del caos. Es por eso que te presentaremos algunas herramientas útiles en línea que pueden ayudarte a separar los hechos de la ficción y abordar críticamente el contenido de los medios.</a:t>
            </a:r>
            <a:endParaRPr kumimoji="0"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endParaRPr>
          </a:p>
        </p:txBody>
      </p:sp>
      <p:pic>
        <p:nvPicPr>
          <p:cNvPr id="155" name="Google Shape;155;p51" descr="man holding phone while leaning on table"/>
          <p:cNvPicPr preferRelativeResize="0"/>
          <p:nvPr/>
        </p:nvPicPr>
        <p:blipFill rotWithShape="1">
          <a:blip r:embed="rId3">
            <a:alphaModFix/>
          </a:blip>
          <a:srcRect/>
          <a:stretch/>
        </p:blipFill>
        <p:spPr>
          <a:xfrm>
            <a:off x="692726" y="1710134"/>
            <a:ext cx="2713229" cy="2634361"/>
          </a:xfrm>
          <a:prstGeom prst="rect">
            <a:avLst/>
          </a:prstGeom>
          <a:noFill/>
          <a:ln>
            <a:noFill/>
          </a:ln>
        </p:spPr>
      </p:pic>
      <p:grpSp>
        <p:nvGrpSpPr>
          <p:cNvPr id="157" name="Google Shape;157;p51"/>
          <p:cNvGrpSpPr/>
          <p:nvPr/>
        </p:nvGrpSpPr>
        <p:grpSpPr>
          <a:xfrm>
            <a:off x="4167750" y="4704850"/>
            <a:ext cx="808500" cy="92100"/>
            <a:chOff x="3570750" y="4704850"/>
            <a:chExt cx="808500" cy="92100"/>
          </a:xfrm>
        </p:grpSpPr>
        <p:sp>
          <p:nvSpPr>
            <p:cNvPr id="158" name="Google Shape;158;p51"/>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 name="Google Shape;159;p51"/>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 name="Google Shape;160;p51"/>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 name="Google Shape;161;p51"/>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 name="Imagen 1">
            <a:extLst>
              <a:ext uri="{FF2B5EF4-FFF2-40B4-BE49-F238E27FC236}">
                <a16:creationId xmlns:a16="http://schemas.microsoft.com/office/drawing/2014/main" id="{A195E149-6886-2D91-5109-6CCD82387C02}"/>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36777803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grpSp>
        <p:nvGrpSpPr>
          <p:cNvPr id="166" name="Google Shape;166;p5"/>
          <p:cNvGrpSpPr/>
          <p:nvPr/>
        </p:nvGrpSpPr>
        <p:grpSpPr>
          <a:xfrm>
            <a:off x="4167750" y="4704850"/>
            <a:ext cx="808500" cy="92100"/>
            <a:chOff x="3570750" y="4704850"/>
            <a:chExt cx="808500" cy="92100"/>
          </a:xfrm>
        </p:grpSpPr>
        <p:sp>
          <p:nvSpPr>
            <p:cNvPr id="167" name="Google Shape;167;p5"/>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172" name="Google Shape;172;p5"/>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173" name="Google Shape;173;p5"/>
          <p:cNvSpPr txBox="1"/>
          <p:nvPr/>
        </p:nvSpPr>
        <p:spPr>
          <a:xfrm>
            <a:off x="503541" y="294750"/>
            <a:ext cx="7806017"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 sz="3600" b="1"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Montserrat"/>
              </a:rPr>
              <a:t>Los resultados de aprendizaje</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graphicFrame>
        <p:nvGraphicFramePr>
          <p:cNvPr id="174" name="Google Shape;174;p5"/>
          <p:cNvGraphicFramePr/>
          <p:nvPr/>
        </p:nvGraphicFramePr>
        <p:xfrm>
          <a:off x="1095397" y="1313553"/>
          <a:ext cx="6714405" cy="2712750"/>
        </p:xfrm>
        <a:graphic>
          <a:graphicData uri="http://schemas.openxmlformats.org/drawingml/2006/table">
            <a:tbl>
              <a:tblPr firstRow="1" bandRow="1">
                <a:tableStyleId>{C083E6E3-FA7D-4D7B-A595-EF9225AFEA82}</a:tableStyleId>
              </a:tblPr>
              <a:tblGrid>
                <a:gridCol w="2238135">
                  <a:extLst>
                    <a:ext uri="{9D8B030D-6E8A-4147-A177-3AD203B41FA5}">
                      <a16:colId xmlns:a16="http://schemas.microsoft.com/office/drawing/2014/main" val="20000"/>
                    </a:ext>
                  </a:extLst>
                </a:gridCol>
                <a:gridCol w="2238135">
                  <a:extLst>
                    <a:ext uri="{9D8B030D-6E8A-4147-A177-3AD203B41FA5}">
                      <a16:colId xmlns:a16="http://schemas.microsoft.com/office/drawing/2014/main" val="20001"/>
                    </a:ext>
                  </a:extLst>
                </a:gridCol>
                <a:gridCol w="2238135">
                  <a:extLst>
                    <a:ext uri="{9D8B030D-6E8A-4147-A177-3AD203B41FA5}">
                      <a16:colId xmlns:a16="http://schemas.microsoft.com/office/drawing/2014/main" val="20002"/>
                    </a:ext>
                  </a:extLst>
                </a:gridCol>
              </a:tblGrid>
              <a:tr h="370850">
                <a:tc>
                  <a:txBody>
                    <a:bodyPr/>
                    <a:lstStyle/>
                    <a:p>
                      <a:pPr marL="0" marR="0" lvl="0" indent="0" algn="ctr" rtl="0">
                        <a:lnSpc>
                          <a:spcPct val="100000"/>
                        </a:lnSpc>
                        <a:spcBef>
                          <a:spcPts val="0"/>
                        </a:spcBef>
                        <a:spcAft>
                          <a:spcPts val="0"/>
                        </a:spcAft>
                        <a:buNone/>
                      </a:pPr>
                      <a:r>
                        <a:rPr lang="es" sz="1400" b="1" u="none" strike="noStrike" cap="none" dirty="0">
                          <a:solidFill>
                            <a:schemeClr val="lt1"/>
                          </a:solidFill>
                        </a:rPr>
                        <a:t>Conocimiento</a:t>
                      </a:r>
                      <a:endParaRPr dirty="0">
                        <a:latin typeface="Open Sans" panose="020B0604020202020204" charset="0"/>
                        <a:ea typeface="Open Sans" panose="020B0604020202020204" charset="0"/>
                        <a:cs typeface="Open Sans" panose="020B0604020202020204" charset="0"/>
                      </a:endParaRPr>
                    </a:p>
                  </a:txBody>
                  <a:tcPr marL="91450" marR="91450" marT="45725" marB="45725"/>
                </a:tc>
                <a:tc>
                  <a:txBody>
                    <a:bodyPr/>
                    <a:lstStyle/>
                    <a:p>
                      <a:pPr marL="0" marR="0" lvl="0" indent="0" algn="ctr" rtl="0">
                        <a:lnSpc>
                          <a:spcPct val="100000"/>
                        </a:lnSpc>
                        <a:spcBef>
                          <a:spcPts val="0"/>
                        </a:spcBef>
                        <a:spcAft>
                          <a:spcPts val="0"/>
                        </a:spcAft>
                        <a:buNone/>
                      </a:pPr>
                      <a:r>
                        <a:rPr lang="es" sz="1400" b="1" u="none" strike="noStrike" cap="none" dirty="0">
                          <a:solidFill>
                            <a:schemeClr val="lt1"/>
                          </a:solidFill>
                        </a:rPr>
                        <a:t>Habilidades</a:t>
                      </a:r>
                      <a:endParaRPr dirty="0">
                        <a:latin typeface="Open Sans" panose="020B0604020202020204" charset="0"/>
                        <a:ea typeface="Open Sans" panose="020B0604020202020204" charset="0"/>
                        <a:cs typeface="Open Sans" panose="020B0604020202020204" charset="0"/>
                      </a:endParaRPr>
                    </a:p>
                  </a:txBody>
                  <a:tcPr marL="91450" marR="91450" marT="45725" marB="45725"/>
                </a:tc>
                <a:tc>
                  <a:txBody>
                    <a:bodyPr/>
                    <a:lstStyle/>
                    <a:p>
                      <a:pPr marL="0" marR="0" lvl="0" indent="0" algn="ctr" rtl="0">
                        <a:lnSpc>
                          <a:spcPct val="100000"/>
                        </a:lnSpc>
                        <a:spcBef>
                          <a:spcPts val="0"/>
                        </a:spcBef>
                        <a:spcAft>
                          <a:spcPts val="0"/>
                        </a:spcAft>
                        <a:buNone/>
                      </a:pPr>
                      <a:r>
                        <a:rPr lang="es" sz="1400" b="1" u="none" strike="noStrike" cap="none" dirty="0">
                          <a:solidFill>
                            <a:schemeClr val="lt1"/>
                          </a:solidFill>
                        </a:rPr>
                        <a:t>Responsabilidad y autonomía</a:t>
                      </a:r>
                      <a:endParaRPr dirty="0">
                        <a:latin typeface="Open Sans" panose="020B0604020202020204" charset="0"/>
                        <a:ea typeface="Open Sans" panose="020B0604020202020204" charset="0"/>
                        <a:cs typeface="Open Sans" panose="020B0604020202020204" charset="0"/>
                      </a:endParaRPr>
                    </a:p>
                  </a:txBody>
                  <a:tcPr marL="91450" marR="91450" marT="45725" marB="45725"/>
                </a:tc>
                <a:extLst>
                  <a:ext uri="{0D108BD9-81ED-4DB2-BD59-A6C34878D82A}">
                    <a16:rowId xmlns:a16="http://schemas.microsoft.com/office/drawing/2014/main" val="10000"/>
                  </a:ext>
                </a:extLst>
              </a:tr>
              <a:tr h="370850">
                <a:tc>
                  <a:txBody>
                    <a:bodyPr/>
                    <a:lstStyle/>
                    <a:p>
                      <a:pPr marL="285750" marR="0" lvl="0" indent="-285750" algn="l" rtl="0">
                        <a:lnSpc>
                          <a:spcPct val="100000"/>
                        </a:lnSpc>
                        <a:spcBef>
                          <a:spcPts val="0"/>
                        </a:spcBef>
                        <a:spcAft>
                          <a:spcPts val="0"/>
                        </a:spcAft>
                        <a:buClr>
                          <a:srgbClr val="000000"/>
                        </a:buClr>
                        <a:buSzPts val="1200"/>
                        <a:buFont typeface="Arial"/>
                        <a:buChar char="•"/>
                      </a:pPr>
                      <a:r>
                        <a:rPr lang="es" sz="1200" u="none" strike="noStrike" cap="none" dirty="0">
                          <a:solidFill>
                            <a:schemeClr val="lt1"/>
                          </a:solidFill>
                        </a:rPr>
                        <a:t>Descubre herramientas para verificar noticias falsas</a:t>
                      </a:r>
                      <a:endParaRPr dirty="0">
                        <a:latin typeface="Open Sans" panose="020B0604020202020204" charset="0"/>
                        <a:ea typeface="Open Sans" panose="020B0604020202020204" charset="0"/>
                        <a:cs typeface="Open Sans" panose="020B0604020202020204" charset="0"/>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s" sz="1200" u="none" strike="noStrike" cap="none" dirty="0">
                          <a:solidFill>
                            <a:schemeClr val="lt1"/>
                          </a:solidFill>
                        </a:rPr>
                        <a:t>Busca y detecta noticias falsas con la tecnología y las herramientas adecuadas</a:t>
                      </a:r>
                      <a:endParaRPr dirty="0">
                        <a:latin typeface="Open Sans" panose="020B0604020202020204" charset="0"/>
                        <a:ea typeface="Open Sans" panose="020B0604020202020204" charset="0"/>
                        <a:cs typeface="Open Sans" panose="020B0604020202020204" charset="0"/>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s" sz="1200" b="0" u="none" strike="noStrike" cap="none" dirty="0">
                          <a:solidFill>
                            <a:schemeClr val="lt1"/>
                          </a:solidFill>
                          <a:sym typeface="Arial"/>
                        </a:rPr>
                        <a:t>Comprende la importancia de verificar la exactitud de la información antes de aceptarla o compartirla.</a:t>
                      </a:r>
                      <a:endParaRPr dirty="0">
                        <a:latin typeface="Open Sans" panose="020B0604020202020204" charset="0"/>
                        <a:ea typeface="Open Sans" panose="020B0604020202020204" charset="0"/>
                        <a:cs typeface="Open Sans" panose="020B0604020202020204" charset="0"/>
                      </a:endParaRPr>
                    </a:p>
                  </a:txBody>
                  <a:tcPr marL="91450" marR="91450" marT="45725" marB="45725"/>
                </a:tc>
                <a:extLst>
                  <a:ext uri="{0D108BD9-81ED-4DB2-BD59-A6C34878D82A}">
                    <a16:rowId xmlns:a16="http://schemas.microsoft.com/office/drawing/2014/main" val="10001"/>
                  </a:ext>
                </a:extLst>
              </a:tr>
              <a:tr h="370850">
                <a:tc>
                  <a:txBody>
                    <a:bodyPr/>
                    <a:lstStyle/>
                    <a:p>
                      <a:pPr marL="285750" marR="0" lvl="0" indent="-285750" algn="l" rtl="0">
                        <a:lnSpc>
                          <a:spcPct val="100000"/>
                        </a:lnSpc>
                        <a:spcBef>
                          <a:spcPts val="0"/>
                        </a:spcBef>
                        <a:spcAft>
                          <a:spcPts val="0"/>
                        </a:spcAft>
                        <a:buClr>
                          <a:srgbClr val="000000"/>
                        </a:buClr>
                        <a:buSzPts val="1200"/>
                        <a:buFont typeface="Arial"/>
                        <a:buChar char="•"/>
                      </a:pPr>
                      <a:r>
                        <a:rPr lang="es" sz="1200" u="none" strike="noStrike" cap="none" dirty="0">
                          <a:solidFill>
                            <a:schemeClr val="lt1"/>
                          </a:solidFill>
                        </a:rPr>
                        <a:t>Se familiariza con el concepto de verificación de hechos (origen y definición)</a:t>
                      </a:r>
                      <a:endParaRPr dirty="0">
                        <a:latin typeface="Open Sans" panose="020B0604020202020204" charset="0"/>
                        <a:ea typeface="Open Sans" panose="020B0604020202020204" charset="0"/>
                        <a:cs typeface="Open Sans" panose="020B0604020202020204" charset="0"/>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s" sz="1200" u="none" strike="noStrike" cap="none" dirty="0">
                          <a:solidFill>
                            <a:schemeClr val="lt1"/>
                          </a:solidFill>
                        </a:rPr>
                        <a:t>Es capaz de evaluar la fiabilidad de la información.</a:t>
                      </a:r>
                      <a:endParaRPr dirty="0">
                        <a:latin typeface="Open Sans" panose="020B0604020202020204" charset="0"/>
                        <a:ea typeface="Open Sans" panose="020B0604020202020204" charset="0"/>
                        <a:cs typeface="Open Sans" panose="020B0604020202020204" charset="0"/>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s" sz="1200" b="0" u="none" strike="noStrike" cap="none" dirty="0">
                          <a:solidFill>
                            <a:schemeClr val="lt1"/>
                          </a:solidFill>
                          <a:sym typeface="Arial"/>
                        </a:rPr>
                        <a:t>Asume la responsabilidad de verificar de forma independiente la exactitud de la información antes de aceptarla o compartirla.</a:t>
                      </a:r>
                      <a:endParaRPr dirty="0">
                        <a:latin typeface="Open Sans" panose="020B0604020202020204" charset="0"/>
                        <a:ea typeface="Open Sans" panose="020B0604020202020204" charset="0"/>
                        <a:cs typeface="Open Sans" panose="020B0604020202020204" charset="0"/>
                      </a:endParaRPr>
                    </a:p>
                  </a:txBody>
                  <a:tcPr marL="91450" marR="91450" marT="45725" marB="45725"/>
                </a:tc>
                <a:extLst>
                  <a:ext uri="{0D108BD9-81ED-4DB2-BD59-A6C34878D82A}">
                    <a16:rowId xmlns:a16="http://schemas.microsoft.com/office/drawing/2014/main" val="10002"/>
                  </a:ext>
                </a:extLst>
              </a:tr>
            </a:tbl>
          </a:graphicData>
        </a:graphic>
      </p:graphicFrame>
      <p:pic>
        <p:nvPicPr>
          <p:cNvPr id="2" name="Imagen 1">
            <a:extLst>
              <a:ext uri="{FF2B5EF4-FFF2-40B4-BE49-F238E27FC236}">
                <a16:creationId xmlns:a16="http://schemas.microsoft.com/office/drawing/2014/main" id="{8755E811-E8B2-6D23-28B1-F7B3F420F8CB}"/>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2737359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52"/>
          <p:cNvSpPr txBox="1">
            <a:spLocks noGrp="1"/>
          </p:cNvSpPr>
          <p:nvPr>
            <p:ph type="title"/>
          </p:nvPr>
        </p:nvSpPr>
        <p:spPr>
          <a:xfrm>
            <a:off x="329806" y="-46992"/>
            <a:ext cx="7675888" cy="964355"/>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600"/>
              <a:buNone/>
            </a:pPr>
            <a:r>
              <a:rPr lang="es" dirty="0"/>
              <a:t>Comprobación de hechos</a:t>
            </a:r>
            <a:endParaRPr dirty="0"/>
          </a:p>
        </p:txBody>
      </p:sp>
      <p:sp>
        <p:nvSpPr>
          <p:cNvPr id="180" name="Google Shape;180;p52"/>
          <p:cNvSpPr txBox="1"/>
          <p:nvPr/>
        </p:nvSpPr>
        <p:spPr>
          <a:xfrm>
            <a:off x="3435725" y="953480"/>
            <a:ext cx="5265746" cy="37548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Las noticias falsas son como un virus: se propagan rápidamente e infectan la comprensión del mundo que nos rodea. Pero al igual que una vacuna, ¡la verificación de datos es nuestra arma contra ella! La verificación de datos es el proceso de verificar la exactitud y veracidad de la información en noticias y otros contenidos de los medios. En la era digital actual, es más importante que nunca verificar los hechos, ya que la desinformación y las noticias falsas pueden propagarse como la pólvora. Al verificar los hechos, podemos promover un discurso democrático saludable, prevenir la difusión de información dañina y aumentar nuestra alfabetización mediática. Nos debemos armar con herramientas para luchar contra las noticias falsas y la desinformación aprendiendo sobre iniciativas y recursos de verificación de datos que podamos utilizar para mejorar nuestras habilidades de verificación de datos (Leonard, Meban </a:t>
            </a:r>
            <a:r>
              <a:rPr lang="es" dirty="0">
                <a:solidFill>
                  <a:srgbClr val="FFFFFF"/>
                </a:solidFill>
                <a:latin typeface="Open Sans" panose="020B0604020202020204" charset="0"/>
                <a:ea typeface="Open Sans" panose="020B0604020202020204" charset="0"/>
                <a:cs typeface="Open Sans" panose="020B0604020202020204" charset="0"/>
              </a:rPr>
              <a:t>&amp;</a:t>
            </a:r>
            <a:r>
              <a:rPr kumimoji="0" lang="es"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Young, 2023).</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pic>
        <p:nvPicPr>
          <p:cNvPr id="181" name="Google Shape;181;p52"/>
          <p:cNvPicPr preferRelativeResize="0"/>
          <p:nvPr/>
        </p:nvPicPr>
        <p:blipFill rotWithShape="1">
          <a:blip r:embed="rId3">
            <a:alphaModFix/>
          </a:blip>
          <a:srcRect/>
          <a:stretch/>
        </p:blipFill>
        <p:spPr>
          <a:xfrm>
            <a:off x="394244" y="1388214"/>
            <a:ext cx="2634361" cy="2634361"/>
          </a:xfrm>
          <a:prstGeom prst="rect">
            <a:avLst/>
          </a:prstGeom>
          <a:noFill/>
          <a:ln>
            <a:noFill/>
          </a:ln>
        </p:spPr>
      </p:pic>
      <p:grpSp>
        <p:nvGrpSpPr>
          <p:cNvPr id="183" name="Google Shape;183;p52"/>
          <p:cNvGrpSpPr/>
          <p:nvPr/>
        </p:nvGrpSpPr>
        <p:grpSpPr>
          <a:xfrm>
            <a:off x="4167750" y="4704850"/>
            <a:ext cx="808500" cy="92100"/>
            <a:chOff x="3570750" y="4704850"/>
            <a:chExt cx="808500" cy="92100"/>
          </a:xfrm>
        </p:grpSpPr>
        <p:sp>
          <p:nvSpPr>
            <p:cNvPr id="184" name="Google Shape;184;p52"/>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 name="Google Shape;185;p52"/>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 name="Google Shape;186;p52"/>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 name="Google Shape;187;p52"/>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 name="Imagen 1">
            <a:extLst>
              <a:ext uri="{FF2B5EF4-FFF2-40B4-BE49-F238E27FC236}">
                <a16:creationId xmlns:a16="http://schemas.microsoft.com/office/drawing/2014/main" id="{BC8D6F99-2C56-75EB-B6BC-3D71914E36C1}"/>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15028141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6"/>
          <p:cNvSpPr txBox="1">
            <a:spLocks noGrp="1"/>
          </p:cNvSpPr>
          <p:nvPr>
            <p:ph type="title"/>
          </p:nvPr>
        </p:nvSpPr>
        <p:spPr>
          <a:xfrm flipH="1">
            <a:off x="720000" y="346550"/>
            <a:ext cx="4529700" cy="236892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200"/>
              <a:buNone/>
            </a:pPr>
            <a:r>
              <a:rPr lang="es" dirty="0">
                <a:latin typeface="Open Sans" panose="020B0604020202020204" charset="0"/>
                <a:ea typeface="Open Sans" panose="020B0604020202020204" charset="0"/>
                <a:cs typeface="Open Sans" panose="020B0604020202020204" charset="0"/>
              </a:rPr>
              <a:t>Sección 2: Sesiones de capacitación y recursos de MediAware</a:t>
            </a:r>
            <a:endParaRPr dirty="0">
              <a:latin typeface="Open Sans" panose="020B0604020202020204" charset="0"/>
              <a:ea typeface="Open Sans" panose="020B0604020202020204" charset="0"/>
              <a:cs typeface="Open Sans" panose="020B0604020202020204" charset="0"/>
            </a:endParaRPr>
          </a:p>
        </p:txBody>
      </p:sp>
      <p:sp>
        <p:nvSpPr>
          <p:cNvPr id="193" name="Google Shape;193;p6"/>
          <p:cNvSpPr txBox="1">
            <a:spLocks noGrp="1"/>
          </p:cNvSpPr>
          <p:nvPr>
            <p:ph type="subTitle" idx="1"/>
          </p:nvPr>
        </p:nvSpPr>
        <p:spPr>
          <a:xfrm flipH="1">
            <a:off x="720000" y="2715475"/>
            <a:ext cx="2909400" cy="76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100"/>
              <a:buNone/>
            </a:pPr>
            <a:r>
              <a:rPr lang="es" dirty="0"/>
              <a:t>Recurso n.º 1: Dominar las herramientas de verificación de datos: un taller práctico</a:t>
            </a:r>
            <a:endParaRPr dirty="0"/>
          </a:p>
        </p:txBody>
      </p:sp>
      <p:grpSp>
        <p:nvGrpSpPr>
          <p:cNvPr id="194" name="Google Shape;194;p6"/>
          <p:cNvGrpSpPr/>
          <p:nvPr/>
        </p:nvGrpSpPr>
        <p:grpSpPr>
          <a:xfrm>
            <a:off x="4167750" y="4704850"/>
            <a:ext cx="808500" cy="92100"/>
            <a:chOff x="3570750" y="4704850"/>
            <a:chExt cx="808500" cy="92100"/>
          </a:xfrm>
        </p:grpSpPr>
        <p:sp>
          <p:nvSpPr>
            <p:cNvPr id="195" name="Google Shape;195;p6"/>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 name="Google Shape;196;p6"/>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 name="Google Shape;197;p6"/>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 name="Google Shape;198;p6"/>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199" name="Google Shape;199;p6"/>
          <p:cNvCxnSpPr/>
          <p:nvPr/>
        </p:nvCxnSpPr>
        <p:spPr>
          <a:xfrm>
            <a:off x="720000" y="3695500"/>
            <a:ext cx="0" cy="872100"/>
          </a:xfrm>
          <a:prstGeom prst="straightConnector1">
            <a:avLst/>
          </a:prstGeom>
          <a:noFill/>
          <a:ln w="19050" cap="flat" cmpd="sng">
            <a:solidFill>
              <a:schemeClr val="lt1"/>
            </a:solidFill>
            <a:prstDash val="solid"/>
            <a:round/>
            <a:headEnd type="none" w="sm" len="sm"/>
            <a:tailEnd type="none" w="sm" len="sm"/>
          </a:ln>
        </p:spPr>
      </p:cxnSp>
      <p:pic>
        <p:nvPicPr>
          <p:cNvPr id="201" name="Google Shape;201;p6"/>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202" name="Google Shape;202;p6" descr="man standing in front of people sitting beside table with laptop computers"/>
          <p:cNvPicPr preferRelativeResize="0"/>
          <p:nvPr/>
        </p:nvPicPr>
        <p:blipFill rotWithShape="1">
          <a:blip r:embed="rId4">
            <a:alphaModFix/>
          </a:blip>
          <a:srcRect/>
          <a:stretch/>
        </p:blipFill>
        <p:spPr>
          <a:xfrm>
            <a:off x="5224431" y="1776669"/>
            <a:ext cx="3469135" cy="2313709"/>
          </a:xfrm>
          <a:prstGeom prst="rect">
            <a:avLst/>
          </a:prstGeom>
          <a:noFill/>
          <a:ln>
            <a:noFill/>
          </a:ln>
        </p:spPr>
      </p:pic>
      <p:pic>
        <p:nvPicPr>
          <p:cNvPr id="2" name="Imagen 1">
            <a:extLst>
              <a:ext uri="{FF2B5EF4-FFF2-40B4-BE49-F238E27FC236}">
                <a16:creationId xmlns:a16="http://schemas.microsoft.com/office/drawing/2014/main" id="{7EFEAAAA-099F-3C39-2D85-77E3CC09EA90}"/>
              </a:ext>
            </a:extLst>
          </p:cNvPr>
          <p:cNvPicPr>
            <a:picLocks noChangeAspect="1"/>
          </p:cNvPicPr>
          <p:nvPr/>
        </p:nvPicPr>
        <p:blipFill>
          <a:blip r:embed="rId5"/>
          <a:stretch>
            <a:fillRect/>
          </a:stretch>
        </p:blipFill>
        <p:spPr>
          <a:xfrm>
            <a:off x="135312" y="4844594"/>
            <a:ext cx="866494" cy="204668"/>
          </a:xfrm>
          <a:prstGeom prst="rect">
            <a:avLst/>
          </a:prstGeom>
        </p:spPr>
      </p:pic>
    </p:spTree>
    <p:extLst>
      <p:ext uri="{BB962C8B-B14F-4D97-AF65-F5344CB8AC3E}">
        <p14:creationId xmlns:p14="http://schemas.microsoft.com/office/powerpoint/2010/main" val="35429446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53"/>
          <p:cNvSpPr txBox="1">
            <a:spLocks noGrp="1"/>
          </p:cNvSpPr>
          <p:nvPr>
            <p:ph type="title"/>
          </p:nvPr>
        </p:nvSpPr>
        <p:spPr>
          <a:xfrm>
            <a:off x="135312" y="551489"/>
            <a:ext cx="8350827" cy="735195"/>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600"/>
              <a:buNone/>
            </a:pPr>
            <a:r>
              <a:rPr lang="es" dirty="0">
                <a:latin typeface="Open Sans" panose="020B0604020202020204" charset="0"/>
                <a:ea typeface="Open Sans" panose="020B0604020202020204" charset="0"/>
                <a:cs typeface="Open Sans" panose="020B0604020202020204" charset="0"/>
              </a:rPr>
              <a:t>¿Por qué es importante la verificación de hechos?</a:t>
            </a:r>
            <a:endParaRPr dirty="0">
              <a:latin typeface="Open Sans" panose="020B0604020202020204" charset="0"/>
              <a:ea typeface="Open Sans" panose="020B0604020202020204" charset="0"/>
              <a:cs typeface="Open Sans" panose="020B0604020202020204" charset="0"/>
            </a:endParaRPr>
          </a:p>
        </p:txBody>
      </p:sp>
      <p:sp>
        <p:nvSpPr>
          <p:cNvPr id="208" name="Google Shape;208;p53"/>
          <p:cNvSpPr txBox="1"/>
          <p:nvPr/>
        </p:nvSpPr>
        <p:spPr>
          <a:xfrm>
            <a:off x="3783082" y="1583647"/>
            <a:ext cx="5044074"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2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Aprender a utilizar herramientas de verificación de datos puede ayudarnos a detectar y combatir noticias falsas proporcionándo las habilidades necesarias para evaluar la precisión y fiabilidad de la información que se encuentra </a:t>
            </a:r>
            <a:r>
              <a:rPr kumimoji="0" lang="es" sz="1200" b="0" i="1"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online</a:t>
            </a:r>
            <a:r>
              <a:rPr kumimoji="0" lang="es" sz="12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Las herramientas de verificación de hechos permiten verificar la autenticidad de las fuentes, verificar la credibilidad de las noticias y prevenir la difusión de información errónea. Al desarrollar estas habilidades, las personas pueden convertirse en consumidores de contenido mediático más informados y perspicaces, lo que les permite tomar mejores decisiones y participar de manera más efectiva en el discurso público. Además, ser capaz de abordar críticamente el contenido de los medios puede ayudar a las personas a evitar ser engañadas por información sesgada o inexacta y promover una sociedad más informada y democrática (Universidad de Ohio, 2023).</a:t>
            </a:r>
            <a:endParaRPr kumimoji="0" sz="12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pic>
        <p:nvPicPr>
          <p:cNvPr id="209" name="Google Shape;209;p53"/>
          <p:cNvPicPr preferRelativeResize="0"/>
          <p:nvPr/>
        </p:nvPicPr>
        <p:blipFill rotWithShape="1">
          <a:blip r:embed="rId3">
            <a:alphaModFix/>
          </a:blip>
          <a:srcRect/>
          <a:stretch/>
        </p:blipFill>
        <p:spPr>
          <a:xfrm>
            <a:off x="732160" y="2149194"/>
            <a:ext cx="2634361" cy="1756240"/>
          </a:xfrm>
          <a:prstGeom prst="rect">
            <a:avLst/>
          </a:prstGeom>
          <a:noFill/>
          <a:ln>
            <a:noFill/>
          </a:ln>
        </p:spPr>
      </p:pic>
      <p:grpSp>
        <p:nvGrpSpPr>
          <p:cNvPr id="211" name="Google Shape;211;p53"/>
          <p:cNvGrpSpPr/>
          <p:nvPr/>
        </p:nvGrpSpPr>
        <p:grpSpPr>
          <a:xfrm>
            <a:off x="4167750" y="4704850"/>
            <a:ext cx="808500" cy="92100"/>
            <a:chOff x="3570750" y="4704850"/>
            <a:chExt cx="808500" cy="92100"/>
          </a:xfrm>
        </p:grpSpPr>
        <p:sp>
          <p:nvSpPr>
            <p:cNvPr id="212" name="Google Shape;212;p53"/>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 name="Google Shape;213;p53"/>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4" name="Google Shape;214;p53"/>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5" name="Google Shape;215;p53"/>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 name="Imagen 1">
            <a:extLst>
              <a:ext uri="{FF2B5EF4-FFF2-40B4-BE49-F238E27FC236}">
                <a16:creationId xmlns:a16="http://schemas.microsoft.com/office/drawing/2014/main" id="{5888A5B0-161B-A823-EDF7-9F6F5616342D}"/>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258523722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54"/>
          <p:cNvSpPr txBox="1">
            <a:spLocks noGrp="1"/>
          </p:cNvSpPr>
          <p:nvPr>
            <p:ph type="title"/>
          </p:nvPr>
        </p:nvSpPr>
        <p:spPr>
          <a:xfrm>
            <a:off x="997309" y="83247"/>
            <a:ext cx="7149382" cy="1759407"/>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4200"/>
              <a:buNone/>
            </a:pPr>
            <a:r>
              <a:rPr lang="es" sz="3200" dirty="0">
                <a:latin typeface="Open Sans" panose="020B0604020202020204" charset="0"/>
                <a:ea typeface="Open Sans" panose="020B0604020202020204" charset="0"/>
                <a:cs typeface="Open Sans" panose="020B0604020202020204" charset="0"/>
              </a:rPr>
              <a:t>Dominar las herramientas de verificación de datos: un taller práctico</a:t>
            </a:r>
            <a:endParaRPr sz="3200" dirty="0">
              <a:latin typeface="Open Sans" panose="020B0604020202020204" charset="0"/>
              <a:ea typeface="Open Sans" panose="020B0604020202020204" charset="0"/>
              <a:cs typeface="Open Sans" panose="020B0604020202020204" charset="0"/>
            </a:endParaRPr>
          </a:p>
        </p:txBody>
      </p:sp>
      <p:sp>
        <p:nvSpPr>
          <p:cNvPr id="221" name="Google Shape;221;p54"/>
          <p:cNvSpPr txBox="1">
            <a:spLocks noGrp="1"/>
          </p:cNvSpPr>
          <p:nvPr>
            <p:ph type="subTitle" idx="1"/>
          </p:nvPr>
        </p:nvSpPr>
        <p:spPr>
          <a:xfrm>
            <a:off x="846750" y="1842654"/>
            <a:ext cx="7729214" cy="2621400"/>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ts val="0"/>
              </a:spcBef>
              <a:spcAft>
                <a:spcPts val="0"/>
              </a:spcAft>
              <a:buSzPts val="800"/>
              <a:buNone/>
            </a:pPr>
            <a:r>
              <a:rPr lang="es" dirty="0"/>
              <a:t>El "Dominio de las herramientas de verificación de datos: un taller práctico" es un taller en línea diseñado para dotar a los estudiantes de habilidades prácticas para utilizar herramientas de verificación de datos para comprobar la exactitud de la información y combatir las noticias falsas. El taller cubre los conceptos básicos de la verificación de datos, presenta herramientas comunes de verificación y sus características, y proporciona ejemplos de uso de las herramientas para verificar información. El taller está diseñado para ser interactivo y atractivo, con debates grupales e informes para compartir ideas y estrategias para utilizar herramientas de verificación de datos de manera efectiva. El taller es adecuado para una variedad de audiencias, incluidos jóvenes y adultos, y puede realizarse en línea a través de plataformas de videoconferencia. Al final del taller, los alumnos habrán adquirido habilidades prácticas en el uso de herramientas de verificación de datos y podrán aplicar estas habilidades en su vida personal y profesional.</a:t>
            </a:r>
            <a:endParaRPr dirty="0"/>
          </a:p>
        </p:txBody>
      </p:sp>
      <p:pic>
        <p:nvPicPr>
          <p:cNvPr id="222" name="Google Shape;222;p54"/>
          <p:cNvPicPr preferRelativeResize="0"/>
          <p:nvPr/>
        </p:nvPicPr>
        <p:blipFill rotWithShape="1">
          <a:blip r:embed="rId3">
            <a:alphaModFix/>
          </a:blip>
          <a:srcRect/>
          <a:stretch/>
        </p:blipFill>
        <p:spPr>
          <a:xfrm>
            <a:off x="8406261" y="85675"/>
            <a:ext cx="574610" cy="429582"/>
          </a:xfrm>
          <a:prstGeom prst="rect">
            <a:avLst/>
          </a:prstGeom>
          <a:noFill/>
          <a:ln>
            <a:noFill/>
          </a:ln>
        </p:spPr>
      </p:pic>
      <p:grpSp>
        <p:nvGrpSpPr>
          <p:cNvPr id="224" name="Google Shape;224;p54"/>
          <p:cNvGrpSpPr/>
          <p:nvPr/>
        </p:nvGrpSpPr>
        <p:grpSpPr>
          <a:xfrm>
            <a:off x="4167750" y="4704850"/>
            <a:ext cx="808500" cy="92100"/>
            <a:chOff x="3570750" y="4704850"/>
            <a:chExt cx="808500" cy="92100"/>
          </a:xfrm>
        </p:grpSpPr>
        <p:sp>
          <p:nvSpPr>
            <p:cNvPr id="225" name="Google Shape;225;p54"/>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 name="Google Shape;226;p54"/>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 name="Google Shape;227;p54"/>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 name="Google Shape;228;p54"/>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 name="Imagen 1">
            <a:extLst>
              <a:ext uri="{FF2B5EF4-FFF2-40B4-BE49-F238E27FC236}">
                <a16:creationId xmlns:a16="http://schemas.microsoft.com/office/drawing/2014/main" id="{F3098DCC-999F-CE1E-0CA3-64F53B8B7521}"/>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144642392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grpSp>
        <p:nvGrpSpPr>
          <p:cNvPr id="233" name="Google Shape;233;p7"/>
          <p:cNvGrpSpPr/>
          <p:nvPr/>
        </p:nvGrpSpPr>
        <p:grpSpPr>
          <a:xfrm>
            <a:off x="4167750" y="4884579"/>
            <a:ext cx="808500" cy="92100"/>
            <a:chOff x="3570750" y="4704850"/>
            <a:chExt cx="808500" cy="92100"/>
          </a:xfrm>
        </p:grpSpPr>
        <p:sp>
          <p:nvSpPr>
            <p:cNvPr id="234" name="Google Shape;234;p7"/>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 name="Google Shape;235;p7"/>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6" name="Google Shape;236;p7"/>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 name="Google Shape;237;p7"/>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238" name="Google Shape;238;p7"/>
          <p:cNvCxnSpPr/>
          <p:nvPr/>
        </p:nvCxnSpPr>
        <p:spPr>
          <a:xfrm>
            <a:off x="8420775" y="418900"/>
            <a:ext cx="0" cy="872100"/>
          </a:xfrm>
          <a:prstGeom prst="straightConnector1">
            <a:avLst/>
          </a:prstGeom>
          <a:noFill/>
          <a:ln w="19050" cap="flat" cmpd="sng">
            <a:solidFill>
              <a:schemeClr val="lt1"/>
            </a:solidFill>
            <a:prstDash val="solid"/>
            <a:round/>
            <a:headEnd type="none" w="sm" len="sm"/>
            <a:tailEnd type="none" w="sm" len="sm"/>
          </a:ln>
        </p:spPr>
      </p:cxnSp>
      <p:pic>
        <p:nvPicPr>
          <p:cNvPr id="240" name="Google Shape;240;p7"/>
          <p:cNvPicPr preferRelativeResize="0"/>
          <p:nvPr/>
        </p:nvPicPr>
        <p:blipFill rotWithShape="1">
          <a:blip r:embed="rId3">
            <a:alphaModFix/>
          </a:blip>
          <a:srcRect/>
          <a:stretch/>
        </p:blipFill>
        <p:spPr>
          <a:xfrm>
            <a:off x="8406261" y="85675"/>
            <a:ext cx="574610" cy="429582"/>
          </a:xfrm>
          <a:prstGeom prst="rect">
            <a:avLst/>
          </a:prstGeom>
          <a:noFill/>
          <a:ln>
            <a:noFill/>
          </a:ln>
        </p:spPr>
      </p:pic>
      <p:grpSp>
        <p:nvGrpSpPr>
          <p:cNvPr id="241" name="Google Shape;241;p7"/>
          <p:cNvGrpSpPr/>
          <p:nvPr/>
        </p:nvGrpSpPr>
        <p:grpSpPr>
          <a:xfrm>
            <a:off x="1160784" y="300466"/>
            <a:ext cx="6198131" cy="4258104"/>
            <a:chOff x="815648" y="-12566"/>
            <a:chExt cx="5148323" cy="4616084"/>
          </a:xfrm>
        </p:grpSpPr>
        <p:sp>
          <p:nvSpPr>
            <p:cNvPr id="242" name="Google Shape;242;p7"/>
            <p:cNvSpPr/>
            <p:nvPr/>
          </p:nvSpPr>
          <p:spPr>
            <a:xfrm rot="10800000">
              <a:off x="1455524" y="230"/>
              <a:ext cx="4508447" cy="1279752"/>
            </a:xfrm>
            <a:prstGeom prst="homePlate">
              <a:avLst>
                <a:gd name="adj" fmla="val 50000"/>
              </a:avLst>
            </a:prstGeom>
            <a:solidFill>
              <a:schemeClr val="lt1"/>
            </a:solidFill>
            <a:ln w="25400" cap="flat" cmpd="sng">
              <a:solidFill>
                <a:srgbClr val="6EC9E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7"/>
            <p:cNvSpPr txBox="1"/>
            <p:nvPr/>
          </p:nvSpPr>
          <p:spPr>
            <a:xfrm>
              <a:off x="1607705" y="-12566"/>
              <a:ext cx="4188509" cy="1292550"/>
            </a:xfrm>
            <a:prstGeom prst="rect">
              <a:avLst/>
            </a:prstGeom>
            <a:noFill/>
            <a:ln>
              <a:noFill/>
            </a:ln>
          </p:spPr>
          <p:txBody>
            <a:bodyPr spcFirstLastPara="1" wrap="square" lIns="564325" tIns="30475" rIns="56875" bIns="304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800"/>
                <a:buFont typeface="Arial"/>
                <a:buNone/>
                <a:tabLst/>
                <a:defRPr/>
              </a:pPr>
              <a:r>
                <a:rPr kumimoji="0" lang="es" sz="800" b="1" i="0" u="sng" strike="noStrike" kern="0" cap="none" spc="0" normalizeH="0" baseline="0" noProof="0" dirty="0">
                  <a:ln>
                    <a:noFill/>
                  </a:ln>
                  <a:solidFill>
                    <a:schemeClr val="accent3">
                      <a:lumMod val="50000"/>
                    </a:schemeClr>
                  </a:solidFill>
                  <a:effectLst/>
                  <a:uLnTx/>
                  <a:uFillTx/>
                  <a:latin typeface="Arial"/>
                  <a:ea typeface="Arial"/>
                  <a:cs typeface="Arial"/>
                  <a:sym typeface="Arial"/>
                </a:rPr>
                <a:t>Título de la actividad:</a:t>
              </a:r>
              <a:endParaRPr kumimoji="0" sz="1400" b="0" i="0" u="none" strike="noStrike" kern="0" cap="none" spc="0" normalizeH="0" baseline="0" noProof="0" dirty="0">
                <a:ln>
                  <a:noFill/>
                </a:ln>
                <a:solidFill>
                  <a:schemeClr val="accent3">
                    <a:lumMod val="50000"/>
                  </a:schemeClr>
                </a:solidFill>
                <a:effectLst/>
                <a:uLnTx/>
                <a:uFillTx/>
                <a:latin typeface="Arial"/>
                <a:cs typeface="Arial"/>
                <a:sym typeface="Arial"/>
              </a:endParaRPr>
            </a:p>
            <a:p>
              <a:pPr marL="0" marR="0" lvl="0" indent="0" algn="ctr" defTabSz="914400" rtl="0" eaLnBrk="1" fontAlgn="auto" latinLnBrk="0" hangingPunct="1">
                <a:lnSpc>
                  <a:spcPct val="90000"/>
                </a:lnSpc>
                <a:spcBef>
                  <a:spcPts val="280"/>
                </a:spcBef>
                <a:spcAft>
                  <a:spcPts val="0"/>
                </a:spcAft>
                <a:buClr>
                  <a:srgbClr val="000000"/>
                </a:buClr>
                <a:buSzPts val="800"/>
                <a:buFont typeface="Arial"/>
                <a:buNone/>
                <a:tabLst/>
                <a:defRPr/>
              </a:pPr>
              <a:endParaRPr kumimoji="0" sz="800" b="1" i="0" u="sng" strike="noStrike" kern="0" cap="none" spc="0" normalizeH="0" baseline="0" noProof="0" dirty="0">
                <a:ln>
                  <a:noFill/>
                </a:ln>
                <a:solidFill>
                  <a:schemeClr val="accent3">
                    <a:lumMod val="50000"/>
                  </a:schemeClr>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280"/>
                </a:spcBef>
                <a:spcAft>
                  <a:spcPts val="0"/>
                </a:spcAft>
                <a:buClr>
                  <a:srgbClr val="000000"/>
                </a:buClr>
                <a:buSzPts val="800"/>
                <a:buFont typeface="Arial"/>
                <a:buNone/>
                <a:tabLst/>
                <a:defRPr/>
              </a:pPr>
              <a:r>
                <a:rPr kumimoji="0" lang="es" sz="800" b="0" i="0" u="none" strike="noStrike" kern="0" cap="none" spc="0" normalizeH="0" baseline="0" noProof="0" dirty="0">
                  <a:ln>
                    <a:noFill/>
                  </a:ln>
                  <a:solidFill>
                    <a:schemeClr val="accent3">
                      <a:lumMod val="50000"/>
                    </a:schemeClr>
                  </a:solidFill>
                  <a:effectLst/>
                  <a:uLnTx/>
                  <a:uFillTx/>
                  <a:latin typeface="Arial"/>
                  <a:ea typeface="Arial"/>
                  <a:cs typeface="Arial"/>
                  <a:sym typeface="Arial"/>
                </a:rPr>
                <a:t>Dominar las herramientas de verificación de datos: un taller práctico</a:t>
              </a:r>
              <a:endParaRPr kumimoji="0" sz="800" b="0" i="0" u="none" strike="noStrike" kern="0" cap="none" spc="0" normalizeH="0" baseline="0" noProof="0" dirty="0">
                <a:ln>
                  <a:noFill/>
                </a:ln>
                <a:solidFill>
                  <a:schemeClr val="accent3">
                    <a:lumMod val="50000"/>
                  </a:schemeClr>
                </a:solidFill>
                <a:effectLst/>
                <a:uLnTx/>
                <a:uFillTx/>
                <a:latin typeface="Arial"/>
                <a:ea typeface="Arial"/>
                <a:cs typeface="Arial"/>
                <a:sym typeface="Arial"/>
              </a:endParaRPr>
            </a:p>
          </p:txBody>
        </p:sp>
        <p:sp>
          <p:nvSpPr>
            <p:cNvPr id="244" name="Google Shape;244;p7"/>
            <p:cNvSpPr/>
            <p:nvPr/>
          </p:nvSpPr>
          <p:spPr>
            <a:xfrm>
              <a:off x="815648" y="230"/>
              <a:ext cx="1279752" cy="1279752"/>
            </a:xfrm>
            <a:prstGeom prst="ellipse">
              <a:avLst/>
            </a:prstGeom>
            <a:blipFill rotWithShape="1">
              <a:blip r:embed="rId4">
                <a:alphaModFix/>
              </a:blip>
              <a:stretch>
                <a:fillRect/>
              </a:stretch>
            </a:blipFill>
            <a:ln w="25400" cap="flat" cmpd="sng">
              <a:solidFill>
                <a:srgbClr val="6EC9E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5" name="Google Shape;245;p7"/>
            <p:cNvSpPr/>
            <p:nvPr/>
          </p:nvSpPr>
          <p:spPr>
            <a:xfrm rot="10800000">
              <a:off x="1455524" y="1661998"/>
              <a:ext cx="4508447" cy="1279752"/>
            </a:xfrm>
            <a:prstGeom prst="homePlate">
              <a:avLst>
                <a:gd name="adj" fmla="val 50000"/>
              </a:avLst>
            </a:prstGeom>
            <a:solidFill>
              <a:schemeClr val="lt1"/>
            </a:solidFill>
            <a:ln w="25400" cap="flat" cmpd="sng">
              <a:solidFill>
                <a:srgbClr val="6EC9E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7"/>
            <p:cNvSpPr txBox="1"/>
            <p:nvPr/>
          </p:nvSpPr>
          <p:spPr>
            <a:xfrm>
              <a:off x="1653755" y="1662694"/>
              <a:ext cx="4188509" cy="1279752"/>
            </a:xfrm>
            <a:prstGeom prst="rect">
              <a:avLst/>
            </a:prstGeom>
            <a:noFill/>
            <a:ln>
              <a:noFill/>
            </a:ln>
          </p:spPr>
          <p:txBody>
            <a:bodyPr spcFirstLastPara="1" wrap="square" lIns="564325" tIns="30475" rIns="56875" bIns="304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800"/>
                <a:buFont typeface="Arial"/>
                <a:buNone/>
                <a:tabLst/>
                <a:defRPr/>
              </a:pPr>
              <a:r>
                <a:rPr kumimoji="0" lang="es" sz="800" b="1" i="0" u="sng" strike="noStrike" kern="0" cap="none" spc="0" normalizeH="0" baseline="0" noProof="0" dirty="0">
                  <a:ln>
                    <a:noFill/>
                  </a:ln>
                  <a:solidFill>
                    <a:schemeClr val="accent3">
                      <a:lumMod val="50000"/>
                    </a:schemeClr>
                  </a:solidFill>
                  <a:effectLst/>
                  <a:uLnTx/>
                  <a:uFillTx/>
                  <a:latin typeface="Arial"/>
                  <a:ea typeface="Arial"/>
                  <a:cs typeface="Arial"/>
                  <a:sym typeface="Arial"/>
                </a:rPr>
                <a:t>Duración de la actividad:</a:t>
              </a:r>
              <a:endParaRPr kumimoji="0" sz="1400" b="0" i="0" u="none" strike="noStrike" kern="0" cap="none" spc="0" normalizeH="0" baseline="0" noProof="0" dirty="0">
                <a:ln>
                  <a:noFill/>
                </a:ln>
                <a:solidFill>
                  <a:schemeClr val="accent3">
                    <a:lumMod val="50000"/>
                  </a:schemeClr>
                </a:solidFill>
                <a:effectLst/>
                <a:uLnTx/>
                <a:uFillTx/>
                <a:latin typeface="Arial"/>
                <a:cs typeface="Arial"/>
                <a:sym typeface="Arial"/>
              </a:endParaRPr>
            </a:p>
            <a:p>
              <a:pPr marL="0" marR="0" lvl="0" indent="0" algn="ctr" defTabSz="914400" rtl="0" eaLnBrk="1" fontAlgn="auto" latinLnBrk="0" hangingPunct="1">
                <a:lnSpc>
                  <a:spcPct val="90000"/>
                </a:lnSpc>
                <a:spcBef>
                  <a:spcPts val="280"/>
                </a:spcBef>
                <a:spcAft>
                  <a:spcPts val="0"/>
                </a:spcAft>
                <a:buClr>
                  <a:srgbClr val="000000"/>
                </a:buClr>
                <a:buSzPts val="800"/>
                <a:buFont typeface="Arial"/>
                <a:buNone/>
                <a:tabLst/>
                <a:defRPr/>
              </a:pPr>
              <a:r>
                <a:rPr kumimoji="0" lang="es" sz="800" b="1" i="0" u="sng" strike="noStrike" kern="0" cap="none" spc="0" normalizeH="0" baseline="0" noProof="0" dirty="0">
                  <a:ln>
                    <a:noFill/>
                  </a:ln>
                  <a:solidFill>
                    <a:schemeClr val="accent3">
                      <a:lumMod val="50000"/>
                    </a:schemeClr>
                  </a:solidFill>
                  <a:effectLst/>
                  <a:uLnTx/>
                  <a:uFillTx/>
                  <a:latin typeface="Arial"/>
                  <a:ea typeface="Arial"/>
                  <a:cs typeface="Arial"/>
                  <a:sym typeface="Arial"/>
                </a:rPr>
                <a:t> </a:t>
              </a:r>
              <a:endParaRPr kumimoji="0" sz="1400" b="0" i="0" u="none" strike="noStrike" kern="0" cap="none" spc="0" normalizeH="0" baseline="0" noProof="0" dirty="0">
                <a:ln>
                  <a:noFill/>
                </a:ln>
                <a:solidFill>
                  <a:schemeClr val="accent3">
                    <a:lumMod val="50000"/>
                  </a:schemeClr>
                </a:solidFill>
                <a:effectLst/>
                <a:uLnTx/>
                <a:uFillTx/>
                <a:latin typeface="Arial"/>
                <a:cs typeface="Arial"/>
                <a:sym typeface="Arial"/>
              </a:endParaRPr>
            </a:p>
            <a:p>
              <a:pPr marL="0" marR="0" lvl="0" indent="0" algn="ctr" defTabSz="914400" rtl="0" eaLnBrk="1" fontAlgn="auto" latinLnBrk="0" hangingPunct="1">
                <a:lnSpc>
                  <a:spcPct val="90000"/>
                </a:lnSpc>
                <a:spcBef>
                  <a:spcPts val="280"/>
                </a:spcBef>
                <a:spcAft>
                  <a:spcPts val="0"/>
                </a:spcAft>
                <a:buClr>
                  <a:srgbClr val="000000"/>
                </a:buClr>
                <a:buSzPts val="800"/>
                <a:buFont typeface="Arial"/>
                <a:buNone/>
                <a:tabLst/>
                <a:defRPr/>
              </a:pPr>
              <a:r>
                <a:rPr kumimoji="0" lang="es" sz="800" b="0" i="0" u="none" strike="noStrike" kern="0" cap="none" spc="0" normalizeH="0" baseline="0" noProof="0" dirty="0">
                  <a:ln>
                    <a:noFill/>
                  </a:ln>
                  <a:solidFill>
                    <a:schemeClr val="accent3">
                      <a:lumMod val="50000"/>
                    </a:schemeClr>
                  </a:solidFill>
                  <a:effectLst/>
                  <a:uLnTx/>
                  <a:uFillTx/>
                  <a:latin typeface="Arial"/>
                  <a:ea typeface="Arial"/>
                  <a:cs typeface="Arial"/>
                  <a:sym typeface="Arial"/>
                </a:rPr>
                <a:t>120 minutos</a:t>
              </a:r>
              <a:endParaRPr kumimoji="0" sz="1400" b="0" i="0" u="none" strike="noStrike" kern="0" cap="none" spc="0" normalizeH="0" baseline="0" noProof="0" dirty="0">
                <a:ln>
                  <a:noFill/>
                </a:ln>
                <a:solidFill>
                  <a:schemeClr val="accent3">
                    <a:lumMod val="50000"/>
                  </a:schemeClr>
                </a:solidFill>
                <a:effectLst/>
                <a:uLnTx/>
                <a:uFillTx/>
                <a:latin typeface="Arial"/>
                <a:cs typeface="Arial"/>
                <a:sym typeface="Arial"/>
              </a:endParaRPr>
            </a:p>
          </p:txBody>
        </p:sp>
        <p:sp>
          <p:nvSpPr>
            <p:cNvPr id="247" name="Google Shape;247;p7"/>
            <p:cNvSpPr/>
            <p:nvPr/>
          </p:nvSpPr>
          <p:spPr>
            <a:xfrm>
              <a:off x="815648" y="1661998"/>
              <a:ext cx="1279752" cy="1279752"/>
            </a:xfrm>
            <a:prstGeom prst="ellipse">
              <a:avLst/>
            </a:prstGeom>
            <a:blipFill rotWithShape="1">
              <a:blip r:embed="rId5">
                <a:alphaModFix/>
              </a:blip>
              <a:stretch>
                <a:fillRect/>
              </a:stretch>
            </a:blipFill>
            <a:ln w="25400" cap="flat" cmpd="sng">
              <a:solidFill>
                <a:srgbClr val="6EC9E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7"/>
            <p:cNvSpPr/>
            <p:nvPr/>
          </p:nvSpPr>
          <p:spPr>
            <a:xfrm rot="10800000">
              <a:off x="1455524" y="3323766"/>
              <a:ext cx="4508447" cy="1279752"/>
            </a:xfrm>
            <a:prstGeom prst="homePlate">
              <a:avLst>
                <a:gd name="adj" fmla="val 50000"/>
              </a:avLst>
            </a:prstGeom>
            <a:solidFill>
              <a:schemeClr val="lt1"/>
            </a:solidFill>
            <a:ln w="25400" cap="flat" cmpd="sng">
              <a:solidFill>
                <a:srgbClr val="6EC9E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7"/>
            <p:cNvSpPr txBox="1"/>
            <p:nvPr/>
          </p:nvSpPr>
          <p:spPr>
            <a:xfrm>
              <a:off x="1607704" y="3373254"/>
              <a:ext cx="4188509" cy="1230264"/>
            </a:xfrm>
            <a:prstGeom prst="rect">
              <a:avLst/>
            </a:prstGeom>
            <a:noFill/>
            <a:ln>
              <a:noFill/>
            </a:ln>
          </p:spPr>
          <p:txBody>
            <a:bodyPr spcFirstLastPara="1" wrap="square" lIns="564325" tIns="30475" rIns="56875" bIns="304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800"/>
                <a:buFont typeface="Arial"/>
                <a:buNone/>
                <a:tabLst/>
                <a:defRPr/>
              </a:pPr>
              <a:endParaRPr kumimoji="0" sz="800" b="1" i="0" u="sng"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280"/>
                </a:spcBef>
                <a:spcAft>
                  <a:spcPts val="0"/>
                </a:spcAft>
                <a:buClr>
                  <a:srgbClr val="000000"/>
                </a:buClr>
                <a:buSzPts val="800"/>
                <a:buFont typeface="Arial"/>
                <a:buNone/>
                <a:tabLst/>
                <a:defRPr/>
              </a:pPr>
              <a:r>
                <a:rPr kumimoji="0" lang="es" sz="800" b="1" i="0" u="sng" strike="noStrike" kern="0" cap="none" spc="0" normalizeH="0" baseline="0" noProof="0" dirty="0">
                  <a:ln>
                    <a:noFill/>
                  </a:ln>
                  <a:solidFill>
                    <a:schemeClr val="accent3">
                      <a:lumMod val="50000"/>
                    </a:schemeClr>
                  </a:solidFill>
                  <a:effectLst/>
                  <a:uLnTx/>
                  <a:uFillTx/>
                  <a:latin typeface="Arial"/>
                  <a:ea typeface="Arial"/>
                  <a:cs typeface="Arial"/>
                  <a:sym typeface="Arial"/>
                </a:rPr>
                <a:t>Materiales necesarios:</a:t>
              </a:r>
              <a:endParaRPr kumimoji="0" sz="1400" b="0" i="0" u="none" strike="noStrike" kern="0" cap="none" spc="0" normalizeH="0" baseline="0" noProof="0" dirty="0">
                <a:ln>
                  <a:noFill/>
                </a:ln>
                <a:solidFill>
                  <a:schemeClr val="accent3">
                    <a:lumMod val="50000"/>
                  </a:schemeClr>
                </a:solidFill>
                <a:effectLst/>
                <a:uLnTx/>
                <a:uFillTx/>
                <a:latin typeface="Arial"/>
                <a:cs typeface="Arial"/>
                <a:sym typeface="Arial"/>
              </a:endParaRPr>
            </a:p>
            <a:p>
              <a:pPr marL="0" marR="0" lvl="0" indent="0" algn="ctr" defTabSz="914400" rtl="0" eaLnBrk="1" fontAlgn="auto" latinLnBrk="0" hangingPunct="1">
                <a:lnSpc>
                  <a:spcPct val="90000"/>
                </a:lnSpc>
                <a:spcBef>
                  <a:spcPts val="280"/>
                </a:spcBef>
                <a:spcAft>
                  <a:spcPts val="0"/>
                </a:spcAft>
                <a:buClr>
                  <a:srgbClr val="000000"/>
                </a:buClr>
                <a:buSzPts val="800"/>
                <a:buFont typeface="Arial"/>
                <a:buNone/>
                <a:tabLst/>
                <a:defRPr/>
              </a:pPr>
              <a:endParaRPr kumimoji="0" sz="600" b="1" i="0" u="sng" strike="noStrike" kern="0" cap="none" spc="0" normalizeH="0" baseline="0" noProof="0" dirty="0">
                <a:ln>
                  <a:noFill/>
                </a:ln>
                <a:solidFill>
                  <a:schemeClr val="accent3">
                    <a:lumMod val="50000"/>
                  </a:schemeClr>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280"/>
                </a:spcBef>
                <a:spcAft>
                  <a:spcPts val="0"/>
                </a:spcAft>
                <a:buClr>
                  <a:srgbClr val="000000"/>
                </a:buClr>
                <a:buSzPts val="800"/>
                <a:buFont typeface="Arial"/>
                <a:buNone/>
                <a:tabLst/>
                <a:defRPr/>
              </a:pPr>
              <a:r>
                <a:rPr kumimoji="0" lang="es" sz="800" b="0" i="0" u="none" strike="noStrike" kern="0" cap="none" spc="0" normalizeH="0" baseline="0" noProof="0" dirty="0">
                  <a:ln>
                    <a:noFill/>
                  </a:ln>
                  <a:solidFill>
                    <a:schemeClr val="accent3">
                      <a:lumMod val="50000"/>
                    </a:schemeClr>
                  </a:solidFill>
                  <a:effectLst/>
                  <a:uLnTx/>
                  <a:uFillTx/>
                  <a:latin typeface="Arial"/>
                  <a:ea typeface="Arial"/>
                  <a:cs typeface="Arial"/>
                  <a:sym typeface="Arial"/>
                </a:rPr>
                <a:t>Ordenador/portátil</a:t>
              </a:r>
              <a:endParaRPr kumimoji="0" sz="1400" b="0" i="0" u="none" strike="noStrike" kern="0" cap="none" spc="0" normalizeH="0" baseline="0" noProof="0" dirty="0">
                <a:ln>
                  <a:noFill/>
                </a:ln>
                <a:solidFill>
                  <a:schemeClr val="accent3">
                    <a:lumMod val="50000"/>
                  </a:schemeClr>
                </a:solidFill>
                <a:effectLst/>
                <a:uLnTx/>
                <a:uFillTx/>
                <a:latin typeface="Arial"/>
                <a:cs typeface="Arial"/>
                <a:sym typeface="Arial"/>
              </a:endParaRPr>
            </a:p>
            <a:p>
              <a:pPr marL="0" marR="0" lvl="0" indent="0" algn="ctr" defTabSz="914400" rtl="0" eaLnBrk="1" fontAlgn="auto" latinLnBrk="0" hangingPunct="1">
                <a:lnSpc>
                  <a:spcPct val="90000"/>
                </a:lnSpc>
                <a:spcBef>
                  <a:spcPts val="280"/>
                </a:spcBef>
                <a:spcAft>
                  <a:spcPts val="0"/>
                </a:spcAft>
                <a:buClr>
                  <a:srgbClr val="000000"/>
                </a:buClr>
                <a:buSzPts val="800"/>
                <a:buFont typeface="Arial"/>
                <a:buNone/>
                <a:tabLst/>
                <a:defRPr/>
              </a:pPr>
              <a:r>
                <a:rPr kumimoji="0" lang="es" sz="800" b="0" i="0" u="none" strike="noStrike" kern="0" cap="none" spc="0" normalizeH="0" baseline="0" noProof="0" dirty="0">
                  <a:ln>
                    <a:noFill/>
                  </a:ln>
                  <a:solidFill>
                    <a:schemeClr val="accent3">
                      <a:lumMod val="50000"/>
                    </a:schemeClr>
                  </a:solidFill>
                  <a:effectLst/>
                  <a:uLnTx/>
                  <a:uFillTx/>
                  <a:latin typeface="Arial"/>
                  <a:ea typeface="Arial"/>
                  <a:cs typeface="Arial"/>
                  <a:sym typeface="Arial"/>
                </a:rPr>
                <a:t>Acceso a Internet</a:t>
              </a:r>
              <a:endParaRPr kumimoji="0" sz="1400" b="0" i="0" u="none" strike="noStrike" kern="0" cap="none" spc="0" normalizeH="0" baseline="0" noProof="0" dirty="0">
                <a:ln>
                  <a:noFill/>
                </a:ln>
                <a:solidFill>
                  <a:schemeClr val="accent3">
                    <a:lumMod val="50000"/>
                  </a:schemeClr>
                </a:solidFill>
                <a:effectLst/>
                <a:uLnTx/>
                <a:uFillTx/>
                <a:latin typeface="Arial"/>
                <a:cs typeface="Arial"/>
                <a:sym typeface="Arial"/>
              </a:endParaRPr>
            </a:p>
            <a:p>
              <a:pPr marL="0" marR="0" lvl="0" indent="0" algn="ctr" defTabSz="914400" rtl="0" eaLnBrk="1" fontAlgn="auto" latinLnBrk="0" hangingPunct="1">
                <a:lnSpc>
                  <a:spcPct val="90000"/>
                </a:lnSpc>
                <a:spcBef>
                  <a:spcPts val="280"/>
                </a:spcBef>
                <a:spcAft>
                  <a:spcPts val="0"/>
                </a:spcAft>
                <a:buClr>
                  <a:srgbClr val="000000"/>
                </a:buClr>
                <a:buSzPts val="800"/>
                <a:buFont typeface="Arial"/>
                <a:buNone/>
                <a:tabLst/>
                <a:defRPr/>
              </a:pPr>
              <a:r>
                <a:rPr kumimoji="0" lang="es" sz="800" b="0" i="0" u="none" strike="noStrike" kern="0" cap="none" spc="0" normalizeH="0" baseline="0" noProof="0" dirty="0">
                  <a:ln>
                    <a:noFill/>
                  </a:ln>
                  <a:solidFill>
                    <a:schemeClr val="accent3">
                      <a:lumMod val="50000"/>
                    </a:schemeClr>
                  </a:solidFill>
                  <a:effectLst/>
                  <a:uLnTx/>
                  <a:uFillTx/>
                  <a:latin typeface="Arial"/>
                  <a:ea typeface="Arial"/>
                  <a:cs typeface="Arial"/>
                  <a:sym typeface="Arial"/>
                </a:rPr>
                <a:t>Software de videoconferencia/Software de presentación</a:t>
              </a:r>
              <a:endParaRPr kumimoji="0" sz="1400" b="0" i="0" u="none" strike="noStrike" kern="0" cap="none" spc="0" normalizeH="0" baseline="0" noProof="0" dirty="0">
                <a:ln>
                  <a:noFill/>
                </a:ln>
                <a:solidFill>
                  <a:schemeClr val="accent3">
                    <a:lumMod val="50000"/>
                  </a:schemeClr>
                </a:solidFill>
                <a:effectLst/>
                <a:uLnTx/>
                <a:uFillTx/>
                <a:latin typeface="Arial"/>
                <a:cs typeface="Arial"/>
                <a:sym typeface="Arial"/>
              </a:endParaRPr>
            </a:p>
            <a:p>
              <a:pPr marL="0" marR="0" lvl="0" indent="0" algn="ctr" defTabSz="914400" rtl="0" eaLnBrk="1" fontAlgn="auto" latinLnBrk="0" hangingPunct="1">
                <a:lnSpc>
                  <a:spcPct val="90000"/>
                </a:lnSpc>
                <a:spcBef>
                  <a:spcPts val="280"/>
                </a:spcBef>
                <a:spcAft>
                  <a:spcPts val="0"/>
                </a:spcAft>
                <a:buClr>
                  <a:srgbClr val="000000"/>
                </a:buClr>
                <a:buSzPts val="800"/>
                <a:buFont typeface="Arial"/>
                <a:buNone/>
                <a:tabLst/>
                <a:defRPr/>
              </a:pPr>
              <a:r>
                <a:rPr kumimoji="0" lang="es" sz="800" b="0" i="0" u="none" strike="noStrike" kern="0" cap="none" spc="0" normalizeH="0" baseline="0" noProof="0" dirty="0">
                  <a:ln>
                    <a:noFill/>
                  </a:ln>
                  <a:solidFill>
                    <a:schemeClr val="accent3">
                      <a:lumMod val="50000"/>
                    </a:schemeClr>
                  </a:solidFill>
                  <a:effectLst/>
                  <a:uLnTx/>
                  <a:uFillTx/>
                  <a:latin typeface="Arial"/>
                  <a:ea typeface="Arial"/>
                  <a:cs typeface="Arial"/>
                  <a:sym typeface="Arial"/>
                </a:rPr>
                <a:t>Herramientas de verificación de datos (extensiones de navegador,sitios web, etc.)</a:t>
              </a:r>
              <a:endParaRPr kumimoji="0" sz="1400" b="0" i="0" u="none" strike="noStrike" kern="0" cap="none" spc="0" normalizeH="0" baseline="0" noProof="0" dirty="0">
                <a:ln>
                  <a:noFill/>
                </a:ln>
                <a:solidFill>
                  <a:schemeClr val="accent3">
                    <a:lumMod val="50000"/>
                  </a:schemeClr>
                </a:solidFill>
                <a:effectLst/>
                <a:uLnTx/>
                <a:uFillTx/>
                <a:latin typeface="Arial"/>
                <a:cs typeface="Arial"/>
                <a:sym typeface="Arial"/>
              </a:endParaRPr>
            </a:p>
            <a:p>
              <a:pPr marL="0" marR="0" lvl="0" indent="0" algn="ctr" defTabSz="914400" rtl="0" eaLnBrk="1" fontAlgn="auto" latinLnBrk="0" hangingPunct="1">
                <a:lnSpc>
                  <a:spcPct val="90000"/>
                </a:lnSpc>
                <a:spcBef>
                  <a:spcPts val="280"/>
                </a:spcBef>
                <a:spcAft>
                  <a:spcPts val="0"/>
                </a:spcAft>
                <a:buClr>
                  <a:srgbClr val="000000"/>
                </a:buClr>
                <a:buSzPts val="800"/>
                <a:buFont typeface="Arial"/>
                <a:buNone/>
                <a:tabLst/>
                <a:defRPr/>
              </a:pPr>
              <a:r>
                <a:rPr kumimoji="0" lang="es" sz="800" b="0" i="0" u="none" strike="noStrike" kern="0" cap="none" spc="0" normalizeH="0" baseline="0" noProof="0" dirty="0">
                  <a:ln>
                    <a:noFill/>
                  </a:ln>
                  <a:solidFill>
                    <a:schemeClr val="accent3">
                      <a:lumMod val="50000"/>
                    </a:schemeClr>
                  </a:solidFill>
                  <a:effectLst/>
                  <a:uLnTx/>
                  <a:uFillTx/>
                  <a:latin typeface="Arial"/>
                  <a:ea typeface="Arial"/>
                  <a:cs typeface="Arial"/>
                  <a:sym typeface="Arial"/>
                </a:rPr>
                <a:t>Folletos</a:t>
              </a:r>
              <a:endParaRPr kumimoji="0" sz="1400" b="0" i="0" u="none" strike="noStrike" kern="0" cap="none" spc="0" normalizeH="0" baseline="0" noProof="0" dirty="0">
                <a:ln>
                  <a:noFill/>
                </a:ln>
                <a:solidFill>
                  <a:schemeClr val="accent3">
                    <a:lumMod val="50000"/>
                  </a:schemeClr>
                </a:solidFill>
                <a:effectLst/>
                <a:uLnTx/>
                <a:uFillTx/>
                <a:latin typeface="Arial"/>
                <a:cs typeface="Arial"/>
                <a:sym typeface="Arial"/>
              </a:endParaRPr>
            </a:p>
            <a:p>
              <a:pPr marL="0" marR="0" lvl="0" indent="0" algn="ctr" defTabSz="914400" rtl="0" eaLnBrk="1" fontAlgn="auto" latinLnBrk="0" hangingPunct="1">
                <a:lnSpc>
                  <a:spcPct val="90000"/>
                </a:lnSpc>
                <a:spcBef>
                  <a:spcPts val="280"/>
                </a:spcBef>
                <a:spcAft>
                  <a:spcPts val="0"/>
                </a:spcAft>
                <a:buClr>
                  <a:srgbClr val="000000"/>
                </a:buClr>
                <a:buSzPts val="600"/>
                <a:buFont typeface="Arial"/>
                <a:buNone/>
                <a:tabLst/>
                <a:defRPr/>
              </a:pPr>
              <a:endParaRPr kumimoji="0" sz="600" b="0" i="0" u="none" strike="noStrike" kern="0" cap="none" spc="0" normalizeH="0" baseline="0" noProof="0" dirty="0">
                <a:ln>
                  <a:noFill/>
                </a:ln>
                <a:solidFill>
                  <a:schemeClr val="accent3">
                    <a:lumMod val="50000"/>
                  </a:schemeClr>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210"/>
                </a:spcBef>
                <a:spcAft>
                  <a:spcPts val="0"/>
                </a:spcAft>
                <a:buClr>
                  <a:srgbClr val="000000"/>
                </a:buClr>
                <a:buSzPts val="600"/>
                <a:buFont typeface="Arial"/>
                <a:buNone/>
                <a:tabLst/>
                <a:defRPr/>
              </a:pPr>
              <a:endParaRPr kumimoji="0" sz="6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50" name="Google Shape;250;p7"/>
            <p:cNvSpPr/>
            <p:nvPr/>
          </p:nvSpPr>
          <p:spPr>
            <a:xfrm>
              <a:off x="815648" y="3323766"/>
              <a:ext cx="1279752" cy="1279752"/>
            </a:xfrm>
            <a:prstGeom prst="ellipse">
              <a:avLst/>
            </a:prstGeom>
            <a:blipFill rotWithShape="1">
              <a:blip r:embed="rId6">
                <a:alphaModFix/>
              </a:blip>
              <a:stretch>
                <a:fillRect/>
              </a:stretch>
            </a:blipFill>
            <a:ln w="25400" cap="flat" cmpd="sng">
              <a:solidFill>
                <a:srgbClr val="6EC9E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Imagen 1">
            <a:extLst>
              <a:ext uri="{FF2B5EF4-FFF2-40B4-BE49-F238E27FC236}">
                <a16:creationId xmlns:a16="http://schemas.microsoft.com/office/drawing/2014/main" id="{FA5861AE-F854-D039-2E0F-85DC482C8DA8}"/>
              </a:ext>
            </a:extLst>
          </p:cNvPr>
          <p:cNvPicPr>
            <a:picLocks noChangeAspect="1"/>
          </p:cNvPicPr>
          <p:nvPr/>
        </p:nvPicPr>
        <p:blipFill>
          <a:blip r:embed="rId7"/>
          <a:stretch>
            <a:fillRect/>
          </a:stretch>
        </p:blipFill>
        <p:spPr>
          <a:xfrm>
            <a:off x="135312" y="4844594"/>
            <a:ext cx="866494" cy="204668"/>
          </a:xfrm>
          <a:prstGeom prst="rect">
            <a:avLst/>
          </a:prstGeom>
        </p:spPr>
      </p:pic>
    </p:spTree>
    <p:extLst>
      <p:ext uri="{BB962C8B-B14F-4D97-AF65-F5344CB8AC3E}">
        <p14:creationId xmlns:p14="http://schemas.microsoft.com/office/powerpoint/2010/main" val="196078692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grpSp>
        <p:nvGrpSpPr>
          <p:cNvPr id="255" name="Google Shape;255;p8"/>
          <p:cNvGrpSpPr/>
          <p:nvPr/>
        </p:nvGrpSpPr>
        <p:grpSpPr>
          <a:xfrm>
            <a:off x="4167750" y="4704850"/>
            <a:ext cx="808500" cy="92100"/>
            <a:chOff x="3570750" y="4704850"/>
            <a:chExt cx="808500" cy="92100"/>
          </a:xfrm>
        </p:grpSpPr>
        <p:sp>
          <p:nvSpPr>
            <p:cNvPr id="256" name="Google Shape;256;p8"/>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 name="Google Shape;257;p8"/>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 name="Google Shape;258;p8"/>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 name="Google Shape;259;p8"/>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260" name="Google Shape;260;p8"/>
          <p:cNvCxnSpPr/>
          <p:nvPr/>
        </p:nvCxnSpPr>
        <p:spPr>
          <a:xfrm>
            <a:off x="8420775" y="418900"/>
            <a:ext cx="0" cy="872100"/>
          </a:xfrm>
          <a:prstGeom prst="straightConnector1">
            <a:avLst/>
          </a:prstGeom>
          <a:noFill/>
          <a:ln w="19050" cap="flat" cmpd="sng">
            <a:solidFill>
              <a:schemeClr val="lt1"/>
            </a:solidFill>
            <a:prstDash val="solid"/>
            <a:round/>
            <a:headEnd type="none" w="sm" len="sm"/>
            <a:tailEnd type="none" w="sm" len="sm"/>
          </a:ln>
        </p:spPr>
      </p:cxnSp>
      <p:pic>
        <p:nvPicPr>
          <p:cNvPr id="262" name="Google Shape;262;p8"/>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263" name="Google Shape;263;p8"/>
          <p:cNvSpPr txBox="1">
            <a:spLocks noGrp="1"/>
          </p:cNvSpPr>
          <p:nvPr>
            <p:ph type="title" idx="6"/>
          </p:nvPr>
        </p:nvSpPr>
        <p:spPr>
          <a:xfrm>
            <a:off x="964550" y="540"/>
            <a:ext cx="6928200" cy="714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s" sz="3600" dirty="0"/>
              <a:t>Instrucciones paso a paso</a:t>
            </a:r>
            <a:endParaRPr sz="3600" dirty="0"/>
          </a:p>
        </p:txBody>
      </p:sp>
      <p:grpSp>
        <p:nvGrpSpPr>
          <p:cNvPr id="264" name="Google Shape;264;p8"/>
          <p:cNvGrpSpPr/>
          <p:nvPr/>
        </p:nvGrpSpPr>
        <p:grpSpPr>
          <a:xfrm>
            <a:off x="989324" y="857920"/>
            <a:ext cx="6829349" cy="3773579"/>
            <a:chOff x="-5101" y="2971"/>
            <a:chExt cx="6829349" cy="3773579"/>
          </a:xfrm>
        </p:grpSpPr>
        <p:sp>
          <p:nvSpPr>
            <p:cNvPr id="265" name="Google Shape;265;p8"/>
            <p:cNvSpPr/>
            <p:nvPr/>
          </p:nvSpPr>
          <p:spPr>
            <a:xfrm rot="5400000">
              <a:off x="-158398" y="161371"/>
              <a:ext cx="1055700" cy="738900"/>
            </a:xfrm>
            <a:prstGeom prst="chevron">
              <a:avLst>
                <a:gd name="adj" fmla="val 50000"/>
              </a:avLst>
            </a:prstGeom>
            <a:solidFill>
              <a:srgbClr val="59A2B9"/>
            </a:solidFill>
            <a:ln w="25400" cap="flat" cmpd="sng">
              <a:solidFill>
                <a:srgbClr val="59A2B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8"/>
            <p:cNvSpPr txBox="1"/>
            <p:nvPr/>
          </p:nvSpPr>
          <p:spPr>
            <a:xfrm>
              <a:off x="16726" y="505924"/>
              <a:ext cx="738900" cy="316800"/>
            </a:xfrm>
            <a:prstGeom prst="rect">
              <a:avLst/>
            </a:prstGeom>
            <a:noFill/>
            <a:ln>
              <a:noFill/>
            </a:ln>
          </p:spPr>
          <p:txBody>
            <a:bodyPr spcFirstLastPara="1" wrap="square" lIns="11425" tIns="11425" rIns="11425" bIns="1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800"/>
                <a:buFont typeface="Arial"/>
                <a:buNone/>
                <a:tabLst/>
                <a:defRPr/>
              </a:pPr>
              <a:r>
                <a:rPr kumimoji="0" lang="es" sz="1800" b="1" i="0" u="none" strike="noStrike" kern="0" cap="none" spc="0" normalizeH="0" baseline="0" noProof="0" dirty="0">
                  <a:ln>
                    <a:noFill/>
                  </a:ln>
                  <a:solidFill>
                    <a:schemeClr val="accent1">
                      <a:lumMod val="50000"/>
                    </a:schemeClr>
                  </a:solidFill>
                  <a:effectLst/>
                  <a:uLnTx/>
                  <a:uFillTx/>
                  <a:latin typeface="Arial"/>
                  <a:ea typeface="Arial"/>
                  <a:cs typeface="Arial"/>
                  <a:sym typeface="Arial"/>
                </a:rPr>
                <a:t>Paso 1</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267" name="Google Shape;267;p8"/>
            <p:cNvSpPr/>
            <p:nvPr/>
          </p:nvSpPr>
          <p:spPr>
            <a:xfrm rot="5400000">
              <a:off x="3438598" y="-2696577"/>
              <a:ext cx="686100" cy="6085200"/>
            </a:xfrm>
            <a:prstGeom prst="round2SameRect">
              <a:avLst>
                <a:gd name="adj1" fmla="val 16667"/>
                <a:gd name="adj2" fmla="val 0"/>
              </a:avLst>
            </a:prstGeom>
            <a:solidFill>
              <a:schemeClr val="lt1">
                <a:alpha val="89800"/>
              </a:schemeClr>
            </a:solidFill>
            <a:ln w="25400" cap="flat" cmpd="sng">
              <a:solidFill>
                <a:srgbClr val="59A2B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8"/>
            <p:cNvSpPr txBox="1"/>
            <p:nvPr/>
          </p:nvSpPr>
          <p:spPr>
            <a:xfrm>
              <a:off x="738901" y="36466"/>
              <a:ext cx="6051900" cy="619200"/>
            </a:xfrm>
            <a:prstGeom prst="rect">
              <a:avLst/>
            </a:prstGeom>
            <a:noFill/>
            <a:ln>
              <a:noFill/>
            </a:ln>
          </p:spPr>
          <p:txBody>
            <a:bodyPr spcFirstLastPara="1" wrap="square" lIns="56875" tIns="5075" rIns="5075" bIns="5075" anchor="ctr" anchorCtr="0">
              <a:noAutofit/>
            </a:bodyPr>
            <a:lstStyle/>
            <a:p>
              <a:pPr marR="0" lvl="1" algn="l" defTabSz="914400" rtl="0" eaLnBrk="1" fontAlgn="auto" latinLnBrk="0" hangingPunct="1">
                <a:lnSpc>
                  <a:spcPct val="90000"/>
                </a:lnSpc>
                <a:spcBef>
                  <a:spcPts val="0"/>
                </a:spcBef>
                <a:spcAft>
                  <a:spcPts val="0"/>
                </a:spcAft>
                <a:buClr>
                  <a:srgbClr val="000000"/>
                </a:buClr>
                <a:buSzPts val="800"/>
                <a:tabLst/>
                <a:defRPr/>
              </a:pPr>
              <a:r>
                <a:rPr kumimoji="0" lang="es" sz="9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rPr>
                <a:t>El facilitador debe presentar el taller presentándose como facilitador y explicando brevemente el propósito del taller. El facilitador debe explicar que el taller cubrirá el origen y la definición de verificación de datos y presentará herramientas concretas y accesibles para detectar y abordar noticias falsas y abordar críticamente el contenido de los medios.</a:t>
              </a:r>
              <a:endParaRPr kumimoji="0" sz="9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sp>
          <p:nvSpPr>
            <p:cNvPr id="269" name="Google Shape;269;p8"/>
            <p:cNvSpPr/>
            <p:nvPr/>
          </p:nvSpPr>
          <p:spPr>
            <a:xfrm rot="5400000">
              <a:off x="-158398" y="1067331"/>
              <a:ext cx="1055700" cy="738900"/>
            </a:xfrm>
            <a:prstGeom prst="chevron">
              <a:avLst>
                <a:gd name="adj" fmla="val 50000"/>
              </a:avLst>
            </a:prstGeom>
            <a:solidFill>
              <a:srgbClr val="86CEE8"/>
            </a:solidFill>
            <a:ln w="25400" cap="flat" cmpd="sng">
              <a:solidFill>
                <a:srgbClr val="86CE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8"/>
            <p:cNvSpPr txBox="1"/>
            <p:nvPr/>
          </p:nvSpPr>
          <p:spPr>
            <a:xfrm>
              <a:off x="7381" y="1345431"/>
              <a:ext cx="738900" cy="316800"/>
            </a:xfrm>
            <a:prstGeom prst="rect">
              <a:avLst/>
            </a:prstGeom>
            <a:noFill/>
            <a:ln>
              <a:noFill/>
            </a:ln>
          </p:spPr>
          <p:txBody>
            <a:bodyPr spcFirstLastPara="1" wrap="square" lIns="11425" tIns="11425" rIns="11425" bIns="1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800"/>
                <a:buFont typeface="Arial"/>
                <a:buNone/>
                <a:tabLst/>
                <a:defRPr/>
              </a:pPr>
              <a:r>
                <a:rPr kumimoji="0" lang="es" sz="1800" b="1" i="0" u="none" strike="noStrike" kern="0" cap="none" spc="0" normalizeH="0" baseline="0" noProof="0" dirty="0">
                  <a:ln>
                    <a:noFill/>
                  </a:ln>
                  <a:solidFill>
                    <a:schemeClr val="accent1">
                      <a:lumMod val="50000"/>
                    </a:schemeClr>
                  </a:solidFill>
                  <a:effectLst/>
                  <a:uLnTx/>
                  <a:uFillTx/>
                  <a:latin typeface="Arial"/>
                  <a:ea typeface="Arial"/>
                  <a:cs typeface="Arial"/>
                  <a:sym typeface="Arial"/>
                </a:rPr>
                <a:t>Paso 2</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271" name="Google Shape;271;p8"/>
            <p:cNvSpPr/>
            <p:nvPr/>
          </p:nvSpPr>
          <p:spPr>
            <a:xfrm rot="5400000">
              <a:off x="3438598" y="-1790618"/>
              <a:ext cx="686100" cy="6085200"/>
            </a:xfrm>
            <a:prstGeom prst="round2SameRect">
              <a:avLst>
                <a:gd name="adj1" fmla="val 16667"/>
                <a:gd name="adj2" fmla="val 0"/>
              </a:avLst>
            </a:prstGeom>
            <a:solidFill>
              <a:schemeClr val="lt1">
                <a:alpha val="89800"/>
              </a:schemeClr>
            </a:solidFill>
            <a:ln w="25400" cap="flat" cmpd="sng">
              <a:solidFill>
                <a:srgbClr val="81CCE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8"/>
            <p:cNvSpPr txBox="1"/>
            <p:nvPr/>
          </p:nvSpPr>
          <p:spPr>
            <a:xfrm>
              <a:off x="738901" y="942425"/>
              <a:ext cx="6051900" cy="619200"/>
            </a:xfrm>
            <a:prstGeom prst="rect">
              <a:avLst/>
            </a:prstGeom>
            <a:noFill/>
            <a:ln>
              <a:noFill/>
            </a:ln>
          </p:spPr>
          <p:txBody>
            <a:bodyPr spcFirstLastPara="1" wrap="square" lIns="56875" tIns="5075" rIns="5075" bIns="5075" anchor="ctr" anchorCtr="0">
              <a:noAutofit/>
            </a:bodyPr>
            <a:lstStyle/>
            <a:p>
              <a:pPr marR="0" lvl="1" algn="l" defTabSz="914400" rtl="0" eaLnBrk="1" fontAlgn="auto" latinLnBrk="0" hangingPunct="1">
                <a:lnSpc>
                  <a:spcPct val="90000"/>
                </a:lnSpc>
                <a:spcBef>
                  <a:spcPts val="0"/>
                </a:spcBef>
                <a:spcAft>
                  <a:spcPts val="0"/>
                </a:spcAft>
                <a:buClr>
                  <a:srgbClr val="000000"/>
                </a:buClr>
                <a:buSzPts val="800"/>
                <a:tabLst/>
                <a:defRPr/>
              </a:pPr>
              <a:r>
                <a:rPr kumimoji="0" lang="es" sz="9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rPr>
                <a:t>Para lograr que los participantes participen, el facilitador debe utilizar una actividad para romper el hielo. Por ejemplo, el facilitador podría pedir a los participantes que compartan una palabra que crean que está asociada con el tema de las noticias falsas.</a:t>
              </a:r>
              <a:endParaRPr kumimoji="0" sz="9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sp>
          <p:nvSpPr>
            <p:cNvPr id="273" name="Google Shape;273;p8"/>
            <p:cNvSpPr/>
            <p:nvPr/>
          </p:nvSpPr>
          <p:spPr>
            <a:xfrm rot="5400000">
              <a:off x="-158398" y="1973290"/>
              <a:ext cx="1055700" cy="738900"/>
            </a:xfrm>
            <a:prstGeom prst="chevron">
              <a:avLst>
                <a:gd name="adj" fmla="val 50000"/>
              </a:avLst>
            </a:prstGeom>
            <a:solidFill>
              <a:srgbClr val="CEEFFE"/>
            </a:solidFill>
            <a:ln w="25400" cap="flat" cmpd="sng">
              <a:solidFill>
                <a:srgbClr val="CEEFF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8"/>
            <p:cNvSpPr txBox="1"/>
            <p:nvPr/>
          </p:nvSpPr>
          <p:spPr>
            <a:xfrm>
              <a:off x="16726" y="2277897"/>
              <a:ext cx="738900" cy="316800"/>
            </a:xfrm>
            <a:prstGeom prst="rect">
              <a:avLst/>
            </a:prstGeom>
            <a:noFill/>
            <a:ln>
              <a:noFill/>
            </a:ln>
          </p:spPr>
          <p:txBody>
            <a:bodyPr spcFirstLastPara="1" wrap="square" lIns="11425" tIns="11425" rIns="11425" bIns="1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800"/>
                <a:buFont typeface="Arial"/>
                <a:buNone/>
                <a:tabLst/>
                <a:defRPr/>
              </a:pPr>
              <a:r>
                <a:rPr kumimoji="0" lang="es" sz="1800" b="1" i="0" u="none" strike="noStrike" kern="0" cap="none" spc="0" normalizeH="0" baseline="0" noProof="0" dirty="0">
                  <a:ln>
                    <a:noFill/>
                  </a:ln>
                  <a:solidFill>
                    <a:schemeClr val="accent1">
                      <a:lumMod val="50000"/>
                    </a:schemeClr>
                  </a:solidFill>
                  <a:effectLst/>
                  <a:uLnTx/>
                  <a:uFillTx/>
                  <a:latin typeface="Arial"/>
                  <a:ea typeface="Arial"/>
                  <a:cs typeface="Arial"/>
                  <a:sym typeface="Arial"/>
                </a:rPr>
                <a:t>Paso 3</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275" name="Google Shape;275;p8"/>
            <p:cNvSpPr/>
            <p:nvPr/>
          </p:nvSpPr>
          <p:spPr>
            <a:xfrm rot="5400000">
              <a:off x="3438598" y="-884658"/>
              <a:ext cx="686100" cy="6085200"/>
            </a:xfrm>
            <a:prstGeom prst="round2SameRect">
              <a:avLst>
                <a:gd name="adj1" fmla="val 16667"/>
                <a:gd name="adj2" fmla="val 0"/>
              </a:avLst>
            </a:prstGeom>
            <a:solidFill>
              <a:schemeClr val="lt1">
                <a:alpha val="89800"/>
              </a:schemeClr>
            </a:solidFill>
            <a:ln w="25400" cap="flat" cmpd="sng">
              <a:solidFill>
                <a:srgbClr val="C2ECF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8"/>
            <p:cNvSpPr txBox="1"/>
            <p:nvPr/>
          </p:nvSpPr>
          <p:spPr>
            <a:xfrm>
              <a:off x="738901" y="1848385"/>
              <a:ext cx="6051900" cy="619200"/>
            </a:xfrm>
            <a:prstGeom prst="rect">
              <a:avLst/>
            </a:prstGeom>
            <a:noFill/>
            <a:ln>
              <a:noFill/>
            </a:ln>
          </p:spPr>
          <p:txBody>
            <a:bodyPr spcFirstLastPara="1" wrap="square" lIns="56875" tIns="5075" rIns="5075" bIns="5075" anchor="ctr" anchorCtr="0">
              <a:noAutofit/>
            </a:bodyPr>
            <a:lstStyle/>
            <a:p>
              <a:pPr lvl="2">
                <a:lnSpc>
                  <a:spcPct val="90000"/>
                </a:lnSpc>
                <a:buSzPts val="800"/>
                <a:defRPr/>
              </a:pPr>
              <a:r>
                <a:rPr kumimoji="0" lang="es" sz="9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rPr>
                <a:t>El facilitador debe explicar la importancia de la verificación de datos y por qué es necesaria en el panorama mediático actual, proporcionar una descripción general de las herramientas de verificación de datos y sus características (ejemplos: Newtral o Verificado). El facilitador debe asegurarse de cubrir cómo identificar fuentes creíbles y cómo verificar la exactitud de la información.</a:t>
              </a:r>
              <a:endParaRPr kumimoji="0" sz="9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sp>
          <p:nvSpPr>
            <p:cNvPr id="277" name="Google Shape;277;p8"/>
            <p:cNvSpPr/>
            <p:nvPr/>
          </p:nvSpPr>
          <p:spPr>
            <a:xfrm rot="5400000">
              <a:off x="-158398" y="2879250"/>
              <a:ext cx="1055700" cy="738900"/>
            </a:xfrm>
            <a:prstGeom prst="chevron">
              <a:avLst>
                <a:gd name="adj" fmla="val 50000"/>
              </a:avLst>
            </a:prstGeom>
            <a:solidFill>
              <a:srgbClr val="86CEE8"/>
            </a:solidFill>
            <a:ln w="25400" cap="flat" cmpd="sng">
              <a:solidFill>
                <a:srgbClr val="86CE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8"/>
            <p:cNvSpPr txBox="1"/>
            <p:nvPr/>
          </p:nvSpPr>
          <p:spPr>
            <a:xfrm>
              <a:off x="-5101" y="3165170"/>
              <a:ext cx="738900" cy="316800"/>
            </a:xfrm>
            <a:prstGeom prst="rect">
              <a:avLst/>
            </a:prstGeom>
            <a:noFill/>
            <a:ln>
              <a:noFill/>
            </a:ln>
          </p:spPr>
          <p:txBody>
            <a:bodyPr spcFirstLastPara="1" wrap="square" lIns="11425" tIns="11425" rIns="11425" bIns="1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800"/>
                <a:buFont typeface="Arial"/>
                <a:buNone/>
                <a:tabLst/>
                <a:defRPr/>
              </a:pPr>
              <a:r>
                <a:rPr lang="es" sz="1800" b="1" dirty="0">
                  <a:solidFill>
                    <a:schemeClr val="accent1">
                      <a:lumMod val="50000"/>
                    </a:schemeClr>
                  </a:solidFill>
                </a:rPr>
                <a:t>Paso 4</a:t>
              </a:r>
              <a:endParaRPr sz="1800" b="1" dirty="0">
                <a:solidFill>
                  <a:schemeClr val="accent1">
                    <a:lumMod val="50000"/>
                  </a:schemeClr>
                </a:solidFill>
              </a:endParaRPr>
            </a:p>
          </p:txBody>
        </p:sp>
        <p:sp>
          <p:nvSpPr>
            <p:cNvPr id="279" name="Google Shape;279;p8"/>
            <p:cNvSpPr/>
            <p:nvPr/>
          </p:nvSpPr>
          <p:spPr>
            <a:xfrm rot="5400000">
              <a:off x="3438598" y="21299"/>
              <a:ext cx="686100" cy="6085200"/>
            </a:xfrm>
            <a:prstGeom prst="round2SameRect">
              <a:avLst>
                <a:gd name="adj1" fmla="val 16667"/>
                <a:gd name="adj2" fmla="val 0"/>
              </a:avLst>
            </a:prstGeom>
            <a:solidFill>
              <a:schemeClr val="lt1">
                <a:alpha val="89800"/>
              </a:schemeClr>
            </a:solidFill>
            <a:ln w="25400" cap="flat" cmpd="sng">
              <a:solidFill>
                <a:srgbClr val="81CCE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8"/>
            <p:cNvSpPr txBox="1"/>
            <p:nvPr/>
          </p:nvSpPr>
          <p:spPr>
            <a:xfrm>
              <a:off x="738901" y="2754343"/>
              <a:ext cx="6051900" cy="619200"/>
            </a:xfrm>
            <a:prstGeom prst="rect">
              <a:avLst/>
            </a:prstGeom>
            <a:noFill/>
            <a:ln>
              <a:noFill/>
            </a:ln>
          </p:spPr>
          <p:txBody>
            <a:bodyPr spcFirstLastPara="1" wrap="square" lIns="56875" tIns="5075" rIns="5075" bIns="5075" anchor="ctr" anchorCtr="0">
              <a:noAutofit/>
            </a:bodyPr>
            <a:lstStyle/>
            <a:p>
              <a:pPr marR="0" lvl="1" algn="l" defTabSz="914400" rtl="0" eaLnBrk="1" fontAlgn="auto" latinLnBrk="0" hangingPunct="1">
                <a:lnSpc>
                  <a:spcPct val="90000"/>
                </a:lnSpc>
                <a:spcBef>
                  <a:spcPts val="0"/>
                </a:spcBef>
                <a:spcAft>
                  <a:spcPts val="0"/>
                </a:spcAft>
                <a:buClr>
                  <a:srgbClr val="000000"/>
                </a:buClr>
                <a:buSzPts val="800"/>
                <a:tabLst/>
                <a:defRPr/>
              </a:pPr>
              <a:r>
                <a:rPr kumimoji="0" lang="es" sz="9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rPr>
                <a:t>El facilitador debe presentar el juego 'Get Bad News', que es un juego interactivo en línea diseñado para enseñar a los participantes cómo se crean y difunden noticias falsas en línea. Se debe dar tiempo a los participantes para jugar y tomar notas sobre lo que aprenden</a:t>
              </a:r>
              <a:r>
                <a:rPr kumimoji="0" lang="es" sz="10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rPr>
                <a:t>.</a:t>
              </a:r>
              <a:endParaRPr kumimoji="0" sz="10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grpSp>
      <p:pic>
        <p:nvPicPr>
          <p:cNvPr id="2" name="Imagen 1">
            <a:extLst>
              <a:ext uri="{FF2B5EF4-FFF2-40B4-BE49-F238E27FC236}">
                <a16:creationId xmlns:a16="http://schemas.microsoft.com/office/drawing/2014/main" id="{5A0341BD-5655-C345-9E1A-167C1489567E}"/>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28447483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55"/>
          <p:cNvSpPr txBox="1">
            <a:spLocks noGrp="1"/>
          </p:cNvSpPr>
          <p:nvPr>
            <p:ph type="title" idx="6"/>
          </p:nvPr>
        </p:nvSpPr>
        <p:spPr>
          <a:xfrm>
            <a:off x="795750" y="158237"/>
            <a:ext cx="6928200" cy="714039"/>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s" sz="3600"/>
              <a:t>Instrucciones paso a paso</a:t>
            </a:r>
            <a:endParaRPr sz="3600"/>
          </a:p>
        </p:txBody>
      </p:sp>
      <p:grpSp>
        <p:nvGrpSpPr>
          <p:cNvPr id="286" name="Google Shape;286;p55"/>
          <p:cNvGrpSpPr/>
          <p:nvPr/>
        </p:nvGrpSpPr>
        <p:grpSpPr>
          <a:xfrm>
            <a:off x="4167750" y="4704850"/>
            <a:ext cx="808500" cy="92100"/>
            <a:chOff x="3570750" y="4704850"/>
            <a:chExt cx="808500" cy="92100"/>
          </a:xfrm>
        </p:grpSpPr>
        <p:sp>
          <p:nvSpPr>
            <p:cNvPr id="287" name="Google Shape;287;p55"/>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 name="Google Shape;288;p55"/>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 name="Google Shape;289;p55"/>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 name="Google Shape;290;p55"/>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291" name="Google Shape;291;p55"/>
          <p:cNvCxnSpPr/>
          <p:nvPr/>
        </p:nvCxnSpPr>
        <p:spPr>
          <a:xfrm>
            <a:off x="8420775" y="418900"/>
            <a:ext cx="0" cy="872100"/>
          </a:xfrm>
          <a:prstGeom prst="straightConnector1">
            <a:avLst/>
          </a:prstGeom>
          <a:noFill/>
          <a:ln w="19050" cap="flat" cmpd="sng">
            <a:solidFill>
              <a:schemeClr val="lt1"/>
            </a:solidFill>
            <a:prstDash val="solid"/>
            <a:round/>
            <a:headEnd type="none" w="sm" len="sm"/>
            <a:tailEnd type="none" w="sm" len="sm"/>
          </a:ln>
        </p:spPr>
      </p:cxnSp>
      <p:pic>
        <p:nvPicPr>
          <p:cNvPr id="293" name="Google Shape;293;p55"/>
          <p:cNvPicPr preferRelativeResize="0"/>
          <p:nvPr/>
        </p:nvPicPr>
        <p:blipFill rotWithShape="1">
          <a:blip r:embed="rId3">
            <a:alphaModFix/>
          </a:blip>
          <a:srcRect/>
          <a:stretch/>
        </p:blipFill>
        <p:spPr>
          <a:xfrm>
            <a:off x="8406261" y="85675"/>
            <a:ext cx="574610" cy="429582"/>
          </a:xfrm>
          <a:prstGeom prst="rect">
            <a:avLst/>
          </a:prstGeom>
          <a:noFill/>
          <a:ln>
            <a:noFill/>
          </a:ln>
        </p:spPr>
      </p:pic>
      <p:grpSp>
        <p:nvGrpSpPr>
          <p:cNvPr id="294" name="Google Shape;294;p55"/>
          <p:cNvGrpSpPr/>
          <p:nvPr/>
        </p:nvGrpSpPr>
        <p:grpSpPr>
          <a:xfrm>
            <a:off x="1001806" y="971003"/>
            <a:ext cx="6824247" cy="3774863"/>
            <a:chOff x="1" y="2265"/>
            <a:chExt cx="6824247" cy="3774863"/>
          </a:xfrm>
        </p:grpSpPr>
        <p:sp>
          <p:nvSpPr>
            <p:cNvPr id="295" name="Google Shape;295;p55"/>
            <p:cNvSpPr/>
            <p:nvPr/>
          </p:nvSpPr>
          <p:spPr>
            <a:xfrm rot="5400000">
              <a:off x="-208438" y="210704"/>
              <a:ext cx="1389592" cy="972714"/>
            </a:xfrm>
            <a:prstGeom prst="chevron">
              <a:avLst>
                <a:gd name="adj" fmla="val 50000"/>
              </a:avLst>
            </a:prstGeom>
            <a:solidFill>
              <a:srgbClr val="59A2B9"/>
            </a:solidFill>
            <a:ln w="25400" cap="flat" cmpd="sng">
              <a:solidFill>
                <a:srgbClr val="59A2B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55"/>
            <p:cNvSpPr txBox="1"/>
            <p:nvPr/>
          </p:nvSpPr>
          <p:spPr>
            <a:xfrm>
              <a:off x="1" y="488622"/>
              <a:ext cx="972714" cy="416878"/>
            </a:xfrm>
            <a:prstGeom prst="rect">
              <a:avLst/>
            </a:prstGeom>
            <a:noFill/>
            <a:ln>
              <a:noFill/>
            </a:ln>
          </p:spPr>
          <p:txBody>
            <a:bodyPr spcFirstLastPara="1" wrap="square" lIns="22850" tIns="22850" rIns="22850" bIns="22850" anchor="ctr" anchorCtr="0">
              <a:noAutofit/>
            </a:bodyPr>
            <a:lstStyle/>
            <a:p>
              <a:pPr algn="ctr">
                <a:lnSpc>
                  <a:spcPct val="90000"/>
                </a:lnSpc>
                <a:buSzPts val="1800"/>
                <a:defRPr/>
              </a:pPr>
              <a:r>
                <a:rPr lang="es" sz="1800" b="1" dirty="0">
                  <a:solidFill>
                    <a:schemeClr val="accent1">
                      <a:lumMod val="50000"/>
                    </a:schemeClr>
                  </a:solidFill>
                </a:rPr>
                <a:t>Paso 5</a:t>
              </a:r>
              <a:endParaRPr sz="1800" b="1" dirty="0">
                <a:solidFill>
                  <a:schemeClr val="accent1">
                    <a:lumMod val="50000"/>
                  </a:schemeClr>
                </a:solidFill>
              </a:endParaRPr>
            </a:p>
          </p:txBody>
        </p:sp>
        <p:sp>
          <p:nvSpPr>
            <p:cNvPr id="297" name="Google Shape;297;p55"/>
            <p:cNvSpPr/>
            <p:nvPr/>
          </p:nvSpPr>
          <p:spPr>
            <a:xfrm rot="5400000">
              <a:off x="3446864" y="-2471883"/>
              <a:ext cx="903234" cy="5851534"/>
            </a:xfrm>
            <a:prstGeom prst="round2SameRect">
              <a:avLst>
                <a:gd name="adj1" fmla="val 16667"/>
                <a:gd name="adj2" fmla="val 0"/>
              </a:avLst>
            </a:prstGeom>
            <a:solidFill>
              <a:schemeClr val="lt1">
                <a:alpha val="89803"/>
              </a:schemeClr>
            </a:solidFill>
            <a:ln w="25400" cap="flat" cmpd="sng">
              <a:solidFill>
                <a:srgbClr val="59A2B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55"/>
            <p:cNvSpPr txBox="1"/>
            <p:nvPr/>
          </p:nvSpPr>
          <p:spPr>
            <a:xfrm>
              <a:off x="972714" y="46359"/>
              <a:ext cx="5807442" cy="815050"/>
            </a:xfrm>
            <a:prstGeom prst="rect">
              <a:avLst/>
            </a:prstGeom>
            <a:noFill/>
            <a:ln>
              <a:noFill/>
            </a:ln>
          </p:spPr>
          <p:txBody>
            <a:bodyPr spcFirstLastPara="1" wrap="square" lIns="56875" tIns="5075" rIns="5075" bIns="5075" anchor="ctr" anchorCtr="0">
              <a:noAutofit/>
            </a:bodyPr>
            <a:lstStyle/>
            <a:p>
              <a:pPr marL="57150" marR="0" lvl="1" indent="-57150" algn="l" defTabSz="914400" rtl="0" eaLnBrk="1" fontAlgn="auto" latinLnBrk="0" hangingPunct="1">
                <a:lnSpc>
                  <a:spcPct val="90000"/>
                </a:lnSpc>
                <a:spcBef>
                  <a:spcPts val="0"/>
                </a:spcBef>
                <a:spcAft>
                  <a:spcPts val="0"/>
                </a:spcAft>
                <a:buClr>
                  <a:srgbClr val="000000"/>
                </a:buClr>
                <a:buSzPts val="800"/>
                <a:buFont typeface="Arial"/>
                <a:buChar char="•"/>
                <a:tabLst/>
                <a:defRPr/>
              </a:pPr>
              <a:r>
                <a:rPr kumimoji="0" lang="es" sz="800" b="1" i="0" u="none" strike="noStrike" kern="0" cap="none" spc="0" normalizeH="0" baseline="0" noProof="0" dirty="0">
                  <a:ln>
                    <a:noFill/>
                  </a:ln>
                  <a:solidFill>
                    <a:srgbClr val="000000"/>
                  </a:solidFill>
                  <a:effectLst/>
                  <a:uLnTx/>
                  <a:uFillTx/>
                  <a:latin typeface="Arial"/>
                  <a:ea typeface="Arial"/>
                  <a:cs typeface="Arial"/>
                  <a:sym typeface="Arial"/>
                </a:rPr>
                <a:t>Una vez que los participantes hayan terminado el Paso 4, el facilitador debe dirigir un debate grupal sobre la experiencia de jugar el juego. Los participantes deben compartir lo que aprendieron y los desafíos que encontraron durante el juego. El facilitador debe pedir a los participantes que discutan cómo se relaciona el juego con escenarios del mundo real y la importancia de la verificación de hechos en la vida cotidiana.</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9" name="Google Shape;299;p55"/>
            <p:cNvSpPr/>
            <p:nvPr/>
          </p:nvSpPr>
          <p:spPr>
            <a:xfrm rot="5400000">
              <a:off x="-208438" y="1403340"/>
              <a:ext cx="1389592" cy="972714"/>
            </a:xfrm>
            <a:prstGeom prst="chevron">
              <a:avLst>
                <a:gd name="adj" fmla="val 50000"/>
              </a:avLst>
            </a:prstGeom>
            <a:solidFill>
              <a:srgbClr val="9BDAF2"/>
            </a:solidFill>
            <a:ln w="25400" cap="flat" cmpd="sng">
              <a:solidFill>
                <a:srgbClr val="9BDA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55"/>
            <p:cNvSpPr txBox="1"/>
            <p:nvPr/>
          </p:nvSpPr>
          <p:spPr>
            <a:xfrm>
              <a:off x="1" y="1681258"/>
              <a:ext cx="972714" cy="416878"/>
            </a:xfrm>
            <a:prstGeom prst="rect">
              <a:avLst/>
            </a:prstGeom>
            <a:noFill/>
            <a:ln>
              <a:noFill/>
            </a:ln>
          </p:spPr>
          <p:txBody>
            <a:bodyPr spcFirstLastPara="1" wrap="square" lIns="15225" tIns="15225" rIns="15225" bIns="15225" anchor="ctr" anchorCtr="0">
              <a:noAutofit/>
            </a:bodyPr>
            <a:lstStyle/>
            <a:p>
              <a:pPr marL="0" lvl="0" indent="0" algn="ctr" defTabSz="914400" eaLnBrk="1" fontAlgn="auto" latinLnBrk="0" hangingPunct="1">
                <a:lnSpc>
                  <a:spcPct val="90000"/>
                </a:lnSpc>
                <a:buSzPts val="1800"/>
                <a:buFont typeface="Arial"/>
                <a:buNone/>
                <a:tabLst/>
                <a:defRPr/>
              </a:pPr>
              <a:r>
                <a:rPr lang="es" sz="1800" b="1" dirty="0">
                  <a:solidFill>
                    <a:schemeClr val="accent1">
                      <a:lumMod val="50000"/>
                    </a:schemeClr>
                  </a:solidFill>
                </a:rPr>
                <a:t>Paso 6</a:t>
              </a:r>
              <a:endParaRPr sz="1800" b="1" dirty="0">
                <a:solidFill>
                  <a:schemeClr val="accent1">
                    <a:lumMod val="50000"/>
                  </a:schemeClr>
                </a:solidFill>
              </a:endParaRPr>
            </a:p>
          </p:txBody>
        </p:sp>
        <p:sp>
          <p:nvSpPr>
            <p:cNvPr id="301" name="Google Shape;301;p55"/>
            <p:cNvSpPr/>
            <p:nvPr/>
          </p:nvSpPr>
          <p:spPr>
            <a:xfrm rot="5400000">
              <a:off x="3446864" y="-1279248"/>
              <a:ext cx="903234" cy="5851534"/>
            </a:xfrm>
            <a:prstGeom prst="round2SameRect">
              <a:avLst>
                <a:gd name="adj1" fmla="val 16667"/>
                <a:gd name="adj2" fmla="val 0"/>
              </a:avLst>
            </a:prstGeom>
            <a:solidFill>
              <a:schemeClr val="lt1">
                <a:alpha val="89803"/>
              </a:schemeClr>
            </a:solidFill>
            <a:ln w="25400" cap="flat" cmpd="sng">
              <a:solidFill>
                <a:srgbClr val="94D7F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5"/>
            <p:cNvSpPr txBox="1"/>
            <p:nvPr/>
          </p:nvSpPr>
          <p:spPr>
            <a:xfrm>
              <a:off x="972714" y="1238994"/>
              <a:ext cx="5807442" cy="815050"/>
            </a:xfrm>
            <a:prstGeom prst="rect">
              <a:avLst/>
            </a:prstGeom>
            <a:noFill/>
            <a:ln>
              <a:noFill/>
            </a:ln>
          </p:spPr>
          <p:txBody>
            <a:bodyPr spcFirstLastPara="1" wrap="square" lIns="56875" tIns="5075" rIns="5075" bIns="5075" anchor="ctr" anchorCtr="0">
              <a:noAutofit/>
            </a:bodyPr>
            <a:lstStyle/>
            <a:p>
              <a:pPr marL="57150" marR="0" lvl="1" indent="-57150" algn="l" defTabSz="914400" rtl="0" eaLnBrk="1" fontAlgn="auto" latinLnBrk="0" hangingPunct="1">
                <a:lnSpc>
                  <a:spcPct val="90000"/>
                </a:lnSpc>
                <a:spcBef>
                  <a:spcPts val="0"/>
                </a:spcBef>
                <a:spcAft>
                  <a:spcPts val="0"/>
                </a:spcAft>
                <a:buClr>
                  <a:srgbClr val="000000"/>
                </a:buClr>
                <a:buSzPts val="800"/>
                <a:buFont typeface="Arial"/>
                <a:buChar char="•"/>
                <a:tabLst/>
                <a:defRPr/>
              </a:pPr>
              <a:r>
                <a:rPr kumimoji="0" lang="es" sz="800" b="1" i="0" u="none" strike="noStrike" kern="0" cap="none" spc="0" normalizeH="0" baseline="0" noProof="0">
                  <a:ln>
                    <a:noFill/>
                  </a:ln>
                  <a:solidFill>
                    <a:srgbClr val="000000"/>
                  </a:solidFill>
                  <a:effectLst/>
                  <a:uLnTx/>
                  <a:uFillTx/>
                  <a:latin typeface="Arial"/>
                  <a:ea typeface="Arial"/>
                  <a:cs typeface="Arial"/>
                  <a:sym typeface="Arial"/>
                </a:rPr>
                <a:t>El facilitador debe informar la discusión del grupo resumiendo las conclusiones clave de la capacitación. El facilitador debe enfatizar la importancia de la verificación de datos y cómo utilizar las herramientas de verificación de manera efectiva.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55"/>
            <p:cNvSpPr/>
            <p:nvPr/>
          </p:nvSpPr>
          <p:spPr>
            <a:xfrm rot="5400000">
              <a:off x="-208438" y="2595975"/>
              <a:ext cx="1389592" cy="972714"/>
            </a:xfrm>
            <a:prstGeom prst="chevron">
              <a:avLst>
                <a:gd name="adj" fmla="val 50000"/>
              </a:avLst>
            </a:prstGeom>
            <a:solidFill>
              <a:srgbClr val="9BDAF2"/>
            </a:solidFill>
            <a:ln w="25400" cap="flat" cmpd="sng">
              <a:solidFill>
                <a:srgbClr val="9BDA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55"/>
            <p:cNvSpPr txBox="1"/>
            <p:nvPr/>
          </p:nvSpPr>
          <p:spPr>
            <a:xfrm>
              <a:off x="1" y="2873893"/>
              <a:ext cx="972714" cy="416878"/>
            </a:xfrm>
            <a:prstGeom prst="rect">
              <a:avLst/>
            </a:prstGeom>
            <a:noFill/>
            <a:ln>
              <a:noFill/>
            </a:ln>
          </p:spPr>
          <p:txBody>
            <a:bodyPr spcFirstLastPara="1" wrap="square" lIns="15225" tIns="15225" rIns="15225" bIns="15225" anchor="ctr" anchorCtr="0">
              <a:noAutofit/>
            </a:bodyPr>
            <a:lstStyle/>
            <a:p>
              <a:pPr algn="ctr">
                <a:lnSpc>
                  <a:spcPct val="90000"/>
                </a:lnSpc>
                <a:buSzPts val="1800"/>
                <a:defRPr/>
              </a:pPr>
              <a:r>
                <a:rPr lang="es" sz="1800" b="1" dirty="0">
                  <a:solidFill>
                    <a:schemeClr val="accent1">
                      <a:lumMod val="50000"/>
                    </a:schemeClr>
                  </a:solidFill>
                </a:rPr>
                <a:t>Paso 7</a:t>
              </a:r>
              <a:endParaRPr sz="1800" b="1" dirty="0">
                <a:solidFill>
                  <a:schemeClr val="accent1">
                    <a:lumMod val="50000"/>
                  </a:schemeClr>
                </a:solidFill>
              </a:endParaRPr>
            </a:p>
          </p:txBody>
        </p:sp>
        <p:sp>
          <p:nvSpPr>
            <p:cNvPr id="305" name="Google Shape;305;p55"/>
            <p:cNvSpPr/>
            <p:nvPr/>
          </p:nvSpPr>
          <p:spPr>
            <a:xfrm rot="5400000">
              <a:off x="3446864" y="-86612"/>
              <a:ext cx="903234" cy="5851534"/>
            </a:xfrm>
            <a:prstGeom prst="round2SameRect">
              <a:avLst>
                <a:gd name="adj1" fmla="val 16667"/>
                <a:gd name="adj2" fmla="val 0"/>
              </a:avLst>
            </a:prstGeom>
            <a:solidFill>
              <a:schemeClr val="lt1">
                <a:alpha val="89803"/>
              </a:schemeClr>
            </a:solidFill>
            <a:ln w="25400" cap="flat" cmpd="sng">
              <a:solidFill>
                <a:srgbClr val="94D7F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55"/>
            <p:cNvSpPr txBox="1"/>
            <p:nvPr/>
          </p:nvSpPr>
          <p:spPr>
            <a:xfrm>
              <a:off x="972714" y="2431630"/>
              <a:ext cx="5807442" cy="815050"/>
            </a:xfrm>
            <a:prstGeom prst="rect">
              <a:avLst/>
            </a:prstGeom>
            <a:noFill/>
            <a:ln>
              <a:noFill/>
            </a:ln>
          </p:spPr>
          <p:txBody>
            <a:bodyPr spcFirstLastPara="1" wrap="square" lIns="56875" tIns="5075" rIns="5075" bIns="5075" anchor="ctr" anchorCtr="0">
              <a:noAutofit/>
            </a:bodyPr>
            <a:lstStyle/>
            <a:p>
              <a:pPr marL="57150" marR="0" lvl="1" indent="-57150" algn="l" defTabSz="914400" rtl="0" eaLnBrk="1" fontAlgn="auto" latinLnBrk="0" hangingPunct="1">
                <a:lnSpc>
                  <a:spcPct val="90000"/>
                </a:lnSpc>
                <a:spcBef>
                  <a:spcPts val="0"/>
                </a:spcBef>
                <a:spcAft>
                  <a:spcPts val="0"/>
                </a:spcAft>
                <a:buClr>
                  <a:srgbClr val="000000"/>
                </a:buClr>
                <a:buSzPts val="800"/>
                <a:buFont typeface="Arial"/>
                <a:buChar char="•"/>
                <a:tabLst/>
                <a:defRPr/>
              </a:pPr>
              <a:r>
                <a:rPr kumimoji="0" lang="es" sz="800" b="1" i="0" u="none" strike="noStrike" kern="0" cap="none" spc="0" normalizeH="0" baseline="0" noProof="0" dirty="0">
                  <a:ln>
                    <a:noFill/>
                  </a:ln>
                  <a:solidFill>
                    <a:srgbClr val="000000"/>
                  </a:solidFill>
                  <a:effectLst/>
                  <a:uLnTx/>
                  <a:uFillTx/>
                  <a:latin typeface="Arial"/>
                  <a:ea typeface="Arial"/>
                  <a:cs typeface="Arial"/>
                  <a:sym typeface="Arial"/>
                </a:rPr>
                <a:t>Finalmente, el facilitador debe responder cualquier pregunta que los participantes puedan tener. Una vez respondidas las preguntas, el facilitador debe agradecer a los participantes por su tiempo y participación durante toda la sesión.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2" name="Imagen 1">
            <a:extLst>
              <a:ext uri="{FF2B5EF4-FFF2-40B4-BE49-F238E27FC236}">
                <a16:creationId xmlns:a16="http://schemas.microsoft.com/office/drawing/2014/main" id="{2A0B89F1-F4AA-DF9C-8DA4-A5655B945AC9}"/>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1613484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52"/>
          <p:cNvSpPr txBox="1">
            <a:spLocks noGrp="1"/>
          </p:cNvSpPr>
          <p:nvPr>
            <p:ph type="subTitle" idx="1"/>
          </p:nvPr>
        </p:nvSpPr>
        <p:spPr>
          <a:xfrm>
            <a:off x="60051" y="1296990"/>
            <a:ext cx="8785097" cy="3703976"/>
          </a:xfrm>
          <a:prstGeom prst="rect">
            <a:avLst/>
          </a:prstGeom>
          <a:noFill/>
          <a:ln>
            <a:noFill/>
          </a:ln>
        </p:spPr>
        <p:txBody>
          <a:bodyPr spcFirstLastPara="1" wrap="square" lIns="91425" tIns="91425" rIns="91425" bIns="91425" anchor="b" anchorCtr="0">
            <a:noAutofit/>
          </a:bodyPr>
          <a:lstStyle/>
          <a:p>
            <a:pPr marL="0" lvl="0" indent="0" algn="just" rtl="0">
              <a:lnSpc>
                <a:spcPct val="115000"/>
              </a:lnSpc>
              <a:spcBef>
                <a:spcPts val="0"/>
              </a:spcBef>
              <a:spcAft>
                <a:spcPts val="0"/>
              </a:spcAft>
              <a:buSzPts val="1800"/>
              <a:buNone/>
            </a:pPr>
            <a:endParaRPr sz="1100"/>
          </a:p>
          <a:p>
            <a:pPr marL="0" lvl="0" indent="0" algn="just" rtl="0">
              <a:lnSpc>
                <a:spcPct val="115000"/>
              </a:lnSpc>
              <a:spcBef>
                <a:spcPts val="0"/>
              </a:spcBef>
              <a:spcAft>
                <a:spcPts val="0"/>
              </a:spcAft>
              <a:buSzPts val="1800"/>
              <a:buNone/>
            </a:pPr>
            <a:endParaRPr sz="1100"/>
          </a:p>
          <a:p>
            <a:pPr marL="0" lvl="0" indent="0" algn="just" rtl="0">
              <a:lnSpc>
                <a:spcPct val="115000"/>
              </a:lnSpc>
              <a:spcBef>
                <a:spcPts val="0"/>
              </a:spcBef>
              <a:spcAft>
                <a:spcPts val="0"/>
              </a:spcAft>
              <a:buSzPts val="1800"/>
              <a:buNone/>
            </a:pPr>
            <a:endParaRPr sz="1100"/>
          </a:p>
          <a:p>
            <a:pPr marL="0" lvl="0" indent="0" algn="just" rtl="0">
              <a:lnSpc>
                <a:spcPct val="115000"/>
              </a:lnSpc>
              <a:spcBef>
                <a:spcPts val="0"/>
              </a:spcBef>
              <a:spcAft>
                <a:spcPts val="0"/>
              </a:spcAft>
              <a:buSzPts val="1800"/>
              <a:buNone/>
            </a:pPr>
            <a:endParaRPr sz="1100"/>
          </a:p>
          <a:p>
            <a:pPr marL="0" lvl="0" indent="0" algn="just" rtl="0">
              <a:lnSpc>
                <a:spcPct val="115000"/>
              </a:lnSpc>
              <a:spcBef>
                <a:spcPts val="0"/>
              </a:spcBef>
              <a:spcAft>
                <a:spcPts val="0"/>
              </a:spcAft>
              <a:buSzPts val="1800"/>
              <a:buNone/>
            </a:pPr>
            <a:endParaRPr sz="1100"/>
          </a:p>
          <a:p>
            <a:pPr marL="0" lvl="0" indent="0" algn="just" rtl="0">
              <a:lnSpc>
                <a:spcPct val="115000"/>
              </a:lnSpc>
              <a:spcBef>
                <a:spcPts val="0"/>
              </a:spcBef>
              <a:spcAft>
                <a:spcPts val="0"/>
              </a:spcAft>
              <a:buSzPts val="1800"/>
              <a:buNone/>
            </a:pPr>
            <a:endParaRPr sz="1100"/>
          </a:p>
          <a:p>
            <a:pPr marL="0" lvl="0" indent="0" algn="just" rtl="0">
              <a:lnSpc>
                <a:spcPct val="115000"/>
              </a:lnSpc>
              <a:spcBef>
                <a:spcPts val="0"/>
              </a:spcBef>
              <a:spcAft>
                <a:spcPts val="0"/>
              </a:spcAft>
              <a:buSzPts val="1800"/>
              <a:buNone/>
            </a:pPr>
            <a:endParaRPr sz="1100"/>
          </a:p>
          <a:p>
            <a:pPr marL="0" lvl="0" indent="0" algn="just" rtl="0">
              <a:lnSpc>
                <a:spcPct val="115000"/>
              </a:lnSpc>
              <a:spcBef>
                <a:spcPts val="0"/>
              </a:spcBef>
              <a:spcAft>
                <a:spcPts val="0"/>
              </a:spcAft>
              <a:buSzPts val="1800"/>
              <a:buNone/>
            </a:pPr>
            <a:r>
              <a:rPr lang="en" sz="1100"/>
              <a:t>Los participantes ven el video a continuación y luego participan en una discusión.</a:t>
            </a:r>
            <a:r>
              <a:rPr lang="en" sz="1100" u="sng">
                <a:solidFill>
                  <a:schemeClr val="hlink"/>
                </a:solidFill>
                <a:hlinkClick r:id="rId3"/>
              </a:rPr>
              <a:t>https://www.youtube.com/watch?v=B2rHe8zZypY&amp;t=5s</a:t>
            </a:r>
            <a:r>
              <a:rPr lang="en" sz="1100"/>
              <a:t> </a:t>
            </a:r>
            <a:endParaRPr/>
          </a:p>
          <a:p>
            <a:pPr marL="457200" lvl="0" indent="-342900" algn="just" rtl="0">
              <a:lnSpc>
                <a:spcPct val="115000"/>
              </a:lnSpc>
              <a:spcBef>
                <a:spcPts val="0"/>
              </a:spcBef>
              <a:spcAft>
                <a:spcPts val="0"/>
              </a:spcAft>
              <a:buSzPts val="1800"/>
              <a:buNone/>
            </a:pPr>
            <a:endParaRPr sz="1100"/>
          </a:p>
          <a:p>
            <a:pPr marL="457200" lvl="0" indent="-342900" algn="just" rtl="0">
              <a:lnSpc>
                <a:spcPct val="115000"/>
              </a:lnSpc>
              <a:spcBef>
                <a:spcPts val="0"/>
              </a:spcBef>
              <a:spcAft>
                <a:spcPts val="0"/>
              </a:spcAft>
              <a:buSzPts val="1800"/>
              <a:buNone/>
            </a:pPr>
            <a:r>
              <a:rPr lang="en" sz="1200" b="1"/>
              <a:t>Elemento para la discusión:</a:t>
            </a:r>
            <a:r>
              <a:rPr lang="en" sz="1100"/>
              <a:t>	</a:t>
            </a:r>
            <a:endParaRPr/>
          </a:p>
          <a:p>
            <a:pPr marL="457200" lvl="0" indent="-342900" algn="just" rtl="0">
              <a:lnSpc>
                <a:spcPct val="115000"/>
              </a:lnSpc>
              <a:spcBef>
                <a:spcPts val="0"/>
              </a:spcBef>
              <a:spcAft>
                <a:spcPts val="0"/>
              </a:spcAft>
              <a:buSzPts val="1800"/>
              <a:buNone/>
            </a:pPr>
            <a:r>
              <a:rPr lang="en" sz="1100"/>
              <a:t>La información son datos que han sido procesados de tal manera que son significativos para la persona que los recibe. Es cualquier cosa que sea  Comunicado.</a:t>
            </a:r>
            <a:endParaRPr sz="1100"/>
          </a:p>
          <a:p>
            <a:pPr marL="0" lvl="0" indent="0" algn="just" rtl="0">
              <a:lnSpc>
                <a:spcPct val="115000"/>
              </a:lnSpc>
              <a:spcBef>
                <a:spcPts val="0"/>
              </a:spcBef>
              <a:spcAft>
                <a:spcPts val="0"/>
              </a:spcAft>
              <a:buSzPts val="1800"/>
              <a:buNone/>
            </a:pPr>
            <a:r>
              <a:rPr lang="en" sz="1100"/>
              <a:t>Es muy difícil corregir la desinformación. Vimos que la desinformación a menudo obtiene más tracción que la información correctiva que viene después. Esto significa que es aún más importante para nosotros juzgar cuidadosamente lo que leemos y vemos, y evitar compartir algo si puede ser información errónea. Es importante darse cuenta de que todos estamos trabajando en contra de nuestros instintos naturales cuando intentamos desvincularnos de la información sensacionalista. El sensacionalismo funciona porque los seres humanos se sienten atraídos por él. Es por eso que las historias falsas viajan más rápido que las verdaderas. Las historias falsas y sensacionalistas funcionan porque tocan algo que valoramos y, al mismo tiempo, crean miedo. El miedo apaga nuestra capacidad de pensar críticamente. Por eso es importante entrenarse para reconocer estas emociones cuando se desencadenan.</a:t>
            </a:r>
            <a:endParaRPr sz="1100"/>
          </a:p>
          <a:p>
            <a:pPr marL="457200" lvl="0" indent="-342900" algn="l" rtl="0">
              <a:lnSpc>
                <a:spcPct val="115000"/>
              </a:lnSpc>
              <a:spcBef>
                <a:spcPts val="0"/>
              </a:spcBef>
              <a:spcAft>
                <a:spcPts val="0"/>
              </a:spcAft>
              <a:buSzPts val="1800"/>
              <a:buNone/>
            </a:pPr>
            <a:endParaRPr sz="1100"/>
          </a:p>
        </p:txBody>
      </p:sp>
      <p:grpSp>
        <p:nvGrpSpPr>
          <p:cNvPr id="195" name="Google Shape;195;p52"/>
          <p:cNvGrpSpPr/>
          <p:nvPr/>
        </p:nvGrpSpPr>
        <p:grpSpPr>
          <a:xfrm>
            <a:off x="4167750" y="4704850"/>
            <a:ext cx="808500" cy="92100"/>
            <a:chOff x="3570750" y="4704850"/>
            <a:chExt cx="808500" cy="92100"/>
          </a:xfrm>
        </p:grpSpPr>
        <p:sp>
          <p:nvSpPr>
            <p:cNvPr id="196" name="Google Shape;196;p52"/>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52"/>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52"/>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52"/>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200" name="Google Shape;200;p52"/>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201" name="Google Shape;201;p52"/>
          <p:cNvPicPr preferRelativeResize="0"/>
          <p:nvPr/>
        </p:nvPicPr>
        <p:blipFill rotWithShape="1">
          <a:blip r:embed="rId4">
            <a:alphaModFix/>
          </a:blip>
          <a:srcRect/>
          <a:stretch/>
        </p:blipFill>
        <p:spPr>
          <a:xfrm>
            <a:off x="8406261" y="85675"/>
            <a:ext cx="574610" cy="429582"/>
          </a:xfrm>
          <a:prstGeom prst="rect">
            <a:avLst/>
          </a:prstGeom>
          <a:noFill/>
          <a:ln>
            <a:noFill/>
          </a:ln>
        </p:spPr>
      </p:pic>
      <p:pic>
        <p:nvPicPr>
          <p:cNvPr id="202" name="Google Shape;202;p52"/>
          <p:cNvPicPr preferRelativeResize="0"/>
          <p:nvPr/>
        </p:nvPicPr>
        <p:blipFill rotWithShape="1">
          <a:blip r:embed="rId5">
            <a:alphaModFix/>
          </a:blip>
          <a:srcRect/>
          <a:stretch/>
        </p:blipFill>
        <p:spPr>
          <a:xfrm>
            <a:off x="5065300" y="85675"/>
            <a:ext cx="2992424" cy="1366325"/>
          </a:xfrm>
          <a:prstGeom prst="rect">
            <a:avLst/>
          </a:prstGeom>
          <a:noFill/>
          <a:ln>
            <a:noFill/>
          </a:ln>
        </p:spPr>
      </p:pic>
      <p:pic>
        <p:nvPicPr>
          <p:cNvPr id="203" name="Google Shape;203;p52"/>
          <p:cNvPicPr preferRelativeResize="0"/>
          <p:nvPr/>
        </p:nvPicPr>
        <p:blipFill rotWithShape="1">
          <a:blip r:embed="rId6">
            <a:alphaModFix/>
          </a:blip>
          <a:srcRect/>
          <a:stretch/>
        </p:blipFill>
        <p:spPr>
          <a:xfrm>
            <a:off x="233771" y="4754810"/>
            <a:ext cx="972457" cy="214513"/>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9"/>
          <p:cNvSpPr txBox="1">
            <a:spLocks noGrp="1"/>
          </p:cNvSpPr>
          <p:nvPr>
            <p:ph type="title"/>
          </p:nvPr>
        </p:nvSpPr>
        <p:spPr>
          <a:xfrm>
            <a:off x="745947" y="142534"/>
            <a:ext cx="4461300" cy="598684"/>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4200"/>
              <a:buNone/>
            </a:pPr>
            <a:r>
              <a:rPr lang="es" sz="3600"/>
              <a:t>Recursos</a:t>
            </a:r>
            <a:endParaRPr sz="3600"/>
          </a:p>
        </p:txBody>
      </p:sp>
      <p:sp>
        <p:nvSpPr>
          <p:cNvPr id="323" name="Google Shape;323;p9"/>
          <p:cNvSpPr txBox="1">
            <a:spLocks noGrp="1"/>
          </p:cNvSpPr>
          <p:nvPr>
            <p:ph type="subTitle" idx="1"/>
          </p:nvPr>
        </p:nvSpPr>
        <p:spPr>
          <a:xfrm>
            <a:off x="562497" y="1029196"/>
            <a:ext cx="4828200" cy="3466603"/>
          </a:xfrm>
          <a:prstGeom prst="rect">
            <a:avLst/>
          </a:prstGeom>
          <a:noFill/>
          <a:ln>
            <a:noFill/>
          </a:ln>
        </p:spPr>
        <p:txBody>
          <a:bodyPr spcFirstLastPara="1" wrap="square" lIns="91425" tIns="91425" rIns="91425" bIns="91425" anchor="t" anchorCtr="0">
            <a:noAutofit/>
          </a:bodyPr>
          <a:lstStyle/>
          <a:p>
            <a:pPr marL="285750" indent="-285750">
              <a:buClr>
                <a:schemeClr val="dk1"/>
              </a:buClr>
              <a:buSzPts val="1100"/>
            </a:pPr>
            <a:r>
              <a:rPr lang="es" sz="1200" b="1" u="sng" dirty="0">
                <a:solidFill>
                  <a:schemeClr val="hlink"/>
                </a:solidFill>
                <a:hlinkClick r:id="rId3"/>
              </a:rPr>
              <a:t>Rompehielos n.° 1: una palabra</a:t>
            </a:r>
            <a:r>
              <a:rPr lang="es" sz="1200" b="1" u="sng" dirty="0">
                <a:solidFill>
                  <a:schemeClr val="hlink"/>
                </a:solidFill>
              </a:rPr>
              <a:t> </a:t>
            </a:r>
            <a:r>
              <a:rPr lang="es-ES" sz="1200" b="1" u="sng" dirty="0">
                <a:solidFill>
                  <a:schemeClr val="hlink"/>
                </a:solidFill>
                <a:hlinkClick r:id="rId4"/>
              </a:rPr>
              <a:t>(CANVA: compartir y descargar en </a:t>
            </a:r>
            <a:r>
              <a:rPr lang="es-ES" sz="1200" b="1" u="sng" dirty="0" err="1">
                <a:solidFill>
                  <a:schemeClr val="hlink"/>
                </a:solidFill>
                <a:hlinkClick r:id="rId4"/>
              </a:rPr>
              <a:t>pdf</a:t>
            </a:r>
            <a:r>
              <a:rPr lang="es-ES" sz="1200" b="1" u="sng" dirty="0">
                <a:solidFill>
                  <a:schemeClr val="hlink"/>
                </a:solidFill>
                <a:hlinkClick r:id="rId4"/>
              </a:rPr>
              <a:t> para impresión)</a:t>
            </a:r>
            <a:endParaRPr lang="es-ES" sz="1200" b="1" u="sng" dirty="0">
              <a:solidFill>
                <a:schemeClr val="hlink"/>
              </a:solidFill>
            </a:endParaRPr>
          </a:p>
          <a:p>
            <a:pPr marL="0" lvl="0" indent="0" algn="l" rtl="0">
              <a:lnSpc>
                <a:spcPct val="100000"/>
              </a:lnSpc>
              <a:spcBef>
                <a:spcPts val="0"/>
              </a:spcBef>
              <a:spcAft>
                <a:spcPts val="0"/>
              </a:spcAft>
              <a:buClr>
                <a:schemeClr val="dk1"/>
              </a:buClr>
              <a:buSzPts val="1100"/>
              <a:buNone/>
            </a:pPr>
            <a:endParaRPr sz="1200" b="1" dirty="0"/>
          </a:p>
          <a:p>
            <a:pPr marL="285750" lvl="0" indent="-285750" algn="l" rtl="0">
              <a:lnSpc>
                <a:spcPct val="100000"/>
              </a:lnSpc>
              <a:spcBef>
                <a:spcPts val="0"/>
              </a:spcBef>
              <a:spcAft>
                <a:spcPts val="0"/>
              </a:spcAft>
              <a:buClr>
                <a:schemeClr val="dk1"/>
              </a:buClr>
              <a:buSzPts val="1100"/>
              <a:buChar char="●"/>
            </a:pPr>
            <a:r>
              <a:rPr lang="es-ES" sz="1200" b="1" dirty="0">
                <a:hlinkClick r:id="rId5"/>
              </a:rPr>
              <a:t>Chequeado</a:t>
            </a:r>
            <a:endParaRPr lang="es-ES" sz="1200" b="1" dirty="0"/>
          </a:p>
          <a:p>
            <a:pPr marL="285750" lvl="0" indent="-285750" algn="l" rtl="0">
              <a:lnSpc>
                <a:spcPct val="100000"/>
              </a:lnSpc>
              <a:spcBef>
                <a:spcPts val="0"/>
              </a:spcBef>
              <a:spcAft>
                <a:spcPts val="0"/>
              </a:spcAft>
              <a:buClr>
                <a:schemeClr val="dk1"/>
              </a:buClr>
              <a:buSzPts val="1100"/>
              <a:buChar char="●"/>
            </a:pPr>
            <a:endParaRPr lang="es-ES" sz="1200" b="1" dirty="0"/>
          </a:p>
          <a:p>
            <a:pPr marL="285750" lvl="0" indent="-285750" algn="l" rtl="0">
              <a:lnSpc>
                <a:spcPct val="100000"/>
              </a:lnSpc>
              <a:spcBef>
                <a:spcPts val="0"/>
              </a:spcBef>
              <a:spcAft>
                <a:spcPts val="0"/>
              </a:spcAft>
              <a:buClr>
                <a:schemeClr val="dk1"/>
              </a:buClr>
              <a:buSzPts val="1100"/>
              <a:buChar char="●"/>
            </a:pPr>
            <a:r>
              <a:rPr lang="es-ES" sz="1200" b="1" dirty="0" err="1">
                <a:hlinkClick r:id="rId6"/>
              </a:rPr>
              <a:t>Toolbox</a:t>
            </a:r>
            <a:r>
              <a:rPr lang="es-ES" sz="1200" b="1" dirty="0">
                <a:hlinkClick r:id="rId6"/>
              </a:rPr>
              <a:t> de Verificado</a:t>
            </a:r>
            <a:endParaRPr lang="es-ES" sz="1200" b="1" dirty="0"/>
          </a:p>
          <a:p>
            <a:pPr marL="285750" lvl="0" indent="-285750" algn="l" rtl="0">
              <a:lnSpc>
                <a:spcPct val="100000"/>
              </a:lnSpc>
              <a:spcBef>
                <a:spcPts val="0"/>
              </a:spcBef>
              <a:spcAft>
                <a:spcPts val="0"/>
              </a:spcAft>
              <a:buClr>
                <a:schemeClr val="dk1"/>
              </a:buClr>
              <a:buSzPts val="1100"/>
              <a:buChar char="●"/>
            </a:pPr>
            <a:endParaRPr lang="es-ES" sz="1200" b="1" dirty="0"/>
          </a:p>
          <a:p>
            <a:pPr marL="285750" lvl="0" indent="-285750" algn="l" rtl="0">
              <a:lnSpc>
                <a:spcPct val="100000"/>
              </a:lnSpc>
              <a:spcBef>
                <a:spcPts val="0"/>
              </a:spcBef>
              <a:spcAft>
                <a:spcPts val="0"/>
              </a:spcAft>
              <a:buClr>
                <a:schemeClr val="dk1"/>
              </a:buClr>
              <a:buSzPts val="1100"/>
              <a:buChar char="●"/>
            </a:pPr>
            <a:r>
              <a:rPr lang="es-ES" sz="1200" b="1" dirty="0">
                <a:hlinkClick r:id="rId7"/>
              </a:rPr>
              <a:t>Caja de herramientas de Maldita</a:t>
            </a:r>
            <a:endParaRPr lang="es-ES" sz="1200" b="1" dirty="0"/>
          </a:p>
          <a:p>
            <a:pPr marL="285750" lvl="0" indent="-285750" algn="l" rtl="0">
              <a:lnSpc>
                <a:spcPct val="100000"/>
              </a:lnSpc>
              <a:spcBef>
                <a:spcPts val="0"/>
              </a:spcBef>
              <a:spcAft>
                <a:spcPts val="0"/>
              </a:spcAft>
              <a:buClr>
                <a:schemeClr val="dk1"/>
              </a:buClr>
              <a:buSzPts val="1100"/>
              <a:buChar char="●"/>
            </a:pPr>
            <a:endParaRPr lang="es-ES" sz="1200" b="1" dirty="0"/>
          </a:p>
          <a:p>
            <a:pPr marL="285750" lvl="0" indent="-285750" algn="l" rtl="0">
              <a:lnSpc>
                <a:spcPct val="100000"/>
              </a:lnSpc>
              <a:spcBef>
                <a:spcPts val="0"/>
              </a:spcBef>
              <a:spcAft>
                <a:spcPts val="0"/>
              </a:spcAft>
              <a:buClr>
                <a:schemeClr val="dk1"/>
              </a:buClr>
              <a:buSzPts val="1100"/>
              <a:buChar char="●"/>
            </a:pPr>
            <a:r>
              <a:rPr lang="es-ES" sz="1200" b="1" dirty="0" err="1">
                <a:hlinkClick r:id="rId8"/>
              </a:rPr>
              <a:t>Fact</a:t>
            </a:r>
            <a:r>
              <a:rPr lang="es-ES" sz="1200" b="1" dirty="0">
                <a:hlinkClick r:id="rId8"/>
              </a:rPr>
              <a:t> </a:t>
            </a:r>
            <a:r>
              <a:rPr lang="es-ES" sz="1200" b="1" dirty="0" err="1">
                <a:hlinkClick r:id="rId8"/>
              </a:rPr>
              <a:t>check</a:t>
            </a:r>
            <a:r>
              <a:rPr lang="es-ES" sz="1200" b="1" dirty="0">
                <a:hlinkClick r:id="rId8"/>
              </a:rPr>
              <a:t> de NEWTRAL</a:t>
            </a:r>
            <a:endParaRPr lang="es-ES" sz="1200" b="1" dirty="0"/>
          </a:p>
          <a:p>
            <a:pPr marL="0" lvl="0" indent="0" algn="l" rtl="0">
              <a:lnSpc>
                <a:spcPct val="100000"/>
              </a:lnSpc>
              <a:spcBef>
                <a:spcPts val="0"/>
              </a:spcBef>
              <a:spcAft>
                <a:spcPts val="0"/>
              </a:spcAft>
              <a:buClr>
                <a:schemeClr val="dk1"/>
              </a:buClr>
              <a:buSzPts val="1100"/>
              <a:buNone/>
            </a:pPr>
            <a:endParaRPr sz="1200" b="1" dirty="0"/>
          </a:p>
          <a:p>
            <a:pPr marL="285750" lvl="0" indent="-285750" algn="l" rtl="0">
              <a:lnSpc>
                <a:spcPct val="100000"/>
              </a:lnSpc>
              <a:spcBef>
                <a:spcPts val="0"/>
              </a:spcBef>
              <a:spcAft>
                <a:spcPts val="0"/>
              </a:spcAft>
              <a:buClr>
                <a:schemeClr val="dk1"/>
              </a:buClr>
              <a:buSzPts val="1100"/>
              <a:buChar char="●"/>
            </a:pPr>
            <a:r>
              <a:rPr lang="es" sz="1200" b="1" u="sng" dirty="0">
                <a:solidFill>
                  <a:schemeClr val="hlink"/>
                </a:solidFill>
                <a:hlinkClick r:id="rId9"/>
              </a:rPr>
              <a:t>Recibe malas </a:t>
            </a:r>
            <a:r>
              <a:rPr lang="es" sz="1200" b="1" u="sng" dirty="0">
                <a:solidFill>
                  <a:schemeClr val="hlink"/>
                </a:solidFill>
                <a:hlinkClick r:id="rId9">
                  <a:extLst>
                    <a:ext uri="{A12FA001-AC4F-418D-AE19-62706E023703}">
                      <ahyp:hlinkClr xmlns:ahyp="http://schemas.microsoft.com/office/drawing/2018/hyperlinkcolor" val="tx"/>
                    </a:ext>
                  </a:extLst>
                </a:hlinkClick>
              </a:rPr>
              <a:t>noticias/</a:t>
            </a:r>
            <a:r>
              <a:rPr lang="es" sz="1200" b="1" u="sng" dirty="0">
                <a:solidFill>
                  <a:schemeClr val="hlink"/>
                </a:solidFill>
                <a:sym typeface="Arial"/>
              </a:rPr>
              <a:t> 'Get Bad News</a:t>
            </a:r>
            <a:r>
              <a:rPr lang="es" sz="1200" b="1" u="sng" dirty="0">
                <a:solidFill>
                  <a:schemeClr val="hlink"/>
                </a:solidFill>
                <a:hlinkClick r:id="rId9">
                  <a:extLst>
                    <a:ext uri="{A12FA001-AC4F-418D-AE19-62706E023703}">
                      <ahyp:hlinkClr xmlns:ahyp="http://schemas.microsoft.com/office/drawing/2018/hyperlinkcolor" val="tx"/>
                    </a:ext>
                  </a:extLst>
                </a:hlinkClick>
              </a:rPr>
              <a:t> </a:t>
            </a:r>
            <a:r>
              <a:rPr lang="es" sz="1200" b="1" u="sng" dirty="0">
                <a:solidFill>
                  <a:schemeClr val="hlink"/>
                </a:solidFill>
                <a:hlinkClick r:id="rId9"/>
              </a:rPr>
              <a:t>- Juego</a:t>
            </a:r>
            <a:r>
              <a:rPr lang="es" sz="1200" b="1" dirty="0"/>
              <a:t> </a:t>
            </a:r>
            <a:endParaRPr sz="1200" dirty="0"/>
          </a:p>
          <a:p>
            <a:pPr marL="0" lvl="0" indent="0" algn="l" rtl="0">
              <a:lnSpc>
                <a:spcPct val="100000"/>
              </a:lnSpc>
              <a:spcBef>
                <a:spcPts val="0"/>
              </a:spcBef>
              <a:spcAft>
                <a:spcPts val="0"/>
              </a:spcAft>
              <a:buClr>
                <a:schemeClr val="dk1"/>
              </a:buClr>
              <a:buSzPts val="1100"/>
              <a:buNone/>
            </a:pPr>
            <a:endParaRPr sz="1200" b="1" dirty="0"/>
          </a:p>
          <a:p>
            <a:pPr marL="285750" lvl="0" indent="-285750" algn="l" rtl="0">
              <a:lnSpc>
                <a:spcPct val="100000"/>
              </a:lnSpc>
              <a:spcBef>
                <a:spcPts val="0"/>
              </a:spcBef>
              <a:spcAft>
                <a:spcPts val="0"/>
              </a:spcAft>
              <a:buClr>
                <a:schemeClr val="dk1"/>
              </a:buClr>
              <a:buSzPts val="1100"/>
              <a:buChar char="●"/>
            </a:pPr>
            <a:r>
              <a:rPr lang="es" sz="1200" b="1" u="sng" dirty="0">
                <a:solidFill>
                  <a:schemeClr val="hlink"/>
                </a:solidFill>
                <a:hlinkClick r:id="rId10"/>
              </a:rPr>
              <a:t>Cómo detectar noticias falsas en las redes sociales con verificadores certificados (video de 30 minutos)</a:t>
            </a:r>
            <a:endParaRPr sz="1200" b="1" u="sng" dirty="0">
              <a:solidFill>
                <a:schemeClr val="hlink"/>
              </a:solidFill>
            </a:endParaRPr>
          </a:p>
          <a:p>
            <a:pPr marL="0" lvl="0" indent="0" algn="l" rtl="0">
              <a:lnSpc>
                <a:spcPct val="100000"/>
              </a:lnSpc>
              <a:spcBef>
                <a:spcPts val="0"/>
              </a:spcBef>
              <a:spcAft>
                <a:spcPts val="0"/>
              </a:spcAft>
              <a:buClr>
                <a:schemeClr val="dk1"/>
              </a:buClr>
              <a:buSzPts val="1100"/>
              <a:buNone/>
            </a:pPr>
            <a:endParaRPr sz="1200" b="1" dirty="0"/>
          </a:p>
          <a:p>
            <a:pPr marL="285750" lvl="0" indent="-285750" algn="l" rtl="0">
              <a:lnSpc>
                <a:spcPct val="100000"/>
              </a:lnSpc>
              <a:spcBef>
                <a:spcPts val="0"/>
              </a:spcBef>
              <a:spcAft>
                <a:spcPts val="0"/>
              </a:spcAft>
              <a:buClr>
                <a:schemeClr val="dk1"/>
              </a:buClr>
              <a:buSzPts val="1100"/>
              <a:buChar char="●"/>
            </a:pPr>
            <a:r>
              <a:rPr lang="es" sz="1200" b="1" u="sng" dirty="0">
                <a:solidFill>
                  <a:schemeClr val="bg1"/>
                </a:solidFill>
                <a:hlinkClick r:id="rId11">
                  <a:extLst>
                    <a:ext uri="{A12FA001-AC4F-418D-AE19-62706E023703}">
                      <ahyp:hlinkClr xmlns:ahyp="http://schemas.microsoft.com/office/drawing/2018/hyperlinkcolor" val="tx"/>
                    </a:ext>
                  </a:extLst>
                </a:hlinkClick>
              </a:rPr>
              <a:t>La verificación de datos en línea es más importante que nunca</a:t>
            </a:r>
            <a:r>
              <a:rPr lang="es" sz="1200" b="1" dirty="0">
                <a:solidFill>
                  <a:schemeClr val="bg1"/>
                </a:solidFill>
              </a:rPr>
              <a:t> (breve video en inglés)</a:t>
            </a:r>
            <a:endParaRPr sz="1200" b="1" dirty="0">
              <a:solidFill>
                <a:schemeClr val="bg1"/>
              </a:solidFill>
            </a:endParaRPr>
          </a:p>
        </p:txBody>
      </p:sp>
      <p:cxnSp>
        <p:nvCxnSpPr>
          <p:cNvPr id="324" name="Google Shape;324;p9"/>
          <p:cNvCxnSpPr/>
          <p:nvPr/>
        </p:nvCxnSpPr>
        <p:spPr>
          <a:xfrm>
            <a:off x="8420925" y="1839500"/>
            <a:ext cx="0" cy="3311100"/>
          </a:xfrm>
          <a:prstGeom prst="straightConnector1">
            <a:avLst/>
          </a:prstGeom>
          <a:noFill/>
          <a:ln w="19050" cap="flat" cmpd="sng">
            <a:solidFill>
              <a:schemeClr val="lt1"/>
            </a:solidFill>
            <a:prstDash val="solid"/>
            <a:round/>
            <a:headEnd type="none" w="sm" len="sm"/>
            <a:tailEnd type="none" w="sm" len="sm"/>
          </a:ln>
        </p:spPr>
      </p:cxnSp>
      <p:cxnSp>
        <p:nvCxnSpPr>
          <p:cNvPr id="325" name="Google Shape;325;p9"/>
          <p:cNvCxnSpPr/>
          <p:nvPr/>
        </p:nvCxnSpPr>
        <p:spPr>
          <a:xfrm>
            <a:off x="5652900" y="1748597"/>
            <a:ext cx="0" cy="872100"/>
          </a:xfrm>
          <a:prstGeom prst="straightConnector1">
            <a:avLst/>
          </a:prstGeom>
          <a:noFill/>
          <a:ln w="19050" cap="flat" cmpd="sng">
            <a:solidFill>
              <a:schemeClr val="lt1"/>
            </a:solidFill>
            <a:prstDash val="solid"/>
            <a:round/>
            <a:headEnd type="none" w="sm" len="sm"/>
            <a:tailEnd type="none" w="sm" len="sm"/>
          </a:ln>
        </p:spPr>
      </p:cxnSp>
      <p:grpSp>
        <p:nvGrpSpPr>
          <p:cNvPr id="327" name="Google Shape;327;p9"/>
          <p:cNvGrpSpPr/>
          <p:nvPr/>
        </p:nvGrpSpPr>
        <p:grpSpPr>
          <a:xfrm>
            <a:off x="4244924" y="4704850"/>
            <a:ext cx="808500" cy="92100"/>
            <a:chOff x="3570750" y="4704850"/>
            <a:chExt cx="808500" cy="92100"/>
          </a:xfrm>
        </p:grpSpPr>
        <p:sp>
          <p:nvSpPr>
            <p:cNvPr id="328" name="Google Shape;328;p9"/>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9" name="Google Shape;329;p9"/>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0" name="Google Shape;330;p9"/>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 name="Google Shape;331;p9"/>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332" name="Google Shape;332;p9" descr="woman in black and yellow plaid coat"/>
          <p:cNvPicPr preferRelativeResize="0"/>
          <p:nvPr/>
        </p:nvPicPr>
        <p:blipFill rotWithShape="1">
          <a:blip r:embed="rId12">
            <a:alphaModFix/>
          </a:blip>
          <a:srcRect/>
          <a:stretch/>
        </p:blipFill>
        <p:spPr>
          <a:xfrm>
            <a:off x="5838669" y="0"/>
            <a:ext cx="3294899" cy="5143500"/>
          </a:xfrm>
          <a:prstGeom prst="rect">
            <a:avLst/>
          </a:prstGeom>
          <a:noFill/>
          <a:ln>
            <a:noFill/>
          </a:ln>
        </p:spPr>
      </p:pic>
      <p:pic>
        <p:nvPicPr>
          <p:cNvPr id="333" name="Google Shape;333;p9"/>
          <p:cNvPicPr preferRelativeResize="0"/>
          <p:nvPr/>
        </p:nvPicPr>
        <p:blipFill rotWithShape="1">
          <a:blip r:embed="rId13">
            <a:alphaModFix/>
          </a:blip>
          <a:srcRect/>
          <a:stretch/>
        </p:blipFill>
        <p:spPr>
          <a:xfrm>
            <a:off x="8406261" y="85675"/>
            <a:ext cx="574610" cy="429582"/>
          </a:xfrm>
          <a:prstGeom prst="rect">
            <a:avLst/>
          </a:prstGeom>
          <a:noFill/>
          <a:ln>
            <a:noFill/>
          </a:ln>
        </p:spPr>
      </p:pic>
      <p:pic>
        <p:nvPicPr>
          <p:cNvPr id="2" name="Imagen 1">
            <a:extLst>
              <a:ext uri="{FF2B5EF4-FFF2-40B4-BE49-F238E27FC236}">
                <a16:creationId xmlns:a16="http://schemas.microsoft.com/office/drawing/2014/main" id="{BAD1DB0F-5E43-CA83-0B92-0F0371849A3A}"/>
              </a:ext>
            </a:extLst>
          </p:cNvPr>
          <p:cNvPicPr>
            <a:picLocks noChangeAspect="1"/>
          </p:cNvPicPr>
          <p:nvPr/>
        </p:nvPicPr>
        <p:blipFill>
          <a:blip r:embed="rId1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23426129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6"/>
          <p:cNvSpPr txBox="1">
            <a:spLocks noGrp="1"/>
          </p:cNvSpPr>
          <p:nvPr>
            <p:ph type="title"/>
          </p:nvPr>
        </p:nvSpPr>
        <p:spPr>
          <a:xfrm>
            <a:off x="643800" y="831393"/>
            <a:ext cx="4461300" cy="59562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200"/>
              <a:buNone/>
            </a:pPr>
            <a:r>
              <a:rPr lang="es" dirty="0"/>
              <a:t>Autorreflexión</a:t>
            </a:r>
            <a:endParaRPr dirty="0"/>
          </a:p>
        </p:txBody>
      </p:sp>
      <p:sp>
        <p:nvSpPr>
          <p:cNvPr id="339" name="Google Shape;339;p56"/>
          <p:cNvSpPr txBox="1">
            <a:spLocks noGrp="1"/>
          </p:cNvSpPr>
          <p:nvPr>
            <p:ph type="subTitle" idx="1"/>
          </p:nvPr>
        </p:nvSpPr>
        <p:spPr>
          <a:xfrm>
            <a:off x="327457" y="1663245"/>
            <a:ext cx="5022709" cy="2503507"/>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ts val="0"/>
              </a:spcBef>
              <a:spcAft>
                <a:spcPts val="0"/>
              </a:spcAft>
              <a:buSzPts val="800"/>
              <a:buNone/>
            </a:pPr>
            <a:r>
              <a:rPr lang="es" dirty="0">
                <a:solidFill>
                  <a:schemeClr val="lt1"/>
                </a:solidFill>
              </a:rPr>
              <a:t>1. ¿Ha cambiado tu comprensión de las noticias falsas y la desinformación después de completar este taller?</a:t>
            </a:r>
            <a:endParaRPr dirty="0"/>
          </a:p>
          <a:p>
            <a:pPr marL="457200" lvl="0" indent="-292100" algn="l" rtl="0">
              <a:lnSpc>
                <a:spcPct val="100000"/>
              </a:lnSpc>
              <a:spcBef>
                <a:spcPts val="0"/>
              </a:spcBef>
              <a:spcAft>
                <a:spcPts val="0"/>
              </a:spcAft>
              <a:buSzPts val="800"/>
              <a:buNone/>
            </a:pPr>
            <a:endParaRPr dirty="0">
              <a:solidFill>
                <a:schemeClr val="lt1"/>
              </a:solidFill>
            </a:endParaRPr>
          </a:p>
          <a:p>
            <a:pPr marL="114300" lvl="0" indent="0" algn="l" rtl="0">
              <a:lnSpc>
                <a:spcPct val="100000"/>
              </a:lnSpc>
              <a:spcBef>
                <a:spcPts val="0"/>
              </a:spcBef>
              <a:spcAft>
                <a:spcPts val="0"/>
              </a:spcAft>
              <a:buSzPts val="800"/>
              <a:buNone/>
            </a:pPr>
            <a:r>
              <a:rPr lang="es" dirty="0">
                <a:solidFill>
                  <a:schemeClr val="lt1"/>
                </a:solidFill>
              </a:rPr>
              <a:t>2. ¿Hubo alguna herramienta o técnica específica de verificación de datos que te haya resultado particularmente útil o interesante?</a:t>
            </a:r>
            <a:endParaRPr dirty="0"/>
          </a:p>
          <a:p>
            <a:pPr marL="457200" lvl="0" indent="-292100" algn="l" rtl="0">
              <a:lnSpc>
                <a:spcPct val="100000"/>
              </a:lnSpc>
              <a:spcBef>
                <a:spcPts val="0"/>
              </a:spcBef>
              <a:spcAft>
                <a:spcPts val="0"/>
              </a:spcAft>
              <a:buSzPts val="800"/>
              <a:buNone/>
            </a:pPr>
            <a:endParaRPr dirty="0">
              <a:solidFill>
                <a:schemeClr val="lt1"/>
              </a:solidFill>
            </a:endParaRPr>
          </a:p>
          <a:p>
            <a:pPr marL="114300" lvl="0" indent="0" algn="l" rtl="0">
              <a:lnSpc>
                <a:spcPct val="100000"/>
              </a:lnSpc>
              <a:spcBef>
                <a:spcPts val="0"/>
              </a:spcBef>
              <a:spcAft>
                <a:spcPts val="0"/>
              </a:spcAft>
              <a:buSzPts val="800"/>
              <a:buNone/>
            </a:pPr>
            <a:r>
              <a:rPr lang="es" dirty="0">
                <a:solidFill>
                  <a:schemeClr val="lt1"/>
                </a:solidFill>
              </a:rPr>
              <a:t>3. ¿Puedes pensar en una situación de la vida real en la que podrías utilizar las habilidades de verificación de datos que has aprendido en el taller?</a:t>
            </a:r>
            <a:endParaRPr dirty="0">
              <a:solidFill>
                <a:schemeClr val="lt1"/>
              </a:solidFill>
            </a:endParaRPr>
          </a:p>
          <a:p>
            <a:pPr marL="114300" lvl="0" indent="0" algn="l" rtl="0">
              <a:lnSpc>
                <a:spcPct val="100000"/>
              </a:lnSpc>
              <a:spcBef>
                <a:spcPts val="0"/>
              </a:spcBef>
              <a:spcAft>
                <a:spcPts val="0"/>
              </a:spcAft>
              <a:buSzPts val="800"/>
              <a:buNone/>
            </a:pPr>
            <a:endParaRPr dirty="0">
              <a:solidFill>
                <a:schemeClr val="lt1"/>
              </a:solidFill>
            </a:endParaRPr>
          </a:p>
        </p:txBody>
      </p:sp>
      <p:pic>
        <p:nvPicPr>
          <p:cNvPr id="340" name="Google Shape;340;p56" descr="man wearing blue plaid dress shirt and blue jeans"/>
          <p:cNvPicPr preferRelativeResize="0"/>
          <p:nvPr/>
        </p:nvPicPr>
        <p:blipFill rotWithShape="1">
          <a:blip r:embed="rId3">
            <a:alphaModFix/>
          </a:blip>
          <a:srcRect/>
          <a:stretch/>
        </p:blipFill>
        <p:spPr>
          <a:xfrm>
            <a:off x="5728855" y="1769348"/>
            <a:ext cx="3087688" cy="2062703"/>
          </a:xfrm>
          <a:prstGeom prst="rect">
            <a:avLst/>
          </a:prstGeom>
          <a:noFill/>
          <a:ln>
            <a:noFill/>
          </a:ln>
        </p:spPr>
      </p:pic>
      <p:pic>
        <p:nvPicPr>
          <p:cNvPr id="2" name="Imagen 1">
            <a:extLst>
              <a:ext uri="{FF2B5EF4-FFF2-40B4-BE49-F238E27FC236}">
                <a16:creationId xmlns:a16="http://schemas.microsoft.com/office/drawing/2014/main" id="{3F260515-DDD3-051F-4E99-94E757A9BEFD}"/>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6720898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7"/>
          <p:cNvSpPr txBox="1">
            <a:spLocks noGrp="1"/>
          </p:cNvSpPr>
          <p:nvPr>
            <p:ph type="title"/>
          </p:nvPr>
        </p:nvSpPr>
        <p:spPr>
          <a:xfrm flipH="1">
            <a:off x="720000" y="346550"/>
            <a:ext cx="4529700" cy="236892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200"/>
              <a:buNone/>
            </a:pPr>
            <a:r>
              <a:rPr lang="es" sz="3200" dirty="0"/>
              <a:t>Sección 2: Sesiones de capacitación y recursos de MediAware</a:t>
            </a:r>
            <a:endParaRPr sz="3200" dirty="0"/>
          </a:p>
        </p:txBody>
      </p:sp>
      <p:sp>
        <p:nvSpPr>
          <p:cNvPr id="346" name="Google Shape;346;p57"/>
          <p:cNvSpPr txBox="1">
            <a:spLocks noGrp="1"/>
          </p:cNvSpPr>
          <p:nvPr>
            <p:ph type="subTitle" idx="1"/>
          </p:nvPr>
        </p:nvSpPr>
        <p:spPr>
          <a:xfrm flipH="1">
            <a:off x="720000" y="2715475"/>
            <a:ext cx="2909400" cy="76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100"/>
              <a:buNone/>
            </a:pPr>
            <a:r>
              <a:rPr lang="es" dirty="0"/>
              <a:t>Recurso #2: Verdadero o Falso</a:t>
            </a:r>
            <a:endParaRPr dirty="0"/>
          </a:p>
        </p:txBody>
      </p:sp>
      <p:grpSp>
        <p:nvGrpSpPr>
          <p:cNvPr id="347" name="Google Shape;347;p57"/>
          <p:cNvGrpSpPr/>
          <p:nvPr/>
        </p:nvGrpSpPr>
        <p:grpSpPr>
          <a:xfrm>
            <a:off x="4167750" y="4704850"/>
            <a:ext cx="808500" cy="92100"/>
            <a:chOff x="3570750" y="4704850"/>
            <a:chExt cx="808500" cy="92100"/>
          </a:xfrm>
        </p:grpSpPr>
        <p:sp>
          <p:nvSpPr>
            <p:cNvPr id="348" name="Google Shape;348;p57"/>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 name="Google Shape;349;p57"/>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 name="Google Shape;350;p57"/>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 name="Google Shape;351;p57"/>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352" name="Google Shape;352;p57"/>
          <p:cNvCxnSpPr/>
          <p:nvPr/>
        </p:nvCxnSpPr>
        <p:spPr>
          <a:xfrm>
            <a:off x="720000" y="3695500"/>
            <a:ext cx="0" cy="872100"/>
          </a:xfrm>
          <a:prstGeom prst="straightConnector1">
            <a:avLst/>
          </a:prstGeom>
          <a:noFill/>
          <a:ln w="19050" cap="flat" cmpd="sng">
            <a:solidFill>
              <a:schemeClr val="lt1"/>
            </a:solidFill>
            <a:prstDash val="solid"/>
            <a:round/>
            <a:headEnd type="none" w="sm" len="sm"/>
            <a:tailEnd type="none" w="sm" len="sm"/>
          </a:ln>
        </p:spPr>
      </p:cxnSp>
      <p:pic>
        <p:nvPicPr>
          <p:cNvPr id="354" name="Google Shape;354;p57"/>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355" name="Google Shape;355;p57" descr="man standing in front of people sitting beside table with laptop computers"/>
          <p:cNvPicPr preferRelativeResize="0"/>
          <p:nvPr/>
        </p:nvPicPr>
        <p:blipFill rotWithShape="1">
          <a:blip r:embed="rId4">
            <a:alphaModFix/>
          </a:blip>
          <a:srcRect/>
          <a:stretch/>
        </p:blipFill>
        <p:spPr>
          <a:xfrm>
            <a:off x="5514602" y="2253891"/>
            <a:ext cx="3469135" cy="2313709"/>
          </a:xfrm>
          <a:prstGeom prst="rect">
            <a:avLst/>
          </a:prstGeom>
          <a:noFill/>
          <a:ln>
            <a:noFill/>
          </a:ln>
        </p:spPr>
      </p:pic>
      <p:pic>
        <p:nvPicPr>
          <p:cNvPr id="2" name="Imagen 1">
            <a:extLst>
              <a:ext uri="{FF2B5EF4-FFF2-40B4-BE49-F238E27FC236}">
                <a16:creationId xmlns:a16="http://schemas.microsoft.com/office/drawing/2014/main" id="{01C6D7B0-D5F8-E0AF-2DBA-84FFB9FF14FF}"/>
              </a:ext>
            </a:extLst>
          </p:cNvPr>
          <p:cNvPicPr>
            <a:picLocks noChangeAspect="1"/>
          </p:cNvPicPr>
          <p:nvPr/>
        </p:nvPicPr>
        <p:blipFill>
          <a:blip r:embed="rId5"/>
          <a:stretch>
            <a:fillRect/>
          </a:stretch>
        </p:blipFill>
        <p:spPr>
          <a:xfrm>
            <a:off x="135312" y="4844594"/>
            <a:ext cx="866494" cy="204668"/>
          </a:xfrm>
          <a:prstGeom prst="rect">
            <a:avLst/>
          </a:prstGeom>
        </p:spPr>
      </p:pic>
    </p:spTree>
    <p:extLst>
      <p:ext uri="{BB962C8B-B14F-4D97-AF65-F5344CB8AC3E}">
        <p14:creationId xmlns:p14="http://schemas.microsoft.com/office/powerpoint/2010/main" val="316737157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8"/>
          <p:cNvSpPr txBox="1">
            <a:spLocks noGrp="1"/>
          </p:cNvSpPr>
          <p:nvPr>
            <p:ph type="title"/>
          </p:nvPr>
        </p:nvSpPr>
        <p:spPr>
          <a:xfrm>
            <a:off x="396586" y="221674"/>
            <a:ext cx="8350827" cy="117854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600"/>
              <a:buNone/>
            </a:pPr>
            <a:r>
              <a:rPr lang="es" dirty="0">
                <a:latin typeface="Open Sans" panose="020B0604020202020204" charset="0"/>
                <a:ea typeface="Open Sans" panose="020B0604020202020204" charset="0"/>
                <a:cs typeface="Open Sans" panose="020B0604020202020204" charset="0"/>
              </a:rPr>
              <a:t>¿Son realmente peligrosas las noticias falsas?</a:t>
            </a:r>
            <a:endParaRPr dirty="0">
              <a:latin typeface="Open Sans" panose="020B0604020202020204" charset="0"/>
              <a:ea typeface="Open Sans" panose="020B0604020202020204" charset="0"/>
              <a:cs typeface="Open Sans" panose="020B0604020202020204" charset="0"/>
            </a:endParaRPr>
          </a:p>
        </p:txBody>
      </p:sp>
      <p:sp>
        <p:nvSpPr>
          <p:cNvPr id="361" name="Google Shape;361;p58"/>
          <p:cNvSpPr txBox="1"/>
          <p:nvPr/>
        </p:nvSpPr>
        <p:spPr>
          <a:xfrm>
            <a:off x="3758451" y="1462521"/>
            <a:ext cx="5070765" cy="289305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Puede resultar difícil determinar si la información en línea es falsa porque hay mucho contenido disponible en Internet y cualquiera puede publicar o compartir información sin verificar su exactitud. La desinformación y las noticias falsas pueden diseñarse intencionalmente para que parezcan legítimas y pueden difundirse rápida y fácilmente a través de las redes sociales y otras plataformas en línea. Además, muchas personas tienen prejuicios o nociones preconcebidas que pueden hacerlas más susceptibles a creer información falsa que respalde sus creencias o valores. Por tanto, es necesario contar con las habilidades y herramientas para evaluar críticamente la información y verificar su autenticidad.</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pic>
        <p:nvPicPr>
          <p:cNvPr id="362" name="Google Shape;362;p58"/>
          <p:cNvPicPr preferRelativeResize="0"/>
          <p:nvPr/>
        </p:nvPicPr>
        <p:blipFill rotWithShape="1">
          <a:blip r:embed="rId3">
            <a:alphaModFix/>
          </a:blip>
          <a:srcRect/>
          <a:stretch/>
        </p:blipFill>
        <p:spPr>
          <a:xfrm>
            <a:off x="732160" y="2149194"/>
            <a:ext cx="2634360" cy="1756240"/>
          </a:xfrm>
          <a:prstGeom prst="rect">
            <a:avLst/>
          </a:prstGeom>
          <a:noFill/>
          <a:ln>
            <a:noFill/>
          </a:ln>
        </p:spPr>
      </p:pic>
      <p:grpSp>
        <p:nvGrpSpPr>
          <p:cNvPr id="364" name="Google Shape;364;p58"/>
          <p:cNvGrpSpPr/>
          <p:nvPr/>
        </p:nvGrpSpPr>
        <p:grpSpPr>
          <a:xfrm>
            <a:off x="4167750" y="4704850"/>
            <a:ext cx="808500" cy="92100"/>
            <a:chOff x="3570750" y="4704850"/>
            <a:chExt cx="808500" cy="92100"/>
          </a:xfrm>
        </p:grpSpPr>
        <p:sp>
          <p:nvSpPr>
            <p:cNvPr id="365" name="Google Shape;365;p58"/>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 name="Google Shape;366;p58"/>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 name="Google Shape;367;p58"/>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 name="Google Shape;368;p58"/>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 name="Imagen 1">
            <a:extLst>
              <a:ext uri="{FF2B5EF4-FFF2-40B4-BE49-F238E27FC236}">
                <a16:creationId xmlns:a16="http://schemas.microsoft.com/office/drawing/2014/main" id="{CC0030BF-8FC4-058F-0273-8F7846DED1FC}"/>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15426477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9"/>
          <p:cNvSpPr txBox="1">
            <a:spLocks noGrp="1"/>
          </p:cNvSpPr>
          <p:nvPr>
            <p:ph type="title"/>
          </p:nvPr>
        </p:nvSpPr>
        <p:spPr>
          <a:xfrm>
            <a:off x="997308" y="551668"/>
            <a:ext cx="7149382" cy="83808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4200"/>
              <a:buNone/>
            </a:pPr>
            <a:r>
              <a:rPr lang="es" sz="3600" dirty="0"/>
              <a:t>Verdadero o Falso</a:t>
            </a:r>
            <a:endParaRPr dirty="0"/>
          </a:p>
        </p:txBody>
      </p:sp>
      <p:sp>
        <p:nvSpPr>
          <p:cNvPr id="374" name="Google Shape;374;p59"/>
          <p:cNvSpPr txBox="1">
            <a:spLocks noGrp="1"/>
          </p:cNvSpPr>
          <p:nvPr>
            <p:ph type="subTitle" idx="1"/>
          </p:nvPr>
        </p:nvSpPr>
        <p:spPr>
          <a:xfrm>
            <a:off x="758333" y="1539513"/>
            <a:ext cx="7647928" cy="2555116"/>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ts val="0"/>
              </a:spcBef>
              <a:spcAft>
                <a:spcPts val="0"/>
              </a:spcAft>
              <a:buSzPts val="800"/>
              <a:buNone/>
            </a:pPr>
            <a:r>
              <a:rPr lang="es" dirty="0"/>
              <a:t>Esta actividad es un ejercicio de verificación de hechos diseñado para ayudar a los participantes a evaluar la fiabilidad de la información y detectar noticias falsas utilizando herramientas de verificación de hechos en línea. Es una forma sencilla pero eficaz de promover el pensamiento crítico y las habilidades de alfabetización mediática, que son cada vez más importantes en el entorno actual rico en información. </a:t>
            </a:r>
          </a:p>
          <a:p>
            <a:pPr marL="114300" lvl="0" indent="0" algn="l" rtl="0">
              <a:lnSpc>
                <a:spcPct val="100000"/>
              </a:lnSpc>
              <a:spcBef>
                <a:spcPts val="0"/>
              </a:spcBef>
              <a:spcAft>
                <a:spcPts val="0"/>
              </a:spcAft>
              <a:buSzPts val="800"/>
              <a:buNone/>
            </a:pPr>
            <a:endParaRPr lang="es" dirty="0"/>
          </a:p>
          <a:p>
            <a:pPr marL="114300" lvl="0" indent="0" algn="l" rtl="0">
              <a:lnSpc>
                <a:spcPct val="100000"/>
              </a:lnSpc>
              <a:spcBef>
                <a:spcPts val="0"/>
              </a:spcBef>
              <a:spcAft>
                <a:spcPts val="0"/>
              </a:spcAft>
              <a:buSzPts val="800"/>
              <a:buNone/>
            </a:pPr>
            <a:r>
              <a:rPr lang="es" dirty="0"/>
              <a:t>Al completar esta actividad, los jóvenes y adultos pueden mejorar su capacidad para navegar y evaluar la precisión y credibilidad de las noticias y la información que encuentran en línea, ayudándoles a tomar decisiones informadas y evitar la difusión de información falsa.</a:t>
            </a:r>
            <a:endParaRPr dirty="0"/>
          </a:p>
        </p:txBody>
      </p:sp>
      <p:pic>
        <p:nvPicPr>
          <p:cNvPr id="375" name="Google Shape;375;p59"/>
          <p:cNvPicPr preferRelativeResize="0"/>
          <p:nvPr/>
        </p:nvPicPr>
        <p:blipFill rotWithShape="1">
          <a:blip r:embed="rId3">
            <a:alphaModFix/>
          </a:blip>
          <a:srcRect/>
          <a:stretch/>
        </p:blipFill>
        <p:spPr>
          <a:xfrm>
            <a:off x="8406261" y="85675"/>
            <a:ext cx="574610" cy="429582"/>
          </a:xfrm>
          <a:prstGeom prst="rect">
            <a:avLst/>
          </a:prstGeom>
          <a:noFill/>
          <a:ln>
            <a:noFill/>
          </a:ln>
        </p:spPr>
      </p:pic>
      <p:grpSp>
        <p:nvGrpSpPr>
          <p:cNvPr id="377" name="Google Shape;377;p59"/>
          <p:cNvGrpSpPr/>
          <p:nvPr/>
        </p:nvGrpSpPr>
        <p:grpSpPr>
          <a:xfrm>
            <a:off x="4167750" y="4704850"/>
            <a:ext cx="808500" cy="92100"/>
            <a:chOff x="3570750" y="4704850"/>
            <a:chExt cx="808500" cy="92100"/>
          </a:xfrm>
        </p:grpSpPr>
        <p:sp>
          <p:nvSpPr>
            <p:cNvPr id="378" name="Google Shape;378;p59"/>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 name="Google Shape;379;p59"/>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 name="Google Shape;380;p59"/>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 name="Google Shape;381;p59"/>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 name="Imagen 1">
            <a:extLst>
              <a:ext uri="{FF2B5EF4-FFF2-40B4-BE49-F238E27FC236}">
                <a16:creationId xmlns:a16="http://schemas.microsoft.com/office/drawing/2014/main" id="{86D03F50-57F6-D5CC-32C8-C040C4FC70F5}"/>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376532582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grpSp>
        <p:nvGrpSpPr>
          <p:cNvPr id="386" name="Google Shape;386;p60"/>
          <p:cNvGrpSpPr/>
          <p:nvPr/>
        </p:nvGrpSpPr>
        <p:grpSpPr>
          <a:xfrm>
            <a:off x="4167750" y="4884579"/>
            <a:ext cx="808500" cy="92100"/>
            <a:chOff x="3570750" y="4704850"/>
            <a:chExt cx="808500" cy="92100"/>
          </a:xfrm>
        </p:grpSpPr>
        <p:sp>
          <p:nvSpPr>
            <p:cNvPr id="387" name="Google Shape;387;p60"/>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 name="Google Shape;388;p60"/>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 name="Google Shape;389;p60"/>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 name="Google Shape;390;p60"/>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391" name="Google Shape;391;p60"/>
          <p:cNvCxnSpPr/>
          <p:nvPr/>
        </p:nvCxnSpPr>
        <p:spPr>
          <a:xfrm>
            <a:off x="8420775" y="418900"/>
            <a:ext cx="0" cy="872100"/>
          </a:xfrm>
          <a:prstGeom prst="straightConnector1">
            <a:avLst/>
          </a:prstGeom>
          <a:noFill/>
          <a:ln w="19050" cap="flat" cmpd="sng">
            <a:solidFill>
              <a:schemeClr val="lt1"/>
            </a:solidFill>
            <a:prstDash val="solid"/>
            <a:round/>
            <a:headEnd type="none" w="sm" len="sm"/>
            <a:tailEnd type="none" w="sm" len="sm"/>
          </a:ln>
        </p:spPr>
      </p:cxnSp>
      <p:pic>
        <p:nvPicPr>
          <p:cNvPr id="393" name="Google Shape;393;p60"/>
          <p:cNvPicPr preferRelativeResize="0"/>
          <p:nvPr/>
        </p:nvPicPr>
        <p:blipFill rotWithShape="1">
          <a:blip r:embed="rId3">
            <a:alphaModFix/>
          </a:blip>
          <a:srcRect/>
          <a:stretch/>
        </p:blipFill>
        <p:spPr>
          <a:xfrm>
            <a:off x="8406261" y="85675"/>
            <a:ext cx="574610" cy="429582"/>
          </a:xfrm>
          <a:prstGeom prst="rect">
            <a:avLst/>
          </a:prstGeom>
          <a:noFill/>
          <a:ln>
            <a:noFill/>
          </a:ln>
        </p:spPr>
      </p:pic>
      <p:grpSp>
        <p:nvGrpSpPr>
          <p:cNvPr id="394" name="Google Shape;394;p60"/>
          <p:cNvGrpSpPr/>
          <p:nvPr/>
        </p:nvGrpSpPr>
        <p:grpSpPr>
          <a:xfrm>
            <a:off x="1552894" y="418900"/>
            <a:ext cx="5707312" cy="3996669"/>
            <a:chOff x="815648" y="230"/>
            <a:chExt cx="5148323" cy="4603288"/>
          </a:xfrm>
        </p:grpSpPr>
        <p:sp>
          <p:nvSpPr>
            <p:cNvPr id="395" name="Google Shape;395;p60"/>
            <p:cNvSpPr/>
            <p:nvPr/>
          </p:nvSpPr>
          <p:spPr>
            <a:xfrm rot="10800000">
              <a:off x="1455524" y="230"/>
              <a:ext cx="4508447" cy="1279752"/>
            </a:xfrm>
            <a:prstGeom prst="homePlate">
              <a:avLst>
                <a:gd name="adj" fmla="val 50000"/>
              </a:avLst>
            </a:prstGeom>
            <a:solidFill>
              <a:schemeClr val="accent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60"/>
            <p:cNvSpPr txBox="1"/>
            <p:nvPr/>
          </p:nvSpPr>
          <p:spPr>
            <a:xfrm>
              <a:off x="1775462" y="230"/>
              <a:ext cx="4188509" cy="1279752"/>
            </a:xfrm>
            <a:prstGeom prst="rect">
              <a:avLst/>
            </a:prstGeom>
            <a:noFill/>
            <a:ln>
              <a:noFill/>
            </a:ln>
          </p:spPr>
          <p:txBody>
            <a:bodyPr spcFirstLastPara="1" wrap="square" lIns="564325" tIns="41900" rIns="78225" bIns="419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s" sz="1100" b="1" i="0" u="sng" strike="noStrike" kern="0" cap="none" spc="0" normalizeH="0" baseline="0" noProof="0" dirty="0">
                  <a:ln>
                    <a:noFill/>
                  </a:ln>
                  <a:solidFill>
                    <a:schemeClr val="accent1">
                      <a:lumMod val="50000"/>
                    </a:schemeClr>
                  </a:solidFill>
                  <a:effectLst/>
                  <a:uLnTx/>
                  <a:uFillTx/>
                  <a:latin typeface="Open Sans" panose="020B0604020202020204" charset="0"/>
                  <a:ea typeface="Open Sans" panose="020B0604020202020204" charset="0"/>
                  <a:cs typeface="Open Sans" panose="020B0604020202020204" charset="0"/>
                  <a:sym typeface="Arial"/>
                </a:rPr>
                <a:t>Título de la actividad:</a:t>
              </a:r>
              <a:endParaRPr kumimoji="0" sz="1400" b="0" i="0" u="none" strike="noStrike" kern="0" cap="none" spc="0" normalizeH="0" baseline="0" noProof="0" dirty="0">
                <a:ln>
                  <a:noFill/>
                </a:ln>
                <a:solidFill>
                  <a:schemeClr val="accent1">
                    <a:lumMod val="50000"/>
                  </a:schemeClr>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ctr" defTabSz="914400" rtl="0" eaLnBrk="1" fontAlgn="auto" latinLnBrk="0" hangingPunct="1">
                <a:lnSpc>
                  <a:spcPct val="90000"/>
                </a:lnSpc>
                <a:spcBef>
                  <a:spcPts val="385"/>
                </a:spcBef>
                <a:spcAft>
                  <a:spcPts val="0"/>
                </a:spcAft>
                <a:buClr>
                  <a:srgbClr val="000000"/>
                </a:buClr>
                <a:buSzPts val="1100"/>
                <a:buFont typeface="Arial"/>
                <a:buNone/>
                <a:tabLst/>
                <a:defRPr/>
              </a:pPr>
              <a:endParaRPr kumimoji="0" sz="1100" b="1" i="0" u="sng" strike="noStrike" kern="0" cap="none" spc="0" normalizeH="0" baseline="0" noProof="0" dirty="0">
                <a:ln>
                  <a:noFill/>
                </a:ln>
                <a:solidFill>
                  <a:schemeClr val="accent1">
                    <a:lumMod val="50000"/>
                  </a:schemeClr>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ctr" defTabSz="914400" rtl="0" eaLnBrk="1" fontAlgn="auto" latinLnBrk="0" hangingPunct="1">
                <a:lnSpc>
                  <a:spcPct val="90000"/>
                </a:lnSpc>
                <a:spcBef>
                  <a:spcPts val="385"/>
                </a:spcBef>
                <a:spcAft>
                  <a:spcPts val="0"/>
                </a:spcAft>
                <a:buClr>
                  <a:srgbClr val="000000"/>
                </a:buClr>
                <a:buSzPts val="1100"/>
                <a:buFont typeface="Arial"/>
                <a:buNone/>
                <a:tabLst/>
                <a:defRPr/>
              </a:pPr>
              <a:r>
                <a:rPr kumimoji="0" lang="es" sz="1100" b="0" i="0" u="none" strike="noStrike" kern="0" cap="none" spc="0" normalizeH="0" baseline="0" noProof="0" dirty="0">
                  <a:ln>
                    <a:noFill/>
                  </a:ln>
                  <a:solidFill>
                    <a:schemeClr val="accent1">
                      <a:lumMod val="50000"/>
                    </a:schemeClr>
                  </a:solidFill>
                  <a:effectLst/>
                  <a:uLnTx/>
                  <a:uFillTx/>
                  <a:latin typeface="Open Sans" panose="020B0604020202020204" charset="0"/>
                  <a:ea typeface="Open Sans" panose="020B0604020202020204" charset="0"/>
                  <a:cs typeface="Open Sans" panose="020B0604020202020204" charset="0"/>
                  <a:sym typeface="Arial"/>
                </a:rPr>
                <a:t>Verdadero o Falso</a:t>
              </a:r>
              <a:endParaRPr kumimoji="0" sz="1100" b="0" i="0" u="none" strike="noStrike" kern="0" cap="none" spc="0" normalizeH="0" baseline="0" noProof="0" dirty="0">
                <a:ln>
                  <a:noFill/>
                </a:ln>
                <a:solidFill>
                  <a:schemeClr val="accent1">
                    <a:lumMod val="50000"/>
                  </a:schemeClr>
                </a:solidFill>
                <a:effectLst/>
                <a:uLnTx/>
                <a:uFillTx/>
                <a:latin typeface="Open Sans" panose="020B0604020202020204" charset="0"/>
                <a:ea typeface="Open Sans" panose="020B0604020202020204" charset="0"/>
                <a:cs typeface="Open Sans" panose="020B0604020202020204" charset="0"/>
                <a:sym typeface="Arial"/>
              </a:endParaRPr>
            </a:p>
          </p:txBody>
        </p:sp>
        <p:sp>
          <p:nvSpPr>
            <p:cNvPr id="397" name="Google Shape;397;p60"/>
            <p:cNvSpPr/>
            <p:nvPr/>
          </p:nvSpPr>
          <p:spPr>
            <a:xfrm>
              <a:off x="815648" y="230"/>
              <a:ext cx="1279752" cy="1279752"/>
            </a:xfrm>
            <a:prstGeom prst="ellipse">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60"/>
            <p:cNvSpPr/>
            <p:nvPr/>
          </p:nvSpPr>
          <p:spPr>
            <a:xfrm rot="10800000">
              <a:off x="1455524" y="1661998"/>
              <a:ext cx="4508447" cy="1279752"/>
            </a:xfrm>
            <a:prstGeom prst="homePlate">
              <a:avLst>
                <a:gd name="adj" fmla="val 50000"/>
              </a:avLst>
            </a:prstGeom>
            <a:solidFill>
              <a:srgbClr val="5D9FE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60"/>
            <p:cNvSpPr txBox="1"/>
            <p:nvPr/>
          </p:nvSpPr>
          <p:spPr>
            <a:xfrm>
              <a:off x="1775462" y="1661998"/>
              <a:ext cx="4188509" cy="1279752"/>
            </a:xfrm>
            <a:prstGeom prst="rect">
              <a:avLst/>
            </a:prstGeom>
            <a:noFill/>
            <a:ln>
              <a:noFill/>
            </a:ln>
          </p:spPr>
          <p:txBody>
            <a:bodyPr spcFirstLastPara="1" wrap="square" lIns="564325" tIns="41900" rIns="78225" bIns="419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s" sz="1100" b="1" i="0" u="sng" strike="noStrike" kern="0" cap="none" spc="0" normalizeH="0" baseline="0" noProof="0" dirty="0">
                  <a:ln>
                    <a:noFill/>
                  </a:ln>
                  <a:solidFill>
                    <a:schemeClr val="accent1">
                      <a:lumMod val="50000"/>
                    </a:schemeClr>
                  </a:solidFill>
                  <a:effectLst/>
                  <a:uLnTx/>
                  <a:uFillTx/>
                  <a:latin typeface="Open Sans" panose="020B0604020202020204" charset="0"/>
                  <a:ea typeface="Open Sans" panose="020B0604020202020204" charset="0"/>
                  <a:cs typeface="Open Sans" panose="020B0604020202020204" charset="0"/>
                  <a:sym typeface="Arial"/>
                </a:rPr>
                <a:t>Duración de la actividad:</a:t>
              </a:r>
              <a:endParaRPr kumimoji="0" sz="1400" b="0" i="0" u="none" strike="noStrike" kern="0" cap="none" spc="0" normalizeH="0" baseline="0" noProof="0" dirty="0">
                <a:ln>
                  <a:noFill/>
                </a:ln>
                <a:solidFill>
                  <a:schemeClr val="accent1">
                    <a:lumMod val="50000"/>
                  </a:schemeClr>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ctr" defTabSz="914400" rtl="0" eaLnBrk="1" fontAlgn="auto" latinLnBrk="0" hangingPunct="1">
                <a:lnSpc>
                  <a:spcPct val="90000"/>
                </a:lnSpc>
                <a:spcBef>
                  <a:spcPts val="385"/>
                </a:spcBef>
                <a:spcAft>
                  <a:spcPts val="0"/>
                </a:spcAft>
                <a:buClr>
                  <a:srgbClr val="000000"/>
                </a:buClr>
                <a:buSzPts val="1100"/>
                <a:buFont typeface="Arial"/>
                <a:buNone/>
                <a:tabLst/>
                <a:defRPr/>
              </a:pPr>
              <a:r>
                <a:rPr kumimoji="0" lang="es" sz="1100" b="1" i="0" u="sng" strike="noStrike" kern="0" cap="none" spc="0" normalizeH="0" baseline="0" noProof="0" dirty="0">
                  <a:ln>
                    <a:noFill/>
                  </a:ln>
                  <a:solidFill>
                    <a:schemeClr val="accent1">
                      <a:lumMod val="50000"/>
                    </a:schemeClr>
                  </a:solidFill>
                  <a:effectLst/>
                  <a:uLnTx/>
                  <a:uFillTx/>
                  <a:latin typeface="Open Sans" panose="020B0604020202020204" charset="0"/>
                  <a:ea typeface="Open Sans" panose="020B0604020202020204" charset="0"/>
                  <a:cs typeface="Open Sans" panose="020B0604020202020204" charset="0"/>
                  <a:sym typeface="Arial"/>
                </a:rPr>
                <a:t> </a:t>
              </a:r>
              <a:endParaRPr kumimoji="0" sz="1400" b="0" i="0" u="none" strike="noStrike" kern="0" cap="none" spc="0" normalizeH="0" baseline="0" noProof="0" dirty="0">
                <a:ln>
                  <a:noFill/>
                </a:ln>
                <a:solidFill>
                  <a:schemeClr val="accent1">
                    <a:lumMod val="50000"/>
                  </a:schemeClr>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ctr" defTabSz="914400" rtl="0" eaLnBrk="1" fontAlgn="auto" latinLnBrk="0" hangingPunct="1">
                <a:lnSpc>
                  <a:spcPct val="90000"/>
                </a:lnSpc>
                <a:spcBef>
                  <a:spcPts val="385"/>
                </a:spcBef>
                <a:spcAft>
                  <a:spcPts val="0"/>
                </a:spcAft>
                <a:buClr>
                  <a:srgbClr val="000000"/>
                </a:buClr>
                <a:buSzPts val="1100"/>
                <a:buFont typeface="Arial"/>
                <a:buNone/>
                <a:tabLst/>
                <a:defRPr/>
              </a:pPr>
              <a:r>
                <a:rPr kumimoji="0" lang="es" sz="1100" b="0" i="0" u="none" strike="noStrike" kern="0" cap="none" spc="0" normalizeH="0" baseline="0" noProof="0" dirty="0">
                  <a:ln>
                    <a:noFill/>
                  </a:ln>
                  <a:solidFill>
                    <a:schemeClr val="accent1">
                      <a:lumMod val="50000"/>
                    </a:schemeClr>
                  </a:solidFill>
                  <a:effectLst/>
                  <a:uLnTx/>
                  <a:uFillTx/>
                  <a:latin typeface="Open Sans" panose="020B0604020202020204" charset="0"/>
                  <a:ea typeface="Open Sans" panose="020B0604020202020204" charset="0"/>
                  <a:cs typeface="Open Sans" panose="020B0604020202020204" charset="0"/>
                  <a:sym typeface="Arial"/>
                </a:rPr>
                <a:t>30-45 minutos</a:t>
              </a:r>
              <a:endParaRPr kumimoji="0" sz="1400" b="0" i="0" u="none" strike="noStrike" kern="0" cap="none" spc="0" normalizeH="0" baseline="0" noProof="0" dirty="0">
                <a:ln>
                  <a:noFill/>
                </a:ln>
                <a:solidFill>
                  <a:schemeClr val="accent1">
                    <a:lumMod val="50000"/>
                  </a:schemeClr>
                </a:solidFill>
                <a:effectLst/>
                <a:uLnTx/>
                <a:uFillTx/>
                <a:latin typeface="Open Sans" panose="020B0604020202020204" charset="0"/>
                <a:ea typeface="Open Sans" panose="020B0604020202020204" charset="0"/>
                <a:cs typeface="Open Sans" panose="020B0604020202020204" charset="0"/>
                <a:sym typeface="Arial"/>
              </a:endParaRPr>
            </a:p>
          </p:txBody>
        </p:sp>
        <p:sp>
          <p:nvSpPr>
            <p:cNvPr id="400" name="Google Shape;400;p60"/>
            <p:cNvSpPr/>
            <p:nvPr/>
          </p:nvSpPr>
          <p:spPr>
            <a:xfrm>
              <a:off x="815648" y="1661998"/>
              <a:ext cx="1279752" cy="1279752"/>
            </a:xfrm>
            <a:prstGeom prst="ellipse">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60"/>
            <p:cNvSpPr/>
            <p:nvPr/>
          </p:nvSpPr>
          <p:spPr>
            <a:xfrm rot="10800000">
              <a:off x="1455524" y="3323766"/>
              <a:ext cx="4508447" cy="1279752"/>
            </a:xfrm>
            <a:prstGeom prst="homePlate">
              <a:avLst>
                <a:gd name="adj" fmla="val 50000"/>
              </a:avLst>
            </a:prstGeom>
            <a:solidFill>
              <a:srgbClr val="485CD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60"/>
            <p:cNvSpPr txBox="1"/>
            <p:nvPr/>
          </p:nvSpPr>
          <p:spPr>
            <a:xfrm>
              <a:off x="1775462" y="3323766"/>
              <a:ext cx="4188509" cy="1279752"/>
            </a:xfrm>
            <a:prstGeom prst="rect">
              <a:avLst/>
            </a:prstGeom>
            <a:noFill/>
            <a:ln>
              <a:noFill/>
            </a:ln>
          </p:spPr>
          <p:txBody>
            <a:bodyPr spcFirstLastPara="1" wrap="square" lIns="564325" tIns="41900" rIns="78225" bIns="419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endParaRPr kumimoji="0" sz="1100" b="1" i="0" u="sng"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385"/>
                </a:spcBef>
                <a:spcAft>
                  <a:spcPts val="0"/>
                </a:spcAft>
                <a:buClr>
                  <a:srgbClr val="000000"/>
                </a:buClr>
                <a:buSzPts val="1100"/>
                <a:buFont typeface="Arial"/>
                <a:buNone/>
                <a:tabLst/>
                <a:defRPr/>
              </a:pPr>
              <a:r>
                <a:rPr kumimoji="0" lang="es" sz="1100" b="1" i="0" u="sng"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Materiales necesarios:</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ctr" defTabSz="914400" rtl="0" eaLnBrk="1" fontAlgn="auto" latinLnBrk="0" hangingPunct="1">
                <a:lnSpc>
                  <a:spcPct val="90000"/>
                </a:lnSpc>
                <a:spcBef>
                  <a:spcPts val="385"/>
                </a:spcBef>
                <a:spcAft>
                  <a:spcPts val="0"/>
                </a:spcAft>
                <a:buClr>
                  <a:srgbClr val="000000"/>
                </a:buClr>
                <a:buSzPts val="1100"/>
                <a:buFont typeface="Arial"/>
                <a:buNone/>
                <a:tabLst/>
                <a:defRPr/>
              </a:pPr>
              <a:endParaRPr kumimoji="0" sz="1100" b="1" i="0" u="sng"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ctr" defTabSz="914400" rtl="0" eaLnBrk="1" fontAlgn="auto" latinLnBrk="0" hangingPunct="1">
                <a:lnSpc>
                  <a:spcPct val="90000"/>
                </a:lnSpc>
                <a:spcBef>
                  <a:spcPts val="385"/>
                </a:spcBef>
                <a:spcAft>
                  <a:spcPts val="0"/>
                </a:spcAft>
                <a:buClr>
                  <a:srgbClr val="000000"/>
                </a:buClr>
                <a:buSzPts val="1100"/>
                <a:buFont typeface="Arial"/>
                <a:buNone/>
                <a:tabLst/>
                <a:defRPr/>
              </a:pPr>
              <a:r>
                <a:rPr kumimoji="0" lang="es" sz="11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Lista de artículos de noticias o titulares que incluyan noticias tanto reales como falsas.</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ctr" defTabSz="914400" rtl="0" eaLnBrk="1" fontAlgn="auto" latinLnBrk="0" hangingPunct="1">
                <a:lnSpc>
                  <a:spcPct val="90000"/>
                </a:lnSpc>
                <a:spcBef>
                  <a:spcPts val="385"/>
                </a:spcBef>
                <a:spcAft>
                  <a:spcPts val="0"/>
                </a:spcAft>
                <a:buClr>
                  <a:srgbClr val="000000"/>
                </a:buClr>
                <a:buSzPts val="1100"/>
                <a:buFont typeface="Arial"/>
                <a:buNone/>
                <a:tabLst/>
                <a:defRPr/>
              </a:pPr>
              <a:r>
                <a:rPr kumimoji="0" lang="es" sz="11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Herramientas de verificación de datos</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ctr" defTabSz="914400" rtl="0" eaLnBrk="1" fontAlgn="auto" latinLnBrk="0" hangingPunct="1">
                <a:lnSpc>
                  <a:spcPct val="90000"/>
                </a:lnSpc>
                <a:spcBef>
                  <a:spcPts val="385"/>
                </a:spcBef>
                <a:spcAft>
                  <a:spcPts val="0"/>
                </a:spcAft>
                <a:buClr>
                  <a:srgbClr val="000000"/>
                </a:buClr>
                <a:buSzPts val="1000"/>
                <a:buFont typeface="Arial"/>
                <a:buNone/>
                <a:tabLst/>
                <a:defRPr/>
              </a:pPr>
              <a:endParaRPr kumimoji="0" sz="10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350"/>
                </a:spcBef>
                <a:spcAft>
                  <a:spcPts val="0"/>
                </a:spcAft>
                <a:buClr>
                  <a:srgbClr val="000000"/>
                </a:buClr>
                <a:buSzPts val="600"/>
                <a:buFont typeface="Arial"/>
                <a:buNone/>
                <a:tabLst/>
                <a:defRPr/>
              </a:pPr>
              <a:endParaRPr kumimoji="0" sz="6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03" name="Google Shape;403;p60"/>
            <p:cNvSpPr/>
            <p:nvPr/>
          </p:nvSpPr>
          <p:spPr>
            <a:xfrm>
              <a:off x="815648" y="3323766"/>
              <a:ext cx="1279752" cy="1279752"/>
            </a:xfrm>
            <a:prstGeom prst="ellipse">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Imagen 1">
            <a:extLst>
              <a:ext uri="{FF2B5EF4-FFF2-40B4-BE49-F238E27FC236}">
                <a16:creationId xmlns:a16="http://schemas.microsoft.com/office/drawing/2014/main" id="{D849267C-78B2-2808-C4E5-2538C70CDC39}"/>
              </a:ext>
            </a:extLst>
          </p:cNvPr>
          <p:cNvPicPr>
            <a:picLocks noChangeAspect="1"/>
          </p:cNvPicPr>
          <p:nvPr/>
        </p:nvPicPr>
        <p:blipFill>
          <a:blip r:embed="rId7"/>
          <a:stretch>
            <a:fillRect/>
          </a:stretch>
        </p:blipFill>
        <p:spPr>
          <a:xfrm>
            <a:off x="135312" y="4844594"/>
            <a:ext cx="866494" cy="204668"/>
          </a:xfrm>
          <a:prstGeom prst="rect">
            <a:avLst/>
          </a:prstGeom>
        </p:spPr>
      </p:pic>
    </p:spTree>
    <p:extLst>
      <p:ext uri="{BB962C8B-B14F-4D97-AF65-F5344CB8AC3E}">
        <p14:creationId xmlns:p14="http://schemas.microsoft.com/office/powerpoint/2010/main" val="37795287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1"/>
          <p:cNvSpPr txBox="1">
            <a:spLocks noGrp="1"/>
          </p:cNvSpPr>
          <p:nvPr>
            <p:ph type="title" idx="6"/>
          </p:nvPr>
        </p:nvSpPr>
        <p:spPr>
          <a:xfrm>
            <a:off x="312150" y="48545"/>
            <a:ext cx="7711200" cy="714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s" sz="3600" dirty="0"/>
              <a:t>Instrucciones paso a paso</a:t>
            </a:r>
            <a:endParaRPr sz="3600" dirty="0"/>
          </a:p>
        </p:txBody>
      </p:sp>
      <p:grpSp>
        <p:nvGrpSpPr>
          <p:cNvPr id="409" name="Google Shape;409;p61"/>
          <p:cNvGrpSpPr/>
          <p:nvPr/>
        </p:nvGrpSpPr>
        <p:grpSpPr>
          <a:xfrm>
            <a:off x="4167750" y="4704850"/>
            <a:ext cx="808500" cy="92100"/>
            <a:chOff x="3570750" y="4704850"/>
            <a:chExt cx="808500" cy="92100"/>
          </a:xfrm>
        </p:grpSpPr>
        <p:sp>
          <p:nvSpPr>
            <p:cNvPr id="410" name="Google Shape;410;p61"/>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1" name="Google Shape;411;p61"/>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2" name="Google Shape;412;p61"/>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 name="Google Shape;413;p61"/>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414" name="Google Shape;414;p61"/>
          <p:cNvCxnSpPr/>
          <p:nvPr/>
        </p:nvCxnSpPr>
        <p:spPr>
          <a:xfrm>
            <a:off x="8420775" y="418900"/>
            <a:ext cx="0" cy="872100"/>
          </a:xfrm>
          <a:prstGeom prst="straightConnector1">
            <a:avLst/>
          </a:prstGeom>
          <a:noFill/>
          <a:ln w="19050" cap="flat" cmpd="sng">
            <a:solidFill>
              <a:schemeClr val="lt1"/>
            </a:solidFill>
            <a:prstDash val="solid"/>
            <a:round/>
            <a:headEnd type="none" w="sm" len="sm"/>
            <a:tailEnd type="none" w="sm" len="sm"/>
          </a:ln>
        </p:spPr>
      </p:cxnSp>
      <p:pic>
        <p:nvPicPr>
          <p:cNvPr id="415" name="Google Shape;415;p61" descr="Text&#10;&#10;Description automatically generated with medium confidence"/>
          <p:cNvPicPr preferRelativeResize="0"/>
          <p:nvPr/>
        </p:nvPicPr>
        <p:blipFill rotWithShape="1">
          <a:blip r:embed="rId3">
            <a:alphaModFix/>
          </a:blip>
          <a:srcRect/>
          <a:stretch/>
        </p:blipFill>
        <p:spPr>
          <a:xfrm>
            <a:off x="123372" y="4796950"/>
            <a:ext cx="972457" cy="204016"/>
          </a:xfrm>
          <a:prstGeom prst="rect">
            <a:avLst/>
          </a:prstGeom>
          <a:noFill/>
          <a:ln>
            <a:noFill/>
          </a:ln>
        </p:spPr>
      </p:pic>
      <p:pic>
        <p:nvPicPr>
          <p:cNvPr id="416" name="Google Shape;416;p61"/>
          <p:cNvPicPr preferRelativeResize="0"/>
          <p:nvPr/>
        </p:nvPicPr>
        <p:blipFill rotWithShape="1">
          <a:blip r:embed="rId4">
            <a:alphaModFix/>
          </a:blip>
          <a:srcRect/>
          <a:stretch/>
        </p:blipFill>
        <p:spPr>
          <a:xfrm>
            <a:off x="8406261" y="85675"/>
            <a:ext cx="574610" cy="429582"/>
          </a:xfrm>
          <a:prstGeom prst="rect">
            <a:avLst/>
          </a:prstGeom>
          <a:noFill/>
          <a:ln>
            <a:noFill/>
          </a:ln>
        </p:spPr>
      </p:pic>
      <p:grpSp>
        <p:nvGrpSpPr>
          <p:cNvPr id="417" name="Google Shape;417;p61"/>
          <p:cNvGrpSpPr/>
          <p:nvPr/>
        </p:nvGrpSpPr>
        <p:grpSpPr>
          <a:xfrm>
            <a:off x="994426" y="1022077"/>
            <a:ext cx="6824247" cy="3773452"/>
            <a:chOff x="0" y="2971"/>
            <a:chExt cx="6824247" cy="3773452"/>
          </a:xfrm>
        </p:grpSpPr>
        <p:sp>
          <p:nvSpPr>
            <p:cNvPr id="418" name="Google Shape;418;p61"/>
            <p:cNvSpPr/>
            <p:nvPr/>
          </p:nvSpPr>
          <p:spPr>
            <a:xfrm rot="5400000">
              <a:off x="-158335" y="161307"/>
              <a:ext cx="1055573" cy="738901"/>
            </a:xfrm>
            <a:prstGeom prst="chevron">
              <a:avLst>
                <a:gd name="adj" fmla="val 50000"/>
              </a:avLst>
            </a:prstGeom>
            <a:solidFill>
              <a:srgbClr val="59A2B9"/>
            </a:solidFill>
            <a:ln w="25400" cap="flat" cmpd="sng">
              <a:solidFill>
                <a:srgbClr val="59A2B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61"/>
            <p:cNvSpPr txBox="1"/>
            <p:nvPr/>
          </p:nvSpPr>
          <p:spPr>
            <a:xfrm>
              <a:off x="0" y="448846"/>
              <a:ext cx="738901" cy="316672"/>
            </a:xfrm>
            <a:prstGeom prst="rect">
              <a:avLst/>
            </a:prstGeom>
            <a:noFill/>
            <a:ln>
              <a:noFill/>
            </a:ln>
          </p:spPr>
          <p:txBody>
            <a:bodyPr spcFirstLastPara="1" wrap="square" lIns="11425" tIns="11425" rIns="11425" bIns="1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800"/>
                <a:buFont typeface="Arial"/>
                <a:buNone/>
                <a:tabLst/>
                <a:defRPr/>
              </a:pPr>
              <a:r>
                <a:rPr kumimoji="0" lang="es" sz="1800" b="1" i="0" u="none" strike="noStrike" kern="0" cap="none" spc="0" normalizeH="0" baseline="0" noProof="0" dirty="0">
                  <a:ln>
                    <a:noFill/>
                  </a:ln>
                  <a:solidFill>
                    <a:schemeClr val="accent1">
                      <a:lumMod val="50000"/>
                    </a:schemeClr>
                  </a:solidFill>
                  <a:effectLst/>
                  <a:uLnTx/>
                  <a:uFillTx/>
                  <a:latin typeface="Arial"/>
                  <a:ea typeface="Arial"/>
                  <a:cs typeface="Arial"/>
                  <a:sym typeface="Arial"/>
                </a:rPr>
                <a:t>Paso 1</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420" name="Google Shape;420;p61"/>
            <p:cNvSpPr/>
            <p:nvPr/>
          </p:nvSpPr>
          <p:spPr>
            <a:xfrm rot="5400000">
              <a:off x="3438513" y="-2696640"/>
              <a:ext cx="686122" cy="6085347"/>
            </a:xfrm>
            <a:prstGeom prst="round2SameRect">
              <a:avLst>
                <a:gd name="adj1" fmla="val 16667"/>
                <a:gd name="adj2" fmla="val 0"/>
              </a:avLst>
            </a:prstGeom>
            <a:solidFill>
              <a:schemeClr val="lt1">
                <a:alpha val="89803"/>
              </a:schemeClr>
            </a:solidFill>
            <a:ln w="25400" cap="flat" cmpd="sng">
              <a:solidFill>
                <a:srgbClr val="59A2B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61"/>
            <p:cNvSpPr txBox="1"/>
            <p:nvPr/>
          </p:nvSpPr>
          <p:spPr>
            <a:xfrm>
              <a:off x="738901" y="36466"/>
              <a:ext cx="6051853" cy="619134"/>
            </a:xfrm>
            <a:prstGeom prst="rect">
              <a:avLst/>
            </a:prstGeom>
            <a:noFill/>
            <a:ln>
              <a:noFill/>
            </a:ln>
          </p:spPr>
          <p:txBody>
            <a:bodyPr spcFirstLastPara="1" wrap="square" lIns="56875" tIns="5075" rIns="5075" bIns="5075" anchor="ctr" anchorCtr="0">
              <a:noAutofit/>
            </a:bodyPr>
            <a:lstStyle/>
            <a:p>
              <a:pPr marR="0" lvl="1" algn="l" defTabSz="914400" rtl="0" eaLnBrk="1" fontAlgn="auto" latinLnBrk="0" hangingPunct="1">
                <a:lnSpc>
                  <a:spcPct val="90000"/>
                </a:lnSpc>
                <a:spcBef>
                  <a:spcPts val="0"/>
                </a:spcBef>
                <a:spcAft>
                  <a:spcPts val="0"/>
                </a:spcAft>
                <a:buClr>
                  <a:srgbClr val="000000"/>
                </a:buClr>
                <a:buSzPts val="800"/>
                <a:tabLst/>
                <a:defRPr/>
              </a:pPr>
              <a:r>
                <a:rPr kumimoji="0" lang="es" sz="10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rPr>
                <a:t>El facilitador debe comenzar dividiendo a los participantes en grupos más pequeños </a:t>
              </a:r>
              <a:r>
                <a:rPr kumimoji="0" lang="es" sz="800" b="1" i="0" u="none" strike="noStrike" kern="0" cap="none" spc="0" normalizeH="0" baseline="0" noProof="0" dirty="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22" name="Google Shape;422;p61"/>
            <p:cNvSpPr/>
            <p:nvPr/>
          </p:nvSpPr>
          <p:spPr>
            <a:xfrm rot="5400000">
              <a:off x="-158335" y="1067267"/>
              <a:ext cx="1055573" cy="738901"/>
            </a:xfrm>
            <a:prstGeom prst="chevron">
              <a:avLst>
                <a:gd name="adj" fmla="val 50000"/>
              </a:avLst>
            </a:prstGeom>
            <a:solidFill>
              <a:srgbClr val="86CEE8"/>
            </a:solidFill>
            <a:ln w="25400" cap="flat" cmpd="sng">
              <a:solidFill>
                <a:srgbClr val="86CE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61"/>
            <p:cNvSpPr txBox="1"/>
            <p:nvPr/>
          </p:nvSpPr>
          <p:spPr>
            <a:xfrm>
              <a:off x="0" y="1361171"/>
              <a:ext cx="738901" cy="316672"/>
            </a:xfrm>
            <a:prstGeom prst="rect">
              <a:avLst/>
            </a:prstGeom>
            <a:noFill/>
            <a:ln>
              <a:noFill/>
            </a:ln>
          </p:spPr>
          <p:txBody>
            <a:bodyPr spcFirstLastPara="1" wrap="square" lIns="11425" tIns="11425" rIns="11425" bIns="1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800"/>
                <a:buFont typeface="Arial"/>
                <a:buNone/>
                <a:tabLst/>
                <a:defRPr/>
              </a:pPr>
              <a:r>
                <a:rPr kumimoji="0" lang="es" sz="1800" b="1" i="0" u="none" strike="noStrike" kern="0" cap="none" spc="0" normalizeH="0" baseline="0" noProof="0" dirty="0">
                  <a:ln>
                    <a:noFill/>
                  </a:ln>
                  <a:solidFill>
                    <a:schemeClr val="accent1">
                      <a:lumMod val="50000"/>
                    </a:schemeClr>
                  </a:solidFill>
                  <a:effectLst/>
                  <a:uLnTx/>
                  <a:uFillTx/>
                  <a:latin typeface="Arial"/>
                  <a:ea typeface="Arial"/>
                  <a:cs typeface="Arial"/>
                  <a:sym typeface="Arial"/>
                </a:rPr>
                <a:t>Paso 2</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424" name="Google Shape;424;p61"/>
            <p:cNvSpPr/>
            <p:nvPr/>
          </p:nvSpPr>
          <p:spPr>
            <a:xfrm rot="5400000">
              <a:off x="3438513" y="-1790681"/>
              <a:ext cx="686122" cy="6085347"/>
            </a:xfrm>
            <a:prstGeom prst="round2SameRect">
              <a:avLst>
                <a:gd name="adj1" fmla="val 16667"/>
                <a:gd name="adj2" fmla="val 0"/>
              </a:avLst>
            </a:prstGeom>
            <a:solidFill>
              <a:schemeClr val="lt1">
                <a:alpha val="89803"/>
              </a:schemeClr>
            </a:solidFill>
            <a:ln w="25400" cap="flat" cmpd="sng">
              <a:solidFill>
                <a:srgbClr val="81CCE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61"/>
            <p:cNvSpPr txBox="1"/>
            <p:nvPr/>
          </p:nvSpPr>
          <p:spPr>
            <a:xfrm>
              <a:off x="738901" y="942425"/>
              <a:ext cx="6051853" cy="619134"/>
            </a:xfrm>
            <a:prstGeom prst="rect">
              <a:avLst/>
            </a:prstGeom>
            <a:noFill/>
            <a:ln>
              <a:noFill/>
            </a:ln>
          </p:spPr>
          <p:txBody>
            <a:bodyPr spcFirstLastPara="1" wrap="square" lIns="56875" tIns="5075" rIns="5075" bIns="5075" anchor="ctr" anchorCtr="0">
              <a:noAutofit/>
            </a:bodyPr>
            <a:lstStyle/>
            <a:p>
              <a:pPr marR="0" lvl="1" algn="l" defTabSz="914400" rtl="0" eaLnBrk="1" fontAlgn="auto" latinLnBrk="0" hangingPunct="1">
                <a:lnSpc>
                  <a:spcPct val="90000"/>
                </a:lnSpc>
                <a:spcBef>
                  <a:spcPts val="0"/>
                </a:spcBef>
                <a:spcAft>
                  <a:spcPts val="0"/>
                </a:spcAft>
                <a:buClr>
                  <a:srgbClr val="000000"/>
                </a:buClr>
                <a:buSzPts val="800"/>
                <a:tabLst/>
                <a:defRPr/>
              </a:pPr>
              <a:r>
                <a:rPr kumimoji="0" lang="es" sz="10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rPr>
                <a:t>Luego, el facilitador debe proporcionar a cada grupo una lista de artículos de noticias y algunos titulares, algunos de los cuales son reales y otros falsos.</a:t>
              </a:r>
              <a:endParaRPr kumimoji="0" sz="10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sp>
          <p:nvSpPr>
            <p:cNvPr id="426" name="Google Shape;426;p61"/>
            <p:cNvSpPr/>
            <p:nvPr/>
          </p:nvSpPr>
          <p:spPr>
            <a:xfrm rot="5400000">
              <a:off x="-158335" y="1973226"/>
              <a:ext cx="1055573" cy="738901"/>
            </a:xfrm>
            <a:prstGeom prst="chevron">
              <a:avLst>
                <a:gd name="adj" fmla="val 50000"/>
              </a:avLst>
            </a:prstGeom>
            <a:solidFill>
              <a:srgbClr val="CEEFFE"/>
            </a:solidFill>
            <a:ln w="25400" cap="flat" cmpd="sng">
              <a:solidFill>
                <a:srgbClr val="CEEFF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61"/>
            <p:cNvSpPr txBox="1"/>
            <p:nvPr/>
          </p:nvSpPr>
          <p:spPr>
            <a:xfrm>
              <a:off x="5627" y="2273496"/>
              <a:ext cx="738901" cy="316672"/>
            </a:xfrm>
            <a:prstGeom prst="rect">
              <a:avLst/>
            </a:prstGeom>
            <a:noFill/>
            <a:ln>
              <a:noFill/>
            </a:ln>
          </p:spPr>
          <p:txBody>
            <a:bodyPr spcFirstLastPara="1" wrap="square" lIns="11425" tIns="11425" rIns="11425" bIns="1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800"/>
                <a:buFont typeface="Arial"/>
                <a:buNone/>
                <a:tabLst/>
                <a:defRPr/>
              </a:pPr>
              <a:r>
                <a:rPr kumimoji="0" lang="es" sz="1800" b="1" i="0" u="none" strike="noStrike" kern="0" cap="none" spc="0" normalizeH="0" baseline="0" noProof="0" dirty="0">
                  <a:ln>
                    <a:noFill/>
                  </a:ln>
                  <a:solidFill>
                    <a:schemeClr val="accent1">
                      <a:lumMod val="50000"/>
                    </a:schemeClr>
                  </a:solidFill>
                  <a:effectLst/>
                  <a:uLnTx/>
                  <a:uFillTx/>
                  <a:latin typeface="Arial"/>
                  <a:ea typeface="Arial"/>
                  <a:cs typeface="Arial"/>
                  <a:sym typeface="Arial"/>
                </a:rPr>
                <a:t>Paso 3</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428" name="Google Shape;428;p61"/>
            <p:cNvSpPr/>
            <p:nvPr/>
          </p:nvSpPr>
          <p:spPr>
            <a:xfrm rot="5400000">
              <a:off x="3438513" y="-884721"/>
              <a:ext cx="686122" cy="6085347"/>
            </a:xfrm>
            <a:prstGeom prst="round2SameRect">
              <a:avLst>
                <a:gd name="adj1" fmla="val 16667"/>
                <a:gd name="adj2" fmla="val 0"/>
              </a:avLst>
            </a:prstGeom>
            <a:solidFill>
              <a:schemeClr val="lt1">
                <a:alpha val="89803"/>
              </a:schemeClr>
            </a:solidFill>
            <a:ln w="25400" cap="flat" cmpd="sng">
              <a:solidFill>
                <a:srgbClr val="C2ECF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61"/>
            <p:cNvSpPr txBox="1"/>
            <p:nvPr/>
          </p:nvSpPr>
          <p:spPr>
            <a:xfrm>
              <a:off x="738901" y="1848385"/>
              <a:ext cx="6051853" cy="619134"/>
            </a:xfrm>
            <a:prstGeom prst="rect">
              <a:avLst/>
            </a:prstGeom>
            <a:noFill/>
            <a:ln>
              <a:noFill/>
            </a:ln>
          </p:spPr>
          <p:txBody>
            <a:bodyPr spcFirstLastPara="1" wrap="square" lIns="56875" tIns="5075" rIns="5075" bIns="5075" anchor="ctr" anchorCtr="0">
              <a:noAutofit/>
            </a:bodyPr>
            <a:lstStyle/>
            <a:p>
              <a:pPr marR="0" lvl="1" algn="l" defTabSz="914400" rtl="0" eaLnBrk="1" fontAlgn="auto" latinLnBrk="0" hangingPunct="1">
                <a:lnSpc>
                  <a:spcPct val="90000"/>
                </a:lnSpc>
                <a:spcBef>
                  <a:spcPts val="0"/>
                </a:spcBef>
                <a:spcAft>
                  <a:spcPts val="0"/>
                </a:spcAft>
                <a:buClr>
                  <a:srgbClr val="000000"/>
                </a:buClr>
                <a:buSzPts val="800"/>
                <a:tabLst/>
                <a:defRPr/>
              </a:pPr>
              <a:r>
                <a:rPr kumimoji="0" lang="es" sz="10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rPr>
                <a:t>Luego, el facilitador debe indicar a cada grupo que lea los artículos e identifique cuáles son reales y cuáles falsos.</a:t>
              </a:r>
              <a:endParaRPr kumimoji="0" sz="10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sp>
          <p:nvSpPr>
            <p:cNvPr id="430" name="Google Shape;430;p61"/>
            <p:cNvSpPr/>
            <p:nvPr/>
          </p:nvSpPr>
          <p:spPr>
            <a:xfrm rot="5400000">
              <a:off x="-158335" y="2879186"/>
              <a:ext cx="1055573" cy="738901"/>
            </a:xfrm>
            <a:prstGeom prst="chevron">
              <a:avLst>
                <a:gd name="adj" fmla="val 50000"/>
              </a:avLst>
            </a:prstGeom>
            <a:solidFill>
              <a:srgbClr val="86CEE8"/>
            </a:solidFill>
            <a:ln w="25400" cap="flat" cmpd="sng">
              <a:solidFill>
                <a:srgbClr val="86CE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61"/>
            <p:cNvSpPr txBox="1"/>
            <p:nvPr/>
          </p:nvSpPr>
          <p:spPr>
            <a:xfrm>
              <a:off x="5626" y="3190026"/>
              <a:ext cx="738901" cy="316672"/>
            </a:xfrm>
            <a:prstGeom prst="rect">
              <a:avLst/>
            </a:prstGeom>
            <a:noFill/>
            <a:ln>
              <a:noFill/>
            </a:ln>
          </p:spPr>
          <p:txBody>
            <a:bodyPr spcFirstLastPara="1" wrap="square" lIns="11425" tIns="11425" rIns="11425" bIns="1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800"/>
                <a:buFont typeface="Arial"/>
                <a:buNone/>
                <a:tabLst/>
                <a:defRPr/>
              </a:pPr>
              <a:r>
                <a:rPr kumimoji="0" lang="es" sz="1800" b="1" i="0" u="none" strike="noStrike" kern="0" cap="none" spc="0" normalizeH="0" baseline="0" noProof="0" dirty="0">
                  <a:ln>
                    <a:noFill/>
                  </a:ln>
                  <a:solidFill>
                    <a:schemeClr val="accent1">
                      <a:lumMod val="50000"/>
                    </a:schemeClr>
                  </a:solidFill>
                  <a:effectLst/>
                  <a:uLnTx/>
                  <a:uFillTx/>
                  <a:latin typeface="Arial"/>
                  <a:ea typeface="Arial"/>
                  <a:cs typeface="Arial"/>
                  <a:sym typeface="Arial"/>
                </a:rPr>
                <a:t>Paso 4</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432" name="Google Shape;432;p61"/>
            <p:cNvSpPr/>
            <p:nvPr/>
          </p:nvSpPr>
          <p:spPr>
            <a:xfrm rot="5400000">
              <a:off x="3438513" y="21237"/>
              <a:ext cx="686122" cy="6085347"/>
            </a:xfrm>
            <a:prstGeom prst="round2SameRect">
              <a:avLst>
                <a:gd name="adj1" fmla="val 16667"/>
                <a:gd name="adj2" fmla="val 0"/>
              </a:avLst>
            </a:prstGeom>
            <a:solidFill>
              <a:schemeClr val="lt1">
                <a:alpha val="89803"/>
              </a:schemeClr>
            </a:solidFill>
            <a:ln w="25400" cap="flat" cmpd="sng">
              <a:solidFill>
                <a:srgbClr val="81CCE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61"/>
            <p:cNvSpPr txBox="1"/>
            <p:nvPr/>
          </p:nvSpPr>
          <p:spPr>
            <a:xfrm>
              <a:off x="738901" y="2754343"/>
              <a:ext cx="6051853" cy="619134"/>
            </a:xfrm>
            <a:prstGeom prst="rect">
              <a:avLst/>
            </a:prstGeom>
            <a:noFill/>
            <a:ln>
              <a:noFill/>
            </a:ln>
          </p:spPr>
          <p:txBody>
            <a:bodyPr spcFirstLastPara="1" wrap="square" lIns="56875" tIns="5075" rIns="5075" bIns="5075" anchor="ctr" anchorCtr="0">
              <a:noAutofit/>
            </a:bodyPr>
            <a:lstStyle/>
            <a:p>
              <a:pPr marR="0" lvl="1" algn="l" defTabSz="914400" rtl="0" eaLnBrk="1" fontAlgn="auto" latinLnBrk="0" hangingPunct="1">
                <a:lnSpc>
                  <a:spcPct val="90000"/>
                </a:lnSpc>
                <a:spcBef>
                  <a:spcPts val="0"/>
                </a:spcBef>
                <a:spcAft>
                  <a:spcPts val="0"/>
                </a:spcAft>
                <a:buClr>
                  <a:srgbClr val="000000"/>
                </a:buClr>
                <a:buSzPts val="800"/>
                <a:tabLst/>
                <a:defRPr/>
              </a:pPr>
              <a:r>
                <a:rPr kumimoji="0" lang="es" sz="10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rPr>
                <a:t>El facilitador debe alentar a los participantes a utilizar herramientas de verificación de datos para verificar la información de los artículos </a:t>
              </a:r>
              <a:r>
                <a:rPr kumimoji="0" lang="es" sz="800" b="1" i="0" u="none" strike="noStrike" kern="0" cap="none" spc="0" normalizeH="0" baseline="0" noProof="0" dirty="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8226424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2"/>
          <p:cNvSpPr txBox="1">
            <a:spLocks noGrp="1"/>
          </p:cNvSpPr>
          <p:nvPr>
            <p:ph type="title" idx="6"/>
          </p:nvPr>
        </p:nvSpPr>
        <p:spPr>
          <a:xfrm>
            <a:off x="795750" y="158237"/>
            <a:ext cx="6928200" cy="714039"/>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s" sz="3600"/>
              <a:t>Instrucciones paso a paso</a:t>
            </a:r>
            <a:endParaRPr sz="3600"/>
          </a:p>
        </p:txBody>
      </p:sp>
      <p:grpSp>
        <p:nvGrpSpPr>
          <p:cNvPr id="439" name="Google Shape;439;p62"/>
          <p:cNvGrpSpPr/>
          <p:nvPr/>
        </p:nvGrpSpPr>
        <p:grpSpPr>
          <a:xfrm>
            <a:off x="4167750" y="4704850"/>
            <a:ext cx="808500" cy="92100"/>
            <a:chOff x="3570750" y="4704850"/>
            <a:chExt cx="808500" cy="92100"/>
          </a:xfrm>
        </p:grpSpPr>
        <p:sp>
          <p:nvSpPr>
            <p:cNvPr id="440" name="Google Shape;440;p62"/>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1" name="Google Shape;441;p62"/>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2" name="Google Shape;442;p62"/>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3" name="Google Shape;443;p62"/>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444" name="Google Shape;444;p62"/>
          <p:cNvCxnSpPr/>
          <p:nvPr/>
        </p:nvCxnSpPr>
        <p:spPr>
          <a:xfrm>
            <a:off x="8420775" y="418900"/>
            <a:ext cx="0" cy="872100"/>
          </a:xfrm>
          <a:prstGeom prst="straightConnector1">
            <a:avLst/>
          </a:prstGeom>
          <a:noFill/>
          <a:ln w="19050" cap="flat" cmpd="sng">
            <a:solidFill>
              <a:schemeClr val="lt1"/>
            </a:solidFill>
            <a:prstDash val="solid"/>
            <a:round/>
            <a:headEnd type="none" w="sm" len="sm"/>
            <a:tailEnd type="none" w="sm" len="sm"/>
          </a:ln>
        </p:spPr>
      </p:cxnSp>
      <p:pic>
        <p:nvPicPr>
          <p:cNvPr id="446" name="Google Shape;446;p62"/>
          <p:cNvPicPr preferRelativeResize="0"/>
          <p:nvPr/>
        </p:nvPicPr>
        <p:blipFill rotWithShape="1">
          <a:blip r:embed="rId3">
            <a:alphaModFix/>
          </a:blip>
          <a:srcRect/>
          <a:stretch/>
        </p:blipFill>
        <p:spPr>
          <a:xfrm>
            <a:off x="8406261" y="85675"/>
            <a:ext cx="574610" cy="429582"/>
          </a:xfrm>
          <a:prstGeom prst="rect">
            <a:avLst/>
          </a:prstGeom>
          <a:noFill/>
          <a:ln>
            <a:noFill/>
          </a:ln>
        </p:spPr>
      </p:pic>
      <p:grpSp>
        <p:nvGrpSpPr>
          <p:cNvPr id="447" name="Google Shape;447;p62"/>
          <p:cNvGrpSpPr/>
          <p:nvPr/>
        </p:nvGrpSpPr>
        <p:grpSpPr>
          <a:xfrm>
            <a:off x="1040475" y="1073418"/>
            <a:ext cx="6824249" cy="3771176"/>
            <a:chOff x="0" y="4109"/>
            <a:chExt cx="6824249" cy="3771176"/>
          </a:xfrm>
        </p:grpSpPr>
        <p:sp>
          <p:nvSpPr>
            <p:cNvPr id="448" name="Google Shape;448;p62"/>
            <p:cNvSpPr/>
            <p:nvPr/>
          </p:nvSpPr>
          <p:spPr>
            <a:xfrm rot="5400000">
              <a:off x="-208235" y="212344"/>
              <a:ext cx="1388234" cy="971764"/>
            </a:xfrm>
            <a:prstGeom prst="chevron">
              <a:avLst>
                <a:gd name="adj" fmla="val 50000"/>
              </a:avLst>
            </a:prstGeom>
            <a:solidFill>
              <a:srgbClr val="59A2B9"/>
            </a:solidFill>
            <a:ln w="25400" cap="flat" cmpd="sng">
              <a:solidFill>
                <a:srgbClr val="59A2B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62"/>
            <p:cNvSpPr txBox="1"/>
            <p:nvPr/>
          </p:nvSpPr>
          <p:spPr>
            <a:xfrm>
              <a:off x="0" y="489991"/>
              <a:ext cx="971764" cy="416470"/>
            </a:xfrm>
            <a:prstGeom prst="rect">
              <a:avLst/>
            </a:prstGeom>
            <a:noFill/>
            <a:ln>
              <a:noFill/>
            </a:ln>
          </p:spPr>
          <p:txBody>
            <a:bodyPr spcFirstLastPara="1" wrap="square" lIns="17775" tIns="17775" rIns="17775" bIns="17775" anchor="ctr" anchorCtr="0">
              <a:noAutofit/>
            </a:bodyPr>
            <a:lstStyle/>
            <a:p>
              <a:pPr algn="ctr">
                <a:lnSpc>
                  <a:spcPct val="90000"/>
                </a:lnSpc>
                <a:buSzPts val="1800"/>
                <a:defRPr/>
              </a:pPr>
              <a:r>
                <a:rPr lang="es" sz="1800" b="1" dirty="0">
                  <a:solidFill>
                    <a:schemeClr val="accent1">
                      <a:lumMod val="50000"/>
                    </a:schemeClr>
                  </a:solidFill>
                </a:rPr>
                <a:t>Paso 5</a:t>
              </a:r>
              <a:endParaRPr sz="1800" b="1" dirty="0">
                <a:solidFill>
                  <a:schemeClr val="accent1">
                    <a:lumMod val="50000"/>
                  </a:schemeClr>
                </a:solidFill>
              </a:endParaRPr>
            </a:p>
          </p:txBody>
        </p:sp>
        <p:sp>
          <p:nvSpPr>
            <p:cNvPr id="450" name="Google Shape;450;p62"/>
            <p:cNvSpPr/>
            <p:nvPr/>
          </p:nvSpPr>
          <p:spPr>
            <a:xfrm rot="5400000">
              <a:off x="3446593" y="-2470719"/>
              <a:ext cx="902827" cy="5852484"/>
            </a:xfrm>
            <a:prstGeom prst="round2SameRect">
              <a:avLst>
                <a:gd name="adj1" fmla="val 16667"/>
                <a:gd name="adj2" fmla="val 0"/>
              </a:avLst>
            </a:prstGeom>
            <a:solidFill>
              <a:schemeClr val="lt1">
                <a:alpha val="89803"/>
              </a:schemeClr>
            </a:solidFill>
            <a:ln w="25400" cap="flat" cmpd="sng">
              <a:solidFill>
                <a:srgbClr val="59A2B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62"/>
            <p:cNvSpPr txBox="1"/>
            <p:nvPr/>
          </p:nvSpPr>
          <p:spPr>
            <a:xfrm>
              <a:off x="971765" y="48181"/>
              <a:ext cx="5808412" cy="814683"/>
            </a:xfrm>
            <a:prstGeom prst="rect">
              <a:avLst/>
            </a:prstGeom>
            <a:noFill/>
            <a:ln>
              <a:noFill/>
            </a:ln>
          </p:spPr>
          <p:txBody>
            <a:bodyPr spcFirstLastPara="1" wrap="square" lIns="64000" tIns="5700" rIns="5700" bIns="5700" anchor="ctr" anchorCtr="0">
              <a:noAutofit/>
            </a:bodyPr>
            <a:lstStyle/>
            <a:p>
              <a:pPr marR="0" lvl="1" algn="l" defTabSz="914400" rtl="0" eaLnBrk="1" fontAlgn="auto" latinLnBrk="0" hangingPunct="1">
                <a:lnSpc>
                  <a:spcPct val="90000"/>
                </a:lnSpc>
                <a:spcBef>
                  <a:spcPts val="0"/>
                </a:spcBef>
                <a:spcAft>
                  <a:spcPts val="0"/>
                </a:spcAft>
                <a:buClr>
                  <a:srgbClr val="000000"/>
                </a:buClr>
                <a:buSzPts val="900"/>
                <a:tabLst/>
                <a:defRPr/>
              </a:pPr>
              <a:r>
                <a:rPr kumimoji="0" lang="es" sz="10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rPr>
                <a:t>Una vez que cada grupo haya identificado qué artículos son reales y cuáles son falsos, el facilitador debe pedirles que discutan las diferencias entre los dos.</a:t>
              </a:r>
              <a:endParaRPr kumimoji="0" sz="10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sp>
          <p:nvSpPr>
            <p:cNvPr id="452" name="Google Shape;452;p62"/>
            <p:cNvSpPr/>
            <p:nvPr/>
          </p:nvSpPr>
          <p:spPr>
            <a:xfrm rot="5400000">
              <a:off x="-208235" y="1403815"/>
              <a:ext cx="1388234" cy="971764"/>
            </a:xfrm>
            <a:prstGeom prst="chevron">
              <a:avLst>
                <a:gd name="adj" fmla="val 50000"/>
              </a:avLst>
            </a:prstGeom>
            <a:solidFill>
              <a:srgbClr val="9BDAF2"/>
            </a:solidFill>
            <a:ln w="25400" cap="flat" cmpd="sng">
              <a:solidFill>
                <a:srgbClr val="9BDA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62"/>
            <p:cNvSpPr txBox="1"/>
            <p:nvPr/>
          </p:nvSpPr>
          <p:spPr>
            <a:xfrm>
              <a:off x="0" y="1681462"/>
              <a:ext cx="971764" cy="416470"/>
            </a:xfrm>
            <a:prstGeom prst="rect">
              <a:avLst/>
            </a:prstGeom>
            <a:noFill/>
            <a:ln>
              <a:noFill/>
            </a:ln>
          </p:spPr>
          <p:txBody>
            <a:bodyPr spcFirstLastPara="1" wrap="square" lIns="17775" tIns="17775" rIns="17775" bIns="17775" anchor="ctr" anchorCtr="0">
              <a:noAutofit/>
            </a:bodyPr>
            <a:lstStyle/>
            <a:p>
              <a:pPr marL="0" lvl="0" indent="0" algn="ctr" defTabSz="914400" eaLnBrk="1" fontAlgn="auto" latinLnBrk="0" hangingPunct="1">
                <a:lnSpc>
                  <a:spcPct val="90000"/>
                </a:lnSpc>
                <a:buSzPts val="1800"/>
                <a:buFont typeface="Arial"/>
                <a:buNone/>
                <a:tabLst/>
                <a:defRPr/>
              </a:pPr>
              <a:r>
                <a:rPr lang="es" sz="1800" b="1" dirty="0">
                  <a:solidFill>
                    <a:schemeClr val="accent1">
                      <a:lumMod val="50000"/>
                    </a:schemeClr>
                  </a:solidFill>
                </a:rPr>
                <a:t>Paso 6</a:t>
              </a:r>
              <a:endParaRPr sz="1800" b="1" dirty="0">
                <a:solidFill>
                  <a:schemeClr val="accent1">
                    <a:lumMod val="50000"/>
                  </a:schemeClr>
                </a:solidFill>
              </a:endParaRPr>
            </a:p>
          </p:txBody>
        </p:sp>
        <p:sp>
          <p:nvSpPr>
            <p:cNvPr id="454" name="Google Shape;454;p62"/>
            <p:cNvSpPr/>
            <p:nvPr/>
          </p:nvSpPr>
          <p:spPr>
            <a:xfrm rot="5400000">
              <a:off x="3446830" y="-1279485"/>
              <a:ext cx="902352" cy="5852484"/>
            </a:xfrm>
            <a:prstGeom prst="round2SameRect">
              <a:avLst>
                <a:gd name="adj1" fmla="val 16667"/>
                <a:gd name="adj2" fmla="val 0"/>
              </a:avLst>
            </a:prstGeom>
            <a:solidFill>
              <a:schemeClr val="lt1">
                <a:alpha val="89803"/>
              </a:schemeClr>
            </a:solidFill>
            <a:ln w="25400" cap="flat" cmpd="sng">
              <a:solidFill>
                <a:srgbClr val="94D7F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62"/>
            <p:cNvSpPr txBox="1"/>
            <p:nvPr/>
          </p:nvSpPr>
          <p:spPr>
            <a:xfrm>
              <a:off x="971765" y="1239629"/>
              <a:ext cx="5808435" cy="814254"/>
            </a:xfrm>
            <a:prstGeom prst="rect">
              <a:avLst/>
            </a:prstGeom>
            <a:noFill/>
            <a:ln>
              <a:noFill/>
            </a:ln>
          </p:spPr>
          <p:txBody>
            <a:bodyPr spcFirstLastPara="1" wrap="square" lIns="64000" tIns="5700" rIns="5700" bIns="5700" anchor="ctr" anchorCtr="0">
              <a:noAutofit/>
            </a:bodyPr>
            <a:lstStyle/>
            <a:p>
              <a:pPr marR="0" lvl="1" algn="l" defTabSz="914400" rtl="0" eaLnBrk="1" fontAlgn="auto" latinLnBrk="0" hangingPunct="1">
                <a:lnSpc>
                  <a:spcPct val="90000"/>
                </a:lnSpc>
                <a:spcBef>
                  <a:spcPts val="0"/>
                </a:spcBef>
                <a:spcAft>
                  <a:spcPts val="0"/>
                </a:spcAft>
                <a:buClr>
                  <a:srgbClr val="000000"/>
                </a:buClr>
                <a:buSzPts val="900"/>
                <a:tabLst/>
                <a:defRPr/>
              </a:pPr>
              <a:r>
                <a:rPr kumimoji="0" lang="es" sz="10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rPr>
                <a:t>Luego, el facilitador debe volver a reunir a todo el grupo y hacer que cada grupo comparta sus hallazgos y discuta los desafíos que encontraron al determinar la confiabilidad de la información.</a:t>
              </a:r>
              <a:endParaRPr kumimoji="0" sz="10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sp>
          <p:nvSpPr>
            <p:cNvPr id="456" name="Google Shape;456;p62"/>
            <p:cNvSpPr/>
            <p:nvPr/>
          </p:nvSpPr>
          <p:spPr>
            <a:xfrm rot="5400000">
              <a:off x="-208235" y="2595286"/>
              <a:ext cx="1388234" cy="971764"/>
            </a:xfrm>
            <a:prstGeom prst="chevron">
              <a:avLst>
                <a:gd name="adj" fmla="val 50000"/>
              </a:avLst>
            </a:prstGeom>
            <a:solidFill>
              <a:srgbClr val="9BDAF2"/>
            </a:solidFill>
            <a:ln w="25400" cap="flat" cmpd="sng">
              <a:solidFill>
                <a:srgbClr val="9BDA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62"/>
            <p:cNvSpPr txBox="1"/>
            <p:nvPr/>
          </p:nvSpPr>
          <p:spPr>
            <a:xfrm>
              <a:off x="0" y="2872933"/>
              <a:ext cx="971764" cy="416470"/>
            </a:xfrm>
            <a:prstGeom prst="rect">
              <a:avLst/>
            </a:prstGeom>
            <a:noFill/>
            <a:ln>
              <a:noFill/>
            </a:ln>
          </p:spPr>
          <p:txBody>
            <a:bodyPr spcFirstLastPara="1" wrap="square" lIns="17775" tIns="17775" rIns="17775" bIns="17775" anchor="ctr" anchorCtr="0">
              <a:noAutofit/>
            </a:bodyPr>
            <a:lstStyle/>
            <a:p>
              <a:pPr algn="ctr">
                <a:lnSpc>
                  <a:spcPct val="90000"/>
                </a:lnSpc>
                <a:buSzPts val="1800"/>
                <a:defRPr/>
              </a:pPr>
              <a:r>
                <a:rPr lang="es" sz="1800" b="1" dirty="0">
                  <a:solidFill>
                    <a:schemeClr val="accent1">
                      <a:lumMod val="50000"/>
                    </a:schemeClr>
                  </a:solidFill>
                </a:rPr>
                <a:t>Paso 7</a:t>
              </a:r>
              <a:endParaRPr sz="1800" b="1" dirty="0">
                <a:solidFill>
                  <a:schemeClr val="accent1">
                    <a:lumMod val="50000"/>
                  </a:schemeClr>
                </a:solidFill>
              </a:endParaRPr>
            </a:p>
          </p:txBody>
        </p:sp>
        <p:sp>
          <p:nvSpPr>
            <p:cNvPr id="458" name="Google Shape;458;p62"/>
            <p:cNvSpPr/>
            <p:nvPr/>
          </p:nvSpPr>
          <p:spPr>
            <a:xfrm rot="5400000">
              <a:off x="3446830" y="-88015"/>
              <a:ext cx="902352" cy="5852484"/>
            </a:xfrm>
            <a:prstGeom prst="round2SameRect">
              <a:avLst>
                <a:gd name="adj1" fmla="val 16667"/>
                <a:gd name="adj2" fmla="val 0"/>
              </a:avLst>
            </a:prstGeom>
            <a:solidFill>
              <a:schemeClr val="lt1">
                <a:alpha val="89803"/>
              </a:schemeClr>
            </a:solidFill>
            <a:ln w="25400" cap="flat" cmpd="sng">
              <a:solidFill>
                <a:srgbClr val="94D7F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62"/>
            <p:cNvSpPr txBox="1"/>
            <p:nvPr/>
          </p:nvSpPr>
          <p:spPr>
            <a:xfrm>
              <a:off x="971765" y="2431099"/>
              <a:ext cx="5808435" cy="814254"/>
            </a:xfrm>
            <a:prstGeom prst="rect">
              <a:avLst/>
            </a:prstGeom>
            <a:noFill/>
            <a:ln>
              <a:noFill/>
            </a:ln>
          </p:spPr>
          <p:txBody>
            <a:bodyPr spcFirstLastPara="1" wrap="square" lIns="64000" tIns="5700" rIns="5700" bIns="5700" anchor="ctr" anchorCtr="0">
              <a:noAutofit/>
            </a:bodyPr>
            <a:lstStyle/>
            <a:p>
              <a:pPr marR="0" lvl="1" algn="l" defTabSz="914400" rtl="0" eaLnBrk="1" fontAlgn="auto" latinLnBrk="0" hangingPunct="1">
                <a:lnSpc>
                  <a:spcPct val="90000"/>
                </a:lnSpc>
                <a:spcBef>
                  <a:spcPts val="0"/>
                </a:spcBef>
                <a:spcAft>
                  <a:spcPts val="0"/>
                </a:spcAft>
                <a:buClr>
                  <a:srgbClr val="000000"/>
                </a:buClr>
                <a:buSzPts val="900"/>
                <a:tabLst/>
                <a:defRPr/>
              </a:pPr>
              <a:r>
                <a:rPr kumimoji="0" lang="es" sz="10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rPr>
                <a:t>Luego, el facilitador finalmente facilitará una discusión sobre la importancia de la verificación de datos y cómo utilizar eficazmente las herramientas de verificación de datos para evaluar la fiabilidad de la información </a:t>
              </a:r>
              <a:r>
                <a:rPr kumimoji="0" lang="es" sz="900" b="1" i="0" u="none" strike="noStrike" kern="0" cap="none" spc="0" normalizeH="0" baseline="0" noProof="0" dirty="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2" name="Imagen 1">
            <a:extLst>
              <a:ext uri="{FF2B5EF4-FFF2-40B4-BE49-F238E27FC236}">
                <a16:creationId xmlns:a16="http://schemas.microsoft.com/office/drawing/2014/main" id="{3DCE5A9B-DC41-A14B-C473-A99E7FF2C6BF}"/>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38206534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3"/>
          <p:cNvSpPr txBox="1">
            <a:spLocks noGrp="1"/>
          </p:cNvSpPr>
          <p:nvPr>
            <p:ph type="title"/>
          </p:nvPr>
        </p:nvSpPr>
        <p:spPr>
          <a:xfrm>
            <a:off x="745947" y="142534"/>
            <a:ext cx="4461300" cy="598684"/>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4200"/>
              <a:buNone/>
            </a:pPr>
            <a:r>
              <a:rPr lang="es" sz="3600" dirty="0">
                <a:latin typeface="Open Sans" panose="020B0604020202020204" charset="0"/>
                <a:ea typeface="Open Sans" panose="020B0604020202020204" charset="0"/>
                <a:cs typeface="Open Sans" panose="020B0604020202020204" charset="0"/>
              </a:rPr>
              <a:t>Recursos</a:t>
            </a:r>
            <a:endParaRPr sz="3600" dirty="0">
              <a:latin typeface="Open Sans" panose="020B0604020202020204" charset="0"/>
              <a:ea typeface="Open Sans" panose="020B0604020202020204" charset="0"/>
              <a:cs typeface="Open Sans" panose="020B0604020202020204" charset="0"/>
            </a:endParaRPr>
          </a:p>
        </p:txBody>
      </p:sp>
      <p:sp>
        <p:nvSpPr>
          <p:cNvPr id="465" name="Google Shape;465;p63"/>
          <p:cNvSpPr txBox="1">
            <a:spLocks noGrp="1"/>
          </p:cNvSpPr>
          <p:nvPr>
            <p:ph type="subTitle" idx="1"/>
          </p:nvPr>
        </p:nvSpPr>
        <p:spPr>
          <a:xfrm>
            <a:off x="562497" y="1029196"/>
            <a:ext cx="4828200" cy="3466603"/>
          </a:xfrm>
          <a:prstGeom prst="rect">
            <a:avLst/>
          </a:prstGeom>
          <a:noFill/>
          <a:ln>
            <a:noFill/>
          </a:ln>
        </p:spPr>
        <p:txBody>
          <a:bodyPr spcFirstLastPara="1" wrap="square" lIns="91425" tIns="91425" rIns="91425" bIns="91425" anchor="t" anchorCtr="0">
            <a:noAutofit/>
          </a:bodyPr>
          <a:lstStyle/>
          <a:p>
            <a:pPr marL="285750" lvl="0" indent="-285750" algn="l" rtl="0">
              <a:lnSpc>
                <a:spcPct val="100000"/>
              </a:lnSpc>
              <a:spcBef>
                <a:spcPts val="0"/>
              </a:spcBef>
              <a:spcAft>
                <a:spcPts val="0"/>
              </a:spcAft>
              <a:buClr>
                <a:schemeClr val="dk1"/>
              </a:buClr>
              <a:buSzPts val="1100"/>
              <a:buChar char="●"/>
            </a:pPr>
            <a:r>
              <a:rPr lang="es-ES" sz="1200" b="1" u="sng" dirty="0">
                <a:solidFill>
                  <a:schemeClr val="hlink"/>
                </a:solidFill>
                <a:hlinkClick r:id="rId3"/>
              </a:rPr>
              <a:t>Diez aspectos clave para detectar una noticia falsa</a:t>
            </a:r>
            <a:endParaRPr lang="es-ES" sz="1200" dirty="0"/>
          </a:p>
          <a:p>
            <a:pPr marL="285750" lvl="0" indent="-215900" algn="l" rtl="0">
              <a:lnSpc>
                <a:spcPct val="100000"/>
              </a:lnSpc>
              <a:spcBef>
                <a:spcPts val="0"/>
              </a:spcBef>
              <a:spcAft>
                <a:spcPts val="0"/>
              </a:spcAft>
              <a:buClr>
                <a:schemeClr val="dk1"/>
              </a:buClr>
              <a:buSzPts val="1100"/>
              <a:buNone/>
            </a:pPr>
            <a:endParaRPr sz="1200" b="1" dirty="0"/>
          </a:p>
          <a:p>
            <a:pPr marL="285750" lvl="0" indent="-285750" algn="l" rtl="0">
              <a:lnSpc>
                <a:spcPct val="100000"/>
              </a:lnSpc>
              <a:spcBef>
                <a:spcPts val="0"/>
              </a:spcBef>
              <a:spcAft>
                <a:spcPts val="0"/>
              </a:spcAft>
              <a:buClr>
                <a:schemeClr val="dk1"/>
              </a:buClr>
              <a:buSzPts val="1100"/>
              <a:buChar char="●"/>
            </a:pPr>
            <a:r>
              <a:rPr lang="es" sz="1200" b="1" u="sng" dirty="0">
                <a:solidFill>
                  <a:schemeClr val="hlink"/>
                </a:solidFill>
                <a:hlinkClick r:id="rId4"/>
              </a:rPr>
              <a:t>Artículos de noticias falsas para participantes (CANVA: compartir y descargar en pdf para impresión)</a:t>
            </a:r>
            <a:endParaRPr sz="1200" b="1" dirty="0"/>
          </a:p>
          <a:p>
            <a:pPr marL="285750" lvl="0" indent="-215900" algn="l" rtl="0">
              <a:lnSpc>
                <a:spcPct val="100000"/>
              </a:lnSpc>
              <a:spcBef>
                <a:spcPts val="0"/>
              </a:spcBef>
              <a:spcAft>
                <a:spcPts val="0"/>
              </a:spcAft>
              <a:buClr>
                <a:schemeClr val="dk1"/>
              </a:buClr>
              <a:buSzPts val="1100"/>
              <a:buNone/>
            </a:pPr>
            <a:endParaRPr sz="1200" b="1" dirty="0"/>
          </a:p>
          <a:p>
            <a:pPr marL="285750" lvl="0" indent="-285750" algn="l" rtl="0">
              <a:lnSpc>
                <a:spcPct val="100000"/>
              </a:lnSpc>
              <a:spcBef>
                <a:spcPts val="0"/>
              </a:spcBef>
              <a:spcAft>
                <a:spcPts val="0"/>
              </a:spcAft>
              <a:buClr>
                <a:schemeClr val="dk1"/>
              </a:buClr>
              <a:buSzPts val="1100"/>
              <a:buChar char="●"/>
            </a:pPr>
            <a:r>
              <a:rPr lang="es" sz="1200" b="1" u="sng" dirty="0">
                <a:solidFill>
                  <a:schemeClr val="hlink"/>
                </a:solidFill>
                <a:hlinkClick r:id="rId5"/>
              </a:rPr>
              <a:t>Artículos DE NOTICIAS VERDADERAS para participantes (CANVA: compartir y descargar en pdf para impresión)</a:t>
            </a:r>
            <a:endParaRPr sz="1200" b="1" u="sng" dirty="0">
              <a:solidFill>
                <a:schemeClr val="hlink"/>
              </a:solidFill>
            </a:endParaRPr>
          </a:p>
          <a:p>
            <a:pPr marL="285750" lvl="0" indent="-215900" algn="l" rtl="0">
              <a:lnSpc>
                <a:spcPct val="100000"/>
              </a:lnSpc>
              <a:spcBef>
                <a:spcPts val="0"/>
              </a:spcBef>
              <a:spcAft>
                <a:spcPts val="0"/>
              </a:spcAft>
              <a:buClr>
                <a:schemeClr val="dk1"/>
              </a:buClr>
              <a:buSzPts val="1100"/>
              <a:buNone/>
            </a:pPr>
            <a:endParaRPr sz="1200" b="1" dirty="0"/>
          </a:p>
          <a:p>
            <a:pPr marL="285750" lvl="0" indent="-285750" algn="l" rtl="0">
              <a:lnSpc>
                <a:spcPct val="100000"/>
              </a:lnSpc>
              <a:spcBef>
                <a:spcPts val="0"/>
              </a:spcBef>
              <a:spcAft>
                <a:spcPts val="0"/>
              </a:spcAft>
              <a:buClr>
                <a:schemeClr val="dk1"/>
              </a:buClr>
              <a:buSzPts val="1100"/>
              <a:buChar char="●"/>
            </a:pPr>
            <a:r>
              <a:rPr lang="es" sz="1200" b="1" u="sng" dirty="0">
                <a:solidFill>
                  <a:schemeClr val="hlink"/>
                </a:solidFill>
                <a:hlinkClick r:id="rId6"/>
              </a:rPr>
              <a:t>Información básica: cómo detectar que una noticia es falsa  </a:t>
            </a:r>
            <a:endParaRPr sz="1200" b="1" u="sng" dirty="0">
              <a:solidFill>
                <a:schemeClr val="hlink"/>
              </a:solidFill>
            </a:endParaRPr>
          </a:p>
          <a:p>
            <a:pPr marL="285750" lvl="0" indent="-215900" algn="l" rtl="0">
              <a:lnSpc>
                <a:spcPct val="100000"/>
              </a:lnSpc>
              <a:spcBef>
                <a:spcPts val="0"/>
              </a:spcBef>
              <a:spcAft>
                <a:spcPts val="0"/>
              </a:spcAft>
              <a:buClr>
                <a:schemeClr val="dk1"/>
              </a:buClr>
              <a:buSzPts val="1100"/>
              <a:buNone/>
            </a:pPr>
            <a:endParaRPr sz="1200" b="1" dirty="0"/>
          </a:p>
          <a:p>
            <a:pPr marL="285750" lvl="0" indent="-285750" algn="l" rtl="0">
              <a:lnSpc>
                <a:spcPct val="100000"/>
              </a:lnSpc>
              <a:spcBef>
                <a:spcPts val="0"/>
              </a:spcBef>
              <a:spcAft>
                <a:spcPts val="0"/>
              </a:spcAft>
              <a:buClr>
                <a:schemeClr val="dk1"/>
              </a:buClr>
              <a:buSzPts val="1100"/>
              <a:buChar char="●"/>
            </a:pPr>
            <a:r>
              <a:rPr lang="es-ES" sz="1200" b="1" dirty="0">
                <a:hlinkClick r:id="rId7"/>
              </a:rPr>
              <a:t>Chequeado</a:t>
            </a:r>
            <a:endParaRPr lang="es-ES" sz="1200" b="1" dirty="0"/>
          </a:p>
          <a:p>
            <a:pPr marL="285750" lvl="0" indent="-285750" algn="l" rtl="0">
              <a:lnSpc>
                <a:spcPct val="100000"/>
              </a:lnSpc>
              <a:spcBef>
                <a:spcPts val="0"/>
              </a:spcBef>
              <a:spcAft>
                <a:spcPts val="0"/>
              </a:spcAft>
              <a:buClr>
                <a:schemeClr val="dk1"/>
              </a:buClr>
              <a:buSzPts val="1100"/>
              <a:buChar char="●"/>
            </a:pPr>
            <a:endParaRPr lang="es-ES" sz="1200" b="1" dirty="0"/>
          </a:p>
          <a:p>
            <a:pPr marL="285750" lvl="0" indent="-285750" algn="l" rtl="0">
              <a:lnSpc>
                <a:spcPct val="100000"/>
              </a:lnSpc>
              <a:spcBef>
                <a:spcPts val="0"/>
              </a:spcBef>
              <a:spcAft>
                <a:spcPts val="0"/>
              </a:spcAft>
              <a:buClr>
                <a:schemeClr val="dk1"/>
              </a:buClr>
              <a:buSzPts val="1100"/>
              <a:buChar char="●"/>
            </a:pPr>
            <a:r>
              <a:rPr lang="es-ES" sz="1200" b="1" dirty="0" err="1">
                <a:hlinkClick r:id="rId8"/>
              </a:rPr>
              <a:t>Toolbox</a:t>
            </a:r>
            <a:r>
              <a:rPr lang="es-ES" sz="1200" b="1" dirty="0">
                <a:hlinkClick r:id="rId8"/>
              </a:rPr>
              <a:t> de Verificado</a:t>
            </a:r>
            <a:endParaRPr lang="es-ES" sz="1200" b="1" dirty="0"/>
          </a:p>
          <a:p>
            <a:pPr marL="285750" lvl="0" indent="-285750" algn="l" rtl="0">
              <a:lnSpc>
                <a:spcPct val="100000"/>
              </a:lnSpc>
              <a:spcBef>
                <a:spcPts val="0"/>
              </a:spcBef>
              <a:spcAft>
                <a:spcPts val="0"/>
              </a:spcAft>
              <a:buClr>
                <a:schemeClr val="dk1"/>
              </a:buClr>
              <a:buSzPts val="1100"/>
              <a:buChar char="●"/>
            </a:pPr>
            <a:endParaRPr lang="es-ES" sz="1200" b="1" dirty="0"/>
          </a:p>
          <a:p>
            <a:pPr marL="285750" lvl="0" indent="-285750" algn="l" rtl="0">
              <a:lnSpc>
                <a:spcPct val="100000"/>
              </a:lnSpc>
              <a:spcBef>
                <a:spcPts val="0"/>
              </a:spcBef>
              <a:spcAft>
                <a:spcPts val="0"/>
              </a:spcAft>
              <a:buClr>
                <a:schemeClr val="dk1"/>
              </a:buClr>
              <a:buSzPts val="1100"/>
              <a:buChar char="●"/>
            </a:pPr>
            <a:r>
              <a:rPr lang="es-ES" sz="1200" b="1" dirty="0">
                <a:hlinkClick r:id="rId9"/>
              </a:rPr>
              <a:t>Caja de herramientas de Maldita</a:t>
            </a:r>
            <a:endParaRPr lang="es-ES" sz="1200" b="1" dirty="0"/>
          </a:p>
          <a:p>
            <a:pPr marL="285750" lvl="0" indent="-285750" algn="l" rtl="0">
              <a:lnSpc>
                <a:spcPct val="100000"/>
              </a:lnSpc>
              <a:spcBef>
                <a:spcPts val="0"/>
              </a:spcBef>
              <a:spcAft>
                <a:spcPts val="0"/>
              </a:spcAft>
              <a:buClr>
                <a:schemeClr val="dk1"/>
              </a:buClr>
              <a:buSzPts val="1100"/>
              <a:buChar char="●"/>
            </a:pPr>
            <a:endParaRPr lang="es-ES" sz="1200" b="1" dirty="0"/>
          </a:p>
          <a:p>
            <a:pPr marL="285750" lvl="0" indent="-285750" algn="l" rtl="0">
              <a:lnSpc>
                <a:spcPct val="100000"/>
              </a:lnSpc>
              <a:spcBef>
                <a:spcPts val="0"/>
              </a:spcBef>
              <a:spcAft>
                <a:spcPts val="0"/>
              </a:spcAft>
              <a:buClr>
                <a:schemeClr val="dk1"/>
              </a:buClr>
              <a:buSzPts val="1100"/>
              <a:buChar char="●"/>
            </a:pPr>
            <a:r>
              <a:rPr lang="es-ES" sz="1200" b="1" dirty="0" err="1">
                <a:hlinkClick r:id="rId10"/>
              </a:rPr>
              <a:t>Fact</a:t>
            </a:r>
            <a:r>
              <a:rPr lang="es-ES" sz="1200" b="1" dirty="0">
                <a:hlinkClick r:id="rId10"/>
              </a:rPr>
              <a:t> </a:t>
            </a:r>
            <a:r>
              <a:rPr lang="es-ES" sz="1200" b="1" dirty="0" err="1">
                <a:hlinkClick r:id="rId10"/>
              </a:rPr>
              <a:t>check</a:t>
            </a:r>
            <a:r>
              <a:rPr lang="es-ES" sz="1200" b="1" dirty="0">
                <a:hlinkClick r:id="rId10"/>
              </a:rPr>
              <a:t> de NEWTRAL</a:t>
            </a:r>
            <a:endParaRPr lang="es-ES" sz="1200" b="1" dirty="0"/>
          </a:p>
          <a:p>
            <a:pPr marL="285750" lvl="0" indent="-285750" algn="l" rtl="0">
              <a:lnSpc>
                <a:spcPct val="100000"/>
              </a:lnSpc>
              <a:spcBef>
                <a:spcPts val="0"/>
              </a:spcBef>
              <a:spcAft>
                <a:spcPts val="0"/>
              </a:spcAft>
              <a:buClr>
                <a:schemeClr val="dk1"/>
              </a:buClr>
              <a:buSzPts val="1100"/>
              <a:buChar char="●"/>
            </a:pPr>
            <a:endParaRPr b="1" dirty="0"/>
          </a:p>
          <a:p>
            <a:pPr marL="285750" lvl="0" indent="-215900" algn="l" rtl="0">
              <a:lnSpc>
                <a:spcPct val="100000"/>
              </a:lnSpc>
              <a:spcBef>
                <a:spcPts val="0"/>
              </a:spcBef>
              <a:spcAft>
                <a:spcPts val="0"/>
              </a:spcAft>
              <a:buClr>
                <a:schemeClr val="dk1"/>
              </a:buClr>
              <a:buSzPts val="1100"/>
              <a:buNone/>
            </a:pPr>
            <a:endParaRPr b="1" dirty="0"/>
          </a:p>
        </p:txBody>
      </p:sp>
      <p:cxnSp>
        <p:nvCxnSpPr>
          <p:cNvPr id="466" name="Google Shape;466;p63"/>
          <p:cNvCxnSpPr/>
          <p:nvPr/>
        </p:nvCxnSpPr>
        <p:spPr>
          <a:xfrm>
            <a:off x="8420925" y="1839500"/>
            <a:ext cx="0" cy="3311100"/>
          </a:xfrm>
          <a:prstGeom prst="straightConnector1">
            <a:avLst/>
          </a:prstGeom>
          <a:noFill/>
          <a:ln w="19050" cap="flat" cmpd="sng">
            <a:solidFill>
              <a:schemeClr val="lt1"/>
            </a:solidFill>
            <a:prstDash val="solid"/>
            <a:round/>
            <a:headEnd type="none" w="sm" len="sm"/>
            <a:tailEnd type="none" w="sm" len="sm"/>
          </a:ln>
        </p:spPr>
      </p:cxnSp>
      <p:cxnSp>
        <p:nvCxnSpPr>
          <p:cNvPr id="467" name="Google Shape;467;p63"/>
          <p:cNvCxnSpPr/>
          <p:nvPr/>
        </p:nvCxnSpPr>
        <p:spPr>
          <a:xfrm>
            <a:off x="5652900" y="1748597"/>
            <a:ext cx="0" cy="872100"/>
          </a:xfrm>
          <a:prstGeom prst="straightConnector1">
            <a:avLst/>
          </a:prstGeom>
          <a:noFill/>
          <a:ln w="19050" cap="flat" cmpd="sng">
            <a:solidFill>
              <a:schemeClr val="lt1"/>
            </a:solidFill>
            <a:prstDash val="solid"/>
            <a:round/>
            <a:headEnd type="none" w="sm" len="sm"/>
            <a:tailEnd type="none" w="sm" len="sm"/>
          </a:ln>
        </p:spPr>
      </p:cxnSp>
      <p:grpSp>
        <p:nvGrpSpPr>
          <p:cNvPr id="469" name="Google Shape;469;p63"/>
          <p:cNvGrpSpPr/>
          <p:nvPr/>
        </p:nvGrpSpPr>
        <p:grpSpPr>
          <a:xfrm>
            <a:off x="4244924" y="4704850"/>
            <a:ext cx="808500" cy="92100"/>
            <a:chOff x="3570750" y="4704850"/>
            <a:chExt cx="808500" cy="92100"/>
          </a:xfrm>
        </p:grpSpPr>
        <p:sp>
          <p:nvSpPr>
            <p:cNvPr id="470" name="Google Shape;470;p63"/>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1" name="Google Shape;471;p63"/>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2" name="Google Shape;472;p63"/>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3" name="Google Shape;473;p63"/>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474" name="Google Shape;474;p63" descr="grayscale photo of person using MacBook"/>
          <p:cNvPicPr preferRelativeResize="0"/>
          <p:nvPr/>
        </p:nvPicPr>
        <p:blipFill rotWithShape="1">
          <a:blip r:embed="rId11">
            <a:alphaModFix/>
          </a:blip>
          <a:srcRect/>
          <a:stretch/>
        </p:blipFill>
        <p:spPr>
          <a:xfrm>
            <a:off x="5390697" y="0"/>
            <a:ext cx="3753303" cy="5150600"/>
          </a:xfrm>
          <a:prstGeom prst="rect">
            <a:avLst/>
          </a:prstGeom>
          <a:noFill/>
          <a:ln>
            <a:noFill/>
          </a:ln>
        </p:spPr>
      </p:pic>
      <p:pic>
        <p:nvPicPr>
          <p:cNvPr id="475" name="Google Shape;475;p63"/>
          <p:cNvPicPr preferRelativeResize="0"/>
          <p:nvPr/>
        </p:nvPicPr>
        <p:blipFill rotWithShape="1">
          <a:blip r:embed="rId12">
            <a:alphaModFix/>
          </a:blip>
          <a:srcRect/>
          <a:stretch/>
        </p:blipFill>
        <p:spPr>
          <a:xfrm>
            <a:off x="8406261" y="85675"/>
            <a:ext cx="574610" cy="429582"/>
          </a:xfrm>
          <a:prstGeom prst="rect">
            <a:avLst/>
          </a:prstGeom>
          <a:noFill/>
          <a:ln>
            <a:noFill/>
          </a:ln>
        </p:spPr>
      </p:pic>
      <p:pic>
        <p:nvPicPr>
          <p:cNvPr id="2" name="Imagen 1">
            <a:extLst>
              <a:ext uri="{FF2B5EF4-FFF2-40B4-BE49-F238E27FC236}">
                <a16:creationId xmlns:a16="http://schemas.microsoft.com/office/drawing/2014/main" id="{2A093F25-F409-91A0-346C-FE9B96D795C1}"/>
              </a:ext>
            </a:extLst>
          </p:cNvPr>
          <p:cNvPicPr>
            <a:picLocks noChangeAspect="1"/>
          </p:cNvPicPr>
          <p:nvPr/>
        </p:nvPicPr>
        <p:blipFill>
          <a:blip r:embed="rId13"/>
          <a:stretch>
            <a:fillRect/>
          </a:stretch>
        </p:blipFill>
        <p:spPr>
          <a:xfrm>
            <a:off x="135312" y="4844594"/>
            <a:ext cx="866494" cy="204668"/>
          </a:xfrm>
          <a:prstGeom prst="rect">
            <a:avLst/>
          </a:prstGeom>
        </p:spPr>
      </p:pic>
    </p:spTree>
    <p:extLst>
      <p:ext uri="{BB962C8B-B14F-4D97-AF65-F5344CB8AC3E}">
        <p14:creationId xmlns:p14="http://schemas.microsoft.com/office/powerpoint/2010/main" val="26502283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4"/>
          <p:cNvSpPr txBox="1">
            <a:spLocks noGrp="1"/>
          </p:cNvSpPr>
          <p:nvPr>
            <p:ph type="title"/>
          </p:nvPr>
        </p:nvSpPr>
        <p:spPr>
          <a:xfrm flipH="1">
            <a:off x="720000" y="346550"/>
            <a:ext cx="4529700" cy="236892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200"/>
              <a:buNone/>
            </a:pPr>
            <a:r>
              <a:rPr lang="es" dirty="0"/>
              <a:t>Sección 2: Sesiones de capacitación y recursos de MediAware</a:t>
            </a:r>
            <a:endParaRPr dirty="0"/>
          </a:p>
        </p:txBody>
      </p:sp>
      <p:sp>
        <p:nvSpPr>
          <p:cNvPr id="481" name="Google Shape;481;p64"/>
          <p:cNvSpPr txBox="1">
            <a:spLocks noGrp="1"/>
          </p:cNvSpPr>
          <p:nvPr>
            <p:ph type="subTitle" idx="1"/>
          </p:nvPr>
        </p:nvSpPr>
        <p:spPr>
          <a:xfrm flipH="1">
            <a:off x="720000" y="2715475"/>
            <a:ext cx="2909400" cy="76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100"/>
              <a:buNone/>
            </a:pPr>
            <a:r>
              <a:rPr lang="es"/>
              <a:t>Recurso #3: MediaSmarts rompe el cuestionario falso</a:t>
            </a:r>
            <a:endParaRPr/>
          </a:p>
        </p:txBody>
      </p:sp>
      <p:grpSp>
        <p:nvGrpSpPr>
          <p:cNvPr id="482" name="Google Shape;482;p64"/>
          <p:cNvGrpSpPr/>
          <p:nvPr/>
        </p:nvGrpSpPr>
        <p:grpSpPr>
          <a:xfrm>
            <a:off x="4167750" y="4704850"/>
            <a:ext cx="808500" cy="92100"/>
            <a:chOff x="3570750" y="4704850"/>
            <a:chExt cx="808500" cy="92100"/>
          </a:xfrm>
        </p:grpSpPr>
        <p:sp>
          <p:nvSpPr>
            <p:cNvPr id="483" name="Google Shape;483;p64"/>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4" name="Google Shape;484;p64"/>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5" name="Google Shape;485;p64"/>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6" name="Google Shape;486;p64"/>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487" name="Google Shape;487;p64"/>
          <p:cNvCxnSpPr/>
          <p:nvPr/>
        </p:nvCxnSpPr>
        <p:spPr>
          <a:xfrm>
            <a:off x="720000" y="3695500"/>
            <a:ext cx="0" cy="872100"/>
          </a:xfrm>
          <a:prstGeom prst="straightConnector1">
            <a:avLst/>
          </a:prstGeom>
          <a:noFill/>
          <a:ln w="19050" cap="flat" cmpd="sng">
            <a:solidFill>
              <a:schemeClr val="lt1"/>
            </a:solidFill>
            <a:prstDash val="solid"/>
            <a:round/>
            <a:headEnd type="none" w="sm" len="sm"/>
            <a:tailEnd type="none" w="sm" len="sm"/>
          </a:ln>
        </p:spPr>
      </p:cxnSp>
      <p:pic>
        <p:nvPicPr>
          <p:cNvPr id="489" name="Google Shape;489;p64"/>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490" name="Google Shape;490;p64" descr="man standing in front of people sitting beside table with laptop computers"/>
          <p:cNvPicPr preferRelativeResize="0"/>
          <p:nvPr/>
        </p:nvPicPr>
        <p:blipFill rotWithShape="1">
          <a:blip r:embed="rId4">
            <a:alphaModFix/>
          </a:blip>
          <a:srcRect/>
          <a:stretch/>
        </p:blipFill>
        <p:spPr>
          <a:xfrm>
            <a:off x="5514602" y="2253891"/>
            <a:ext cx="3469135" cy="2313709"/>
          </a:xfrm>
          <a:prstGeom prst="rect">
            <a:avLst/>
          </a:prstGeom>
          <a:noFill/>
          <a:ln>
            <a:noFill/>
          </a:ln>
        </p:spPr>
      </p:pic>
      <p:pic>
        <p:nvPicPr>
          <p:cNvPr id="2" name="Imagen 1">
            <a:extLst>
              <a:ext uri="{FF2B5EF4-FFF2-40B4-BE49-F238E27FC236}">
                <a16:creationId xmlns:a16="http://schemas.microsoft.com/office/drawing/2014/main" id="{7DD847E3-2A59-DCD5-1505-0DBC22C617F9}"/>
              </a:ext>
            </a:extLst>
          </p:cNvPr>
          <p:cNvPicPr>
            <a:picLocks noChangeAspect="1"/>
          </p:cNvPicPr>
          <p:nvPr/>
        </p:nvPicPr>
        <p:blipFill>
          <a:blip r:embed="rId5"/>
          <a:stretch>
            <a:fillRect/>
          </a:stretch>
        </p:blipFill>
        <p:spPr>
          <a:xfrm>
            <a:off x="135312" y="4844594"/>
            <a:ext cx="866494" cy="204668"/>
          </a:xfrm>
          <a:prstGeom prst="rect">
            <a:avLst/>
          </a:prstGeom>
        </p:spPr>
      </p:pic>
    </p:spTree>
    <p:extLst>
      <p:ext uri="{BB962C8B-B14F-4D97-AF65-F5344CB8AC3E}">
        <p14:creationId xmlns:p14="http://schemas.microsoft.com/office/powerpoint/2010/main" val="1870671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53"/>
          <p:cNvSpPr txBox="1">
            <a:spLocks noGrp="1"/>
          </p:cNvSpPr>
          <p:nvPr>
            <p:ph type="title"/>
          </p:nvPr>
        </p:nvSpPr>
        <p:spPr>
          <a:xfrm>
            <a:off x="123372" y="154974"/>
            <a:ext cx="3381068" cy="365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200"/>
              <a:buNone/>
            </a:pPr>
            <a:r>
              <a:rPr lang="en" sz="1400">
                <a:latin typeface="Open Sans"/>
                <a:ea typeface="Open Sans"/>
                <a:cs typeface="Open Sans"/>
                <a:sym typeface="Open Sans"/>
              </a:rPr>
              <a:t>Mi consumo de información</a:t>
            </a:r>
            <a:endParaRPr sz="1400">
              <a:latin typeface="Open Sans"/>
              <a:ea typeface="Open Sans"/>
              <a:cs typeface="Open Sans"/>
              <a:sym typeface="Open Sans"/>
            </a:endParaRPr>
          </a:p>
        </p:txBody>
      </p:sp>
      <p:sp>
        <p:nvSpPr>
          <p:cNvPr id="209" name="Google Shape;209;p53"/>
          <p:cNvSpPr txBox="1">
            <a:spLocks noGrp="1"/>
          </p:cNvSpPr>
          <p:nvPr>
            <p:ph type="subTitle" idx="1"/>
          </p:nvPr>
        </p:nvSpPr>
        <p:spPr>
          <a:xfrm>
            <a:off x="42452" y="855735"/>
            <a:ext cx="8912396" cy="3849115"/>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SzPts val="1800"/>
              <a:buNone/>
            </a:pPr>
            <a:r>
              <a:rPr lang="en" sz="1100" b="1"/>
              <a:t>Ejercicio:</a:t>
            </a:r>
            <a:r>
              <a:rPr lang="en" sz="1100"/>
              <a:t>	</a:t>
            </a:r>
            <a:endParaRPr/>
          </a:p>
          <a:p>
            <a:pPr marL="0" lvl="0" indent="0" algn="l" rtl="0">
              <a:lnSpc>
                <a:spcPct val="115000"/>
              </a:lnSpc>
              <a:spcBef>
                <a:spcPts val="0"/>
              </a:spcBef>
              <a:spcAft>
                <a:spcPts val="0"/>
              </a:spcAft>
              <a:buSzPts val="1800"/>
              <a:buNone/>
            </a:pPr>
            <a:r>
              <a:rPr lang="en" sz="1100"/>
              <a:t>Pregunte a los participantes: ¿Qué tipo de información utiliza y desde qué canales? ( Completar qué medios consumen regularmente: correo electrónico, Twitter, radio, programas de televisión, etc., y qué contenido consumen en cada plataforma. Por ejemplo, pueden ver un programa matutino por la mañana, escuchar un podcast de camino al trabajo en el autobús y consultar Facebook durante el almuerzo en una computadora del trabajo. Dígales a todos que hagan una lista de todo lo posible y de lo que se les ocurra.</a:t>
            </a:r>
            <a:br>
              <a:rPr lang="en" sz="1100"/>
            </a:br>
            <a:r>
              <a:rPr lang="en" sz="1100"/>
              <a:t>	Después, pídeles a las personas que anoten cualquier tendencia que noten en sus hábitos, o si algo les sorprendió.</a:t>
            </a:r>
            <a:br>
              <a:rPr lang="en" sz="1100"/>
            </a:br>
            <a:r>
              <a:rPr lang="en" sz="1100"/>
              <a:t>	Luego, en una hoja de papel en blanco, haz que todos enumeren los dispositivos tecnológicos que usan regularmente (teléfonos, computadoras, tabletas, TV...).</a:t>
            </a:r>
            <a:br>
              <a:rPr lang="en" sz="1100"/>
            </a:br>
            <a:r>
              <a:rPr lang="en" sz="1100"/>
              <a:t>	Ahora haz que todos coloquen las dos hojas de papel una al lado de la otra, pégalas con cinta adhesiva y dibujen líneas desde dispositivos (como teléfonos, computadoras) hasta los tipos de medios que consumen (como podcasts, artículos de noticias) para crear una web. Esto puede ayudar a las personas a ilustrar que consumen noticias en la televisión, escuchan podcasts en su teléfono, etc. Por último, haz que todos destaquen los dispositivos de color que utilizan simultáneamente: enviar mensajes de texto mientras ven la televisión, etc.</a:t>
            </a:r>
            <a:endParaRPr sz="1100"/>
          </a:p>
          <a:p>
            <a:pPr marL="457200" lvl="0" indent="-342900" algn="l" rtl="0">
              <a:lnSpc>
                <a:spcPct val="115000"/>
              </a:lnSpc>
              <a:spcBef>
                <a:spcPts val="0"/>
              </a:spcBef>
              <a:spcAft>
                <a:spcPts val="0"/>
              </a:spcAft>
              <a:buSzPts val="1800"/>
              <a:buNone/>
            </a:pPr>
            <a:r>
              <a:rPr lang="en" sz="1200" b="1"/>
              <a:t>Preguntas de proceso – 10 minutos</a:t>
            </a:r>
            <a:r>
              <a:rPr lang="en" sz="1100"/>
              <a:t>	</a:t>
            </a:r>
            <a:endParaRPr/>
          </a:p>
          <a:p>
            <a:pPr marL="457200" lvl="0" indent="-342900" algn="l" rtl="0">
              <a:lnSpc>
                <a:spcPct val="115000"/>
              </a:lnSpc>
              <a:spcBef>
                <a:spcPts val="0"/>
              </a:spcBef>
              <a:spcAft>
                <a:spcPts val="0"/>
              </a:spcAft>
              <a:buSzPts val="1800"/>
              <a:buNone/>
            </a:pPr>
            <a:r>
              <a:rPr lang="en" sz="1100"/>
              <a:t>¿Cómo te sientes al ver esta lista? ¿Cómo te sientes con respecto a los medios y la tecnología que utilizas?</a:t>
            </a:r>
            <a:br>
              <a:rPr lang="en" sz="1100"/>
            </a:br>
            <a:r>
              <a:rPr lang="en" sz="1100"/>
              <a:t>¿Te parece que te llega mucha información? ¿Cómo afecta eso a su capacidad para discernir la calidad de la información?</a:t>
            </a:r>
            <a:endParaRPr sz="1100"/>
          </a:p>
        </p:txBody>
      </p:sp>
      <p:grpSp>
        <p:nvGrpSpPr>
          <p:cNvPr id="210" name="Google Shape;210;p53"/>
          <p:cNvGrpSpPr/>
          <p:nvPr/>
        </p:nvGrpSpPr>
        <p:grpSpPr>
          <a:xfrm>
            <a:off x="4167750" y="4704850"/>
            <a:ext cx="808500" cy="92100"/>
            <a:chOff x="3570750" y="4704850"/>
            <a:chExt cx="808500" cy="92100"/>
          </a:xfrm>
        </p:grpSpPr>
        <p:sp>
          <p:nvSpPr>
            <p:cNvPr id="211" name="Google Shape;211;p53"/>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53"/>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53"/>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53"/>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215" name="Google Shape;215;p53"/>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216" name="Google Shape;216;p53"/>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217" name="Google Shape;217;p53"/>
          <p:cNvPicPr preferRelativeResize="0"/>
          <p:nvPr/>
        </p:nvPicPr>
        <p:blipFill rotWithShape="1">
          <a:blip r:embed="rId4">
            <a:alphaModFix/>
          </a:blip>
          <a:srcRect/>
          <a:stretch/>
        </p:blipFill>
        <p:spPr>
          <a:xfrm>
            <a:off x="233771" y="4754810"/>
            <a:ext cx="972457" cy="214513"/>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65"/>
          <p:cNvSpPr txBox="1">
            <a:spLocks noGrp="1"/>
          </p:cNvSpPr>
          <p:nvPr>
            <p:ph type="title"/>
          </p:nvPr>
        </p:nvSpPr>
        <p:spPr>
          <a:xfrm>
            <a:off x="396586" y="221674"/>
            <a:ext cx="8350827" cy="117854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600"/>
              <a:buNone/>
            </a:pPr>
            <a:r>
              <a:rPr lang="es"/>
              <a:t>Las noticias falsas no afectan la vida real, ¿verdad?</a:t>
            </a:r>
            <a:endParaRPr/>
          </a:p>
        </p:txBody>
      </p:sp>
      <p:sp>
        <p:nvSpPr>
          <p:cNvPr id="496" name="Google Shape;496;p65"/>
          <p:cNvSpPr txBox="1"/>
          <p:nvPr/>
        </p:nvSpPr>
        <p:spPr>
          <a:xfrm>
            <a:off x="3886199" y="1536480"/>
            <a:ext cx="4939146"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Las noticias falsas pueden tener graves implicaciones en la vida real, ya que pueden moldear la opinión pública, influir en las decisiones políticas y causar daño a individuos o grupos. Por ejemplo, las noticias falsas pueden dar lugar a la difusión de teorías de conspiración nocivas, incitar a la violencia o la discriminación contra grupos específicos o difundir información errónea sobre cuestiones de salud. En algunos casos, las noticias falsas también pueden contribuir a la polarización política y socavar la confianza en instituciones como los medios de comunicación, el gobierno y la comunidad científica. Es importante educar a las personas sobre cómo identificar y luchar contra las noticias falsas para evitar sus efectos negativos en la vida real.</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pic>
        <p:nvPicPr>
          <p:cNvPr id="497" name="Google Shape;497;p65"/>
          <p:cNvPicPr preferRelativeResize="0"/>
          <p:nvPr/>
        </p:nvPicPr>
        <p:blipFill rotWithShape="1">
          <a:blip r:embed="rId3">
            <a:alphaModFix/>
          </a:blip>
          <a:srcRect/>
          <a:stretch/>
        </p:blipFill>
        <p:spPr>
          <a:xfrm>
            <a:off x="734971" y="2149194"/>
            <a:ext cx="2628738" cy="1756240"/>
          </a:xfrm>
          <a:prstGeom prst="rect">
            <a:avLst/>
          </a:prstGeom>
          <a:noFill/>
          <a:ln>
            <a:noFill/>
          </a:ln>
        </p:spPr>
      </p:pic>
      <p:grpSp>
        <p:nvGrpSpPr>
          <p:cNvPr id="499" name="Google Shape;499;p65"/>
          <p:cNvGrpSpPr/>
          <p:nvPr/>
        </p:nvGrpSpPr>
        <p:grpSpPr>
          <a:xfrm>
            <a:off x="4167750" y="4704850"/>
            <a:ext cx="808500" cy="92100"/>
            <a:chOff x="3570750" y="4704850"/>
            <a:chExt cx="808500" cy="92100"/>
          </a:xfrm>
        </p:grpSpPr>
        <p:sp>
          <p:nvSpPr>
            <p:cNvPr id="500" name="Google Shape;500;p65"/>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1" name="Google Shape;501;p65"/>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2" name="Google Shape;502;p65"/>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3" name="Google Shape;503;p65"/>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 name="Imagen 1">
            <a:extLst>
              <a:ext uri="{FF2B5EF4-FFF2-40B4-BE49-F238E27FC236}">
                <a16:creationId xmlns:a16="http://schemas.microsoft.com/office/drawing/2014/main" id="{17F1A2A4-57A0-8345-3B58-068394351D7E}"/>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270048012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6"/>
          <p:cNvSpPr txBox="1">
            <a:spLocks noGrp="1"/>
          </p:cNvSpPr>
          <p:nvPr>
            <p:ph type="title"/>
          </p:nvPr>
        </p:nvSpPr>
        <p:spPr>
          <a:xfrm>
            <a:off x="997308" y="551668"/>
            <a:ext cx="7149382" cy="118015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4200"/>
              <a:buNone/>
            </a:pPr>
            <a:r>
              <a:rPr lang="es" sz="3600"/>
              <a:t>MediaSmarts rompe el cuestionario falso</a:t>
            </a:r>
            <a:endParaRPr/>
          </a:p>
        </p:txBody>
      </p:sp>
      <p:sp>
        <p:nvSpPr>
          <p:cNvPr id="509" name="Google Shape;509;p66"/>
          <p:cNvSpPr txBox="1">
            <a:spLocks noGrp="1"/>
          </p:cNvSpPr>
          <p:nvPr>
            <p:ph type="subTitle" idx="1"/>
          </p:nvPr>
        </p:nvSpPr>
        <p:spPr>
          <a:xfrm>
            <a:off x="1039486" y="1948222"/>
            <a:ext cx="7211727" cy="2034960"/>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ts val="0"/>
              </a:spcBef>
              <a:spcAft>
                <a:spcPts val="0"/>
              </a:spcAft>
              <a:buSzPts val="800"/>
              <a:buNone/>
            </a:pPr>
            <a:r>
              <a:rPr lang="es" dirty="0"/>
              <a:t>El cuestionario Break the Fake de MediaSmarts es una herramienta en línea diseñada para ayudar a los estudiantes a desarrollar habilidades de pensamiento crítico y mejorar su capacidad para identificar y combatir noticias falsas. El cuestionario presenta una serie de escenarios interactivos que desafían a los alumnos a evaluar noticias y fuentes y determinar si son reales o falsas. A través del cuestionario, los alumnos pueden practicar la identificación de tácticas comunes utilizadas en noticias falsas, como titulares de clickbait e imágenes manipuladas, y aprender a verificar la información antes de compartirla. Al utilizar esta herramienta, los estudiantes pueden desarrollar sus habilidades de alfabetización mediática y convertirse en consumidores de noticias e información más informados y responsables.</a:t>
            </a:r>
            <a:endParaRPr dirty="0"/>
          </a:p>
        </p:txBody>
      </p:sp>
      <p:pic>
        <p:nvPicPr>
          <p:cNvPr id="510" name="Google Shape;510;p66"/>
          <p:cNvPicPr preferRelativeResize="0"/>
          <p:nvPr/>
        </p:nvPicPr>
        <p:blipFill rotWithShape="1">
          <a:blip r:embed="rId3">
            <a:alphaModFix/>
          </a:blip>
          <a:srcRect/>
          <a:stretch/>
        </p:blipFill>
        <p:spPr>
          <a:xfrm>
            <a:off x="8406261" y="85675"/>
            <a:ext cx="574610" cy="429582"/>
          </a:xfrm>
          <a:prstGeom prst="rect">
            <a:avLst/>
          </a:prstGeom>
          <a:noFill/>
          <a:ln>
            <a:noFill/>
          </a:ln>
        </p:spPr>
      </p:pic>
      <p:grpSp>
        <p:nvGrpSpPr>
          <p:cNvPr id="512" name="Google Shape;512;p66"/>
          <p:cNvGrpSpPr/>
          <p:nvPr/>
        </p:nvGrpSpPr>
        <p:grpSpPr>
          <a:xfrm>
            <a:off x="4167750" y="4704850"/>
            <a:ext cx="808500" cy="92100"/>
            <a:chOff x="3570750" y="4704850"/>
            <a:chExt cx="808500" cy="92100"/>
          </a:xfrm>
        </p:grpSpPr>
        <p:sp>
          <p:nvSpPr>
            <p:cNvPr id="513" name="Google Shape;513;p66"/>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4" name="Google Shape;514;p66"/>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5" name="Google Shape;515;p66"/>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6" name="Google Shape;516;p66"/>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 name="Imagen 1">
            <a:extLst>
              <a:ext uri="{FF2B5EF4-FFF2-40B4-BE49-F238E27FC236}">
                <a16:creationId xmlns:a16="http://schemas.microsoft.com/office/drawing/2014/main" id="{ABED0BE5-7200-465E-693F-83BEBD1A1542}"/>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76106029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grpSp>
        <p:nvGrpSpPr>
          <p:cNvPr id="521" name="Google Shape;521;p67"/>
          <p:cNvGrpSpPr/>
          <p:nvPr/>
        </p:nvGrpSpPr>
        <p:grpSpPr>
          <a:xfrm>
            <a:off x="4167750" y="4884579"/>
            <a:ext cx="808500" cy="92100"/>
            <a:chOff x="3570750" y="4704850"/>
            <a:chExt cx="808500" cy="92100"/>
          </a:xfrm>
        </p:grpSpPr>
        <p:sp>
          <p:nvSpPr>
            <p:cNvPr id="522" name="Google Shape;522;p67"/>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3" name="Google Shape;523;p67"/>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4" name="Google Shape;524;p67"/>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5" name="Google Shape;525;p67"/>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526" name="Google Shape;526;p67"/>
          <p:cNvCxnSpPr/>
          <p:nvPr/>
        </p:nvCxnSpPr>
        <p:spPr>
          <a:xfrm>
            <a:off x="8420775" y="418900"/>
            <a:ext cx="0" cy="872100"/>
          </a:xfrm>
          <a:prstGeom prst="straightConnector1">
            <a:avLst/>
          </a:prstGeom>
          <a:noFill/>
          <a:ln w="19050" cap="flat" cmpd="sng">
            <a:solidFill>
              <a:schemeClr val="lt1"/>
            </a:solidFill>
            <a:prstDash val="solid"/>
            <a:round/>
            <a:headEnd type="none" w="sm" len="sm"/>
            <a:tailEnd type="none" w="sm" len="sm"/>
          </a:ln>
        </p:spPr>
      </p:cxnSp>
      <p:pic>
        <p:nvPicPr>
          <p:cNvPr id="527" name="Google Shape;527;p67" descr="Text&#10;&#10;Description automatically generated with medium confidence"/>
          <p:cNvPicPr preferRelativeResize="0"/>
          <p:nvPr/>
        </p:nvPicPr>
        <p:blipFill rotWithShape="1">
          <a:blip r:embed="rId3">
            <a:alphaModFix/>
          </a:blip>
          <a:srcRect/>
          <a:stretch/>
        </p:blipFill>
        <p:spPr>
          <a:xfrm>
            <a:off x="123372" y="4796950"/>
            <a:ext cx="972457" cy="204016"/>
          </a:xfrm>
          <a:prstGeom prst="rect">
            <a:avLst/>
          </a:prstGeom>
          <a:noFill/>
          <a:ln>
            <a:noFill/>
          </a:ln>
        </p:spPr>
      </p:pic>
      <p:pic>
        <p:nvPicPr>
          <p:cNvPr id="528" name="Google Shape;528;p67"/>
          <p:cNvPicPr preferRelativeResize="0"/>
          <p:nvPr/>
        </p:nvPicPr>
        <p:blipFill rotWithShape="1">
          <a:blip r:embed="rId4">
            <a:alphaModFix/>
          </a:blip>
          <a:srcRect/>
          <a:stretch/>
        </p:blipFill>
        <p:spPr>
          <a:xfrm>
            <a:off x="8406261" y="85675"/>
            <a:ext cx="574610" cy="429582"/>
          </a:xfrm>
          <a:prstGeom prst="rect">
            <a:avLst/>
          </a:prstGeom>
          <a:noFill/>
          <a:ln>
            <a:noFill/>
          </a:ln>
        </p:spPr>
      </p:pic>
      <p:grpSp>
        <p:nvGrpSpPr>
          <p:cNvPr id="529" name="Google Shape;529;p67"/>
          <p:cNvGrpSpPr/>
          <p:nvPr/>
        </p:nvGrpSpPr>
        <p:grpSpPr>
          <a:xfrm>
            <a:off x="1997839" y="515257"/>
            <a:ext cx="5047198" cy="4173936"/>
            <a:chOff x="815648" y="230"/>
            <a:chExt cx="5148323" cy="4603288"/>
          </a:xfrm>
        </p:grpSpPr>
        <p:sp>
          <p:nvSpPr>
            <p:cNvPr id="530" name="Google Shape;530;p67"/>
            <p:cNvSpPr/>
            <p:nvPr/>
          </p:nvSpPr>
          <p:spPr>
            <a:xfrm rot="10800000">
              <a:off x="1455524" y="230"/>
              <a:ext cx="4508447" cy="1279752"/>
            </a:xfrm>
            <a:prstGeom prst="homePlate">
              <a:avLst>
                <a:gd name="adj" fmla="val 50000"/>
              </a:avLst>
            </a:prstGeom>
            <a:solidFill>
              <a:srgbClr val="3F54B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67"/>
            <p:cNvSpPr txBox="1"/>
            <p:nvPr/>
          </p:nvSpPr>
          <p:spPr>
            <a:xfrm>
              <a:off x="1775462" y="230"/>
              <a:ext cx="4188509" cy="1279752"/>
            </a:xfrm>
            <a:prstGeom prst="rect">
              <a:avLst/>
            </a:prstGeom>
            <a:noFill/>
            <a:ln>
              <a:noFill/>
            </a:ln>
          </p:spPr>
          <p:txBody>
            <a:bodyPr spcFirstLastPara="1" wrap="square" lIns="564325" tIns="45700" rIns="853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r>
                <a:rPr kumimoji="0" lang="es" sz="1000" b="1" i="0" u="sng"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Título de la actividad:</a:t>
              </a:r>
              <a:endParaRPr kumimoji="0" sz="10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ctr" defTabSz="914400" rtl="0" eaLnBrk="1" fontAlgn="auto" latinLnBrk="0" hangingPunct="1">
                <a:lnSpc>
                  <a:spcPct val="90000"/>
                </a:lnSpc>
                <a:spcBef>
                  <a:spcPts val="420"/>
                </a:spcBef>
                <a:spcAft>
                  <a:spcPts val="0"/>
                </a:spcAft>
                <a:buClr>
                  <a:srgbClr val="000000"/>
                </a:buClr>
                <a:buSzPts val="1200"/>
                <a:buFont typeface="Arial"/>
                <a:buNone/>
                <a:tabLst/>
                <a:defRPr/>
              </a:pPr>
              <a:endParaRPr kumimoji="0" sz="1000" b="1" i="0" u="sng"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ctr" defTabSz="914400" rtl="0" eaLnBrk="1" fontAlgn="auto" latinLnBrk="0" hangingPunct="1">
                <a:lnSpc>
                  <a:spcPct val="90000"/>
                </a:lnSpc>
                <a:spcBef>
                  <a:spcPts val="420"/>
                </a:spcBef>
                <a:spcAft>
                  <a:spcPts val="0"/>
                </a:spcAft>
                <a:buClr>
                  <a:srgbClr val="000000"/>
                </a:buClr>
                <a:buSzPts val="1200"/>
                <a:buFont typeface="Arial"/>
                <a:buNone/>
                <a:tabLst/>
                <a:defRPr/>
              </a:pPr>
              <a:r>
                <a:rPr kumimoji="0" lang="es" sz="10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Rompe lo falso: noticias</a:t>
              </a:r>
              <a:endParaRPr kumimoji="0" sz="10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sp>
          <p:nvSpPr>
            <p:cNvPr id="532" name="Google Shape;532;p67"/>
            <p:cNvSpPr/>
            <p:nvPr/>
          </p:nvSpPr>
          <p:spPr>
            <a:xfrm>
              <a:off x="815648" y="230"/>
              <a:ext cx="1279752" cy="1279752"/>
            </a:xfrm>
            <a:prstGeom prst="ellipse">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67"/>
            <p:cNvSpPr/>
            <p:nvPr/>
          </p:nvSpPr>
          <p:spPr>
            <a:xfrm rot="10800000">
              <a:off x="1455524" y="1661998"/>
              <a:ext cx="4508447" cy="1279752"/>
            </a:xfrm>
            <a:prstGeom prst="homePlate">
              <a:avLst>
                <a:gd name="adj" fmla="val 50000"/>
              </a:avLst>
            </a:prstGeom>
            <a:solidFill>
              <a:srgbClr val="6D7A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67"/>
            <p:cNvSpPr txBox="1"/>
            <p:nvPr/>
          </p:nvSpPr>
          <p:spPr>
            <a:xfrm>
              <a:off x="1775462" y="1661998"/>
              <a:ext cx="4188509" cy="1279752"/>
            </a:xfrm>
            <a:prstGeom prst="rect">
              <a:avLst/>
            </a:prstGeom>
            <a:noFill/>
            <a:ln>
              <a:noFill/>
            </a:ln>
          </p:spPr>
          <p:txBody>
            <a:bodyPr spcFirstLastPara="1" wrap="square" lIns="564325" tIns="45700" rIns="853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r>
                <a:rPr kumimoji="0" lang="es" sz="1000" b="1" i="0" u="sng"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Duración de la actividad:</a:t>
              </a:r>
              <a:endParaRPr kumimoji="0" sz="10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ctr" defTabSz="914400" rtl="0" eaLnBrk="1" fontAlgn="auto" latinLnBrk="0" hangingPunct="1">
                <a:lnSpc>
                  <a:spcPct val="90000"/>
                </a:lnSpc>
                <a:spcBef>
                  <a:spcPts val="420"/>
                </a:spcBef>
                <a:spcAft>
                  <a:spcPts val="0"/>
                </a:spcAft>
                <a:buClr>
                  <a:srgbClr val="000000"/>
                </a:buClr>
                <a:buSzPts val="1200"/>
                <a:buFont typeface="Arial"/>
                <a:buNone/>
                <a:tabLst/>
                <a:defRPr/>
              </a:pPr>
              <a:r>
                <a:rPr kumimoji="0" lang="es" sz="1000" b="1" i="0" u="sng"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a:t>
              </a:r>
              <a:endParaRPr kumimoji="0" sz="10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ctr" defTabSz="914400" rtl="0" eaLnBrk="1" fontAlgn="auto" latinLnBrk="0" hangingPunct="1">
                <a:lnSpc>
                  <a:spcPct val="90000"/>
                </a:lnSpc>
                <a:spcBef>
                  <a:spcPts val="420"/>
                </a:spcBef>
                <a:spcAft>
                  <a:spcPts val="0"/>
                </a:spcAft>
                <a:buClr>
                  <a:srgbClr val="000000"/>
                </a:buClr>
                <a:buSzPts val="1200"/>
                <a:buFont typeface="Arial"/>
                <a:buNone/>
                <a:tabLst/>
                <a:defRPr/>
              </a:pPr>
              <a:r>
                <a:rPr kumimoji="0" lang="es" sz="10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15-20 minutos</a:t>
              </a:r>
              <a:endParaRPr kumimoji="0" sz="10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sp>
          <p:nvSpPr>
            <p:cNvPr id="535" name="Google Shape;535;p67"/>
            <p:cNvSpPr/>
            <p:nvPr/>
          </p:nvSpPr>
          <p:spPr>
            <a:xfrm>
              <a:off x="815648" y="1661998"/>
              <a:ext cx="1279752" cy="1279752"/>
            </a:xfrm>
            <a:prstGeom prst="ellipse">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67"/>
            <p:cNvSpPr/>
            <p:nvPr/>
          </p:nvSpPr>
          <p:spPr>
            <a:xfrm rot="10800000">
              <a:off x="1455524" y="3323766"/>
              <a:ext cx="4508447" cy="1279752"/>
            </a:xfrm>
            <a:prstGeom prst="homePlate">
              <a:avLst>
                <a:gd name="adj" fmla="val 50000"/>
              </a:avLst>
            </a:prstGeom>
            <a:solidFill>
              <a:srgbClr val="9DA4E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67"/>
            <p:cNvSpPr txBox="1"/>
            <p:nvPr/>
          </p:nvSpPr>
          <p:spPr>
            <a:xfrm>
              <a:off x="1775462" y="3323766"/>
              <a:ext cx="4188509" cy="1279752"/>
            </a:xfrm>
            <a:prstGeom prst="rect">
              <a:avLst/>
            </a:prstGeom>
            <a:noFill/>
            <a:ln>
              <a:noFill/>
            </a:ln>
          </p:spPr>
          <p:txBody>
            <a:bodyPr spcFirstLastPara="1" wrap="square" lIns="564325" tIns="45700" rIns="853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endParaRPr kumimoji="0" sz="1200" b="1" i="0" u="sng"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420"/>
                </a:spcBef>
                <a:spcAft>
                  <a:spcPts val="0"/>
                </a:spcAft>
                <a:buClr>
                  <a:srgbClr val="000000"/>
                </a:buClr>
                <a:buSzPts val="1200"/>
                <a:buFont typeface="Arial"/>
                <a:buNone/>
                <a:tabLst/>
                <a:defRPr/>
              </a:pPr>
              <a:r>
                <a:rPr kumimoji="0" lang="es" sz="1000" b="1" i="0" u="sng"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Materiales necesarios:</a:t>
              </a:r>
              <a:endParaRPr kumimoji="0" sz="10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ctr" defTabSz="914400" rtl="0" eaLnBrk="1" fontAlgn="auto" latinLnBrk="0" hangingPunct="1">
                <a:lnSpc>
                  <a:spcPct val="90000"/>
                </a:lnSpc>
                <a:spcBef>
                  <a:spcPts val="420"/>
                </a:spcBef>
                <a:spcAft>
                  <a:spcPts val="0"/>
                </a:spcAft>
                <a:buClr>
                  <a:srgbClr val="000000"/>
                </a:buClr>
                <a:buSzPts val="1200"/>
                <a:buFont typeface="Arial"/>
                <a:buNone/>
                <a:tabLst/>
                <a:defRPr/>
              </a:pPr>
              <a:endParaRPr kumimoji="0" sz="1000" b="1" i="0" u="sng"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ctr" defTabSz="914400" rtl="0" eaLnBrk="1" fontAlgn="auto" latinLnBrk="0" hangingPunct="1">
                <a:lnSpc>
                  <a:spcPct val="90000"/>
                </a:lnSpc>
                <a:spcBef>
                  <a:spcPts val="420"/>
                </a:spcBef>
                <a:spcAft>
                  <a:spcPts val="0"/>
                </a:spcAft>
                <a:buClr>
                  <a:srgbClr val="000000"/>
                </a:buClr>
                <a:buSzPts val="1200"/>
                <a:buFont typeface="Arial"/>
                <a:buNone/>
                <a:tabLst/>
                <a:defRPr/>
              </a:pPr>
              <a:r>
                <a:rPr kumimoji="0" lang="es" sz="10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Acceso a Internet</a:t>
              </a:r>
              <a:endParaRPr kumimoji="0" sz="10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ctr" defTabSz="914400" rtl="0" eaLnBrk="1" fontAlgn="auto" latinLnBrk="0" hangingPunct="1">
                <a:lnSpc>
                  <a:spcPct val="90000"/>
                </a:lnSpc>
                <a:spcBef>
                  <a:spcPts val="420"/>
                </a:spcBef>
                <a:spcAft>
                  <a:spcPts val="0"/>
                </a:spcAft>
                <a:buClr>
                  <a:srgbClr val="000000"/>
                </a:buClr>
                <a:buSzPts val="1200"/>
                <a:buFont typeface="Arial"/>
                <a:buNone/>
                <a:tabLst/>
                <a:defRPr/>
              </a:pPr>
              <a:r>
                <a:rPr kumimoji="0" lang="es" sz="10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Computadora o dispositivo inteligente</a:t>
              </a:r>
              <a:endParaRPr kumimoji="0" sz="10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ctr" defTabSz="914400" rtl="0" eaLnBrk="1" fontAlgn="auto" latinLnBrk="0" hangingPunct="1">
                <a:lnSpc>
                  <a:spcPct val="90000"/>
                </a:lnSpc>
                <a:spcBef>
                  <a:spcPts val="420"/>
                </a:spcBef>
                <a:spcAft>
                  <a:spcPts val="0"/>
                </a:spcAft>
                <a:buClr>
                  <a:srgbClr val="000000"/>
                </a:buClr>
                <a:buSzPts val="600"/>
                <a:buFont typeface="Arial"/>
                <a:buNone/>
                <a:tabLst/>
                <a:defRPr/>
              </a:pPr>
              <a:endParaRPr kumimoji="0" sz="6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38" name="Google Shape;538;p67"/>
            <p:cNvSpPr/>
            <p:nvPr/>
          </p:nvSpPr>
          <p:spPr>
            <a:xfrm>
              <a:off x="815648" y="3323766"/>
              <a:ext cx="1279752" cy="1279752"/>
            </a:xfrm>
            <a:prstGeom prst="ellipse">
              <a:avLst/>
            </a:prstGeom>
            <a:blipFill rotWithShape="1">
              <a:blip r:embed="rId7">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0296644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68"/>
          <p:cNvSpPr txBox="1">
            <a:spLocks noGrp="1"/>
          </p:cNvSpPr>
          <p:nvPr>
            <p:ph type="title" idx="6"/>
          </p:nvPr>
        </p:nvSpPr>
        <p:spPr>
          <a:xfrm>
            <a:off x="795750" y="158237"/>
            <a:ext cx="6928200" cy="714039"/>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s" sz="3600"/>
              <a:t>Instrucciones paso a paso</a:t>
            </a:r>
            <a:endParaRPr sz="3600"/>
          </a:p>
        </p:txBody>
      </p:sp>
      <p:grpSp>
        <p:nvGrpSpPr>
          <p:cNvPr id="544" name="Google Shape;544;p68"/>
          <p:cNvGrpSpPr/>
          <p:nvPr/>
        </p:nvGrpSpPr>
        <p:grpSpPr>
          <a:xfrm>
            <a:off x="4167750" y="4704850"/>
            <a:ext cx="808500" cy="92100"/>
            <a:chOff x="3570750" y="4704850"/>
            <a:chExt cx="808500" cy="92100"/>
          </a:xfrm>
        </p:grpSpPr>
        <p:sp>
          <p:nvSpPr>
            <p:cNvPr id="545" name="Google Shape;545;p68"/>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6" name="Google Shape;546;p68"/>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7" name="Google Shape;547;p68"/>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8" name="Google Shape;548;p68"/>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549" name="Google Shape;549;p68"/>
          <p:cNvCxnSpPr/>
          <p:nvPr/>
        </p:nvCxnSpPr>
        <p:spPr>
          <a:xfrm>
            <a:off x="8420775" y="418900"/>
            <a:ext cx="0" cy="872100"/>
          </a:xfrm>
          <a:prstGeom prst="straightConnector1">
            <a:avLst/>
          </a:prstGeom>
          <a:noFill/>
          <a:ln w="19050" cap="flat" cmpd="sng">
            <a:solidFill>
              <a:schemeClr val="lt1"/>
            </a:solidFill>
            <a:prstDash val="solid"/>
            <a:round/>
            <a:headEnd type="none" w="sm" len="sm"/>
            <a:tailEnd type="none" w="sm" len="sm"/>
          </a:ln>
        </p:spPr>
      </p:cxnSp>
      <p:pic>
        <p:nvPicPr>
          <p:cNvPr id="551" name="Google Shape;551;p68"/>
          <p:cNvPicPr preferRelativeResize="0"/>
          <p:nvPr/>
        </p:nvPicPr>
        <p:blipFill rotWithShape="1">
          <a:blip r:embed="rId3">
            <a:alphaModFix/>
          </a:blip>
          <a:srcRect/>
          <a:stretch/>
        </p:blipFill>
        <p:spPr>
          <a:xfrm>
            <a:off x="8406261" y="85675"/>
            <a:ext cx="574610" cy="429582"/>
          </a:xfrm>
          <a:prstGeom prst="rect">
            <a:avLst/>
          </a:prstGeom>
          <a:noFill/>
          <a:ln>
            <a:noFill/>
          </a:ln>
        </p:spPr>
      </p:pic>
      <p:grpSp>
        <p:nvGrpSpPr>
          <p:cNvPr id="552" name="Google Shape;552;p68"/>
          <p:cNvGrpSpPr/>
          <p:nvPr/>
        </p:nvGrpSpPr>
        <p:grpSpPr>
          <a:xfrm>
            <a:off x="994426" y="857214"/>
            <a:ext cx="6824247" cy="3774863"/>
            <a:chOff x="1" y="2265"/>
            <a:chExt cx="6824247" cy="3774863"/>
          </a:xfrm>
        </p:grpSpPr>
        <p:sp>
          <p:nvSpPr>
            <p:cNvPr id="553" name="Google Shape;553;p68"/>
            <p:cNvSpPr/>
            <p:nvPr/>
          </p:nvSpPr>
          <p:spPr>
            <a:xfrm rot="5400000">
              <a:off x="-208438" y="210704"/>
              <a:ext cx="1389592" cy="972714"/>
            </a:xfrm>
            <a:prstGeom prst="chevron">
              <a:avLst>
                <a:gd name="adj" fmla="val 50000"/>
              </a:avLst>
            </a:prstGeom>
            <a:solidFill>
              <a:srgbClr val="59A2B9"/>
            </a:solidFill>
            <a:ln w="25400" cap="flat" cmpd="sng">
              <a:solidFill>
                <a:srgbClr val="59A2B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68"/>
            <p:cNvSpPr txBox="1"/>
            <p:nvPr/>
          </p:nvSpPr>
          <p:spPr>
            <a:xfrm>
              <a:off x="1" y="488622"/>
              <a:ext cx="972714" cy="416878"/>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s" sz="2400" b="1" i="0" u="none" strike="noStrike" kern="0" cap="none" spc="0" normalizeH="0" baseline="0" noProof="0">
                  <a:ln>
                    <a:noFill/>
                  </a:ln>
                  <a:solidFill>
                    <a:srgbClr val="FFFFFF"/>
                  </a:solidFill>
                  <a:effectLst/>
                  <a:uLnTx/>
                  <a:uFillTx/>
                  <a:latin typeface="Arial"/>
                  <a:ea typeface="Arial"/>
                  <a:cs typeface="Arial"/>
                  <a:sym typeface="Arial"/>
                </a:rPr>
                <a:t>Paso 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68"/>
            <p:cNvSpPr/>
            <p:nvPr/>
          </p:nvSpPr>
          <p:spPr>
            <a:xfrm rot="5400000">
              <a:off x="3446864" y="-2471883"/>
              <a:ext cx="903234" cy="5851534"/>
            </a:xfrm>
            <a:prstGeom prst="round2SameRect">
              <a:avLst>
                <a:gd name="adj1" fmla="val 16667"/>
                <a:gd name="adj2" fmla="val 0"/>
              </a:avLst>
            </a:prstGeom>
            <a:solidFill>
              <a:schemeClr val="lt1">
                <a:alpha val="89803"/>
              </a:schemeClr>
            </a:solidFill>
            <a:ln w="25400" cap="flat" cmpd="sng">
              <a:solidFill>
                <a:srgbClr val="59A2B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68"/>
            <p:cNvSpPr txBox="1"/>
            <p:nvPr/>
          </p:nvSpPr>
          <p:spPr>
            <a:xfrm>
              <a:off x="972714" y="46359"/>
              <a:ext cx="5807442" cy="815050"/>
            </a:xfrm>
            <a:prstGeom prst="rect">
              <a:avLst/>
            </a:prstGeom>
            <a:noFill/>
            <a:ln>
              <a:noFill/>
            </a:ln>
          </p:spPr>
          <p:txBody>
            <a:bodyPr spcFirstLastPara="1" wrap="square" lIns="56875" tIns="5075" rIns="5075" bIns="5075" anchor="ctr" anchorCtr="0">
              <a:noAutofit/>
            </a:bodyPr>
            <a:lstStyle/>
            <a:p>
              <a:pPr marR="0" lvl="1" algn="l" defTabSz="914400" rtl="0" eaLnBrk="1" fontAlgn="auto" latinLnBrk="0" hangingPunct="1">
                <a:lnSpc>
                  <a:spcPct val="90000"/>
                </a:lnSpc>
                <a:spcBef>
                  <a:spcPts val="0"/>
                </a:spcBef>
                <a:spcAft>
                  <a:spcPts val="0"/>
                </a:spcAft>
                <a:buClr>
                  <a:srgbClr val="000000"/>
                </a:buClr>
                <a:buSzPts val="800"/>
                <a:tabLst/>
                <a:defRPr/>
              </a:pPr>
              <a:r>
                <a:rPr kumimoji="0" lang="es" sz="10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rPr>
                <a:t>El facilitador debe comenzar presentando el tema de las noticias falsas y por qué es importante poder identificarlas. El facilitador debe explicar a los alumnos que realizarán un cuestionario que les ayudará a desarrollar sus habilidades para detectar y luchar contra las noticias falsas.</a:t>
              </a:r>
              <a:endParaRPr kumimoji="0" sz="10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sp>
          <p:nvSpPr>
            <p:cNvPr id="557" name="Google Shape;557;p68"/>
            <p:cNvSpPr/>
            <p:nvPr/>
          </p:nvSpPr>
          <p:spPr>
            <a:xfrm rot="5400000">
              <a:off x="-208438" y="1403340"/>
              <a:ext cx="1389592" cy="972714"/>
            </a:xfrm>
            <a:prstGeom prst="chevron">
              <a:avLst>
                <a:gd name="adj" fmla="val 50000"/>
              </a:avLst>
            </a:prstGeom>
            <a:solidFill>
              <a:srgbClr val="9BDAF2"/>
            </a:solidFill>
            <a:ln w="25400" cap="flat" cmpd="sng">
              <a:solidFill>
                <a:srgbClr val="9BDA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68"/>
            <p:cNvSpPr txBox="1"/>
            <p:nvPr/>
          </p:nvSpPr>
          <p:spPr>
            <a:xfrm>
              <a:off x="1" y="1681258"/>
              <a:ext cx="972714" cy="416878"/>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s" sz="2400" b="1" i="0" u="none" strike="noStrike" kern="0" cap="none" spc="0" normalizeH="0" baseline="0" noProof="0">
                  <a:ln>
                    <a:noFill/>
                  </a:ln>
                  <a:solidFill>
                    <a:srgbClr val="FFFFFF"/>
                  </a:solidFill>
                  <a:effectLst/>
                  <a:uLnTx/>
                  <a:uFillTx/>
                  <a:latin typeface="Arial"/>
                  <a:ea typeface="Arial"/>
                  <a:cs typeface="Arial"/>
                  <a:sym typeface="Arial"/>
                </a:rPr>
                <a:t>Paso 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68"/>
            <p:cNvSpPr/>
            <p:nvPr/>
          </p:nvSpPr>
          <p:spPr>
            <a:xfrm rot="5400000">
              <a:off x="3446864" y="-1279248"/>
              <a:ext cx="903234" cy="5851534"/>
            </a:xfrm>
            <a:prstGeom prst="round2SameRect">
              <a:avLst>
                <a:gd name="adj1" fmla="val 16667"/>
                <a:gd name="adj2" fmla="val 0"/>
              </a:avLst>
            </a:prstGeom>
            <a:solidFill>
              <a:schemeClr val="lt1">
                <a:alpha val="89803"/>
              </a:schemeClr>
            </a:solidFill>
            <a:ln w="25400" cap="flat" cmpd="sng">
              <a:solidFill>
                <a:srgbClr val="94D7F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68"/>
            <p:cNvSpPr txBox="1"/>
            <p:nvPr/>
          </p:nvSpPr>
          <p:spPr>
            <a:xfrm>
              <a:off x="972714" y="1238994"/>
              <a:ext cx="5807442" cy="815050"/>
            </a:xfrm>
            <a:prstGeom prst="rect">
              <a:avLst/>
            </a:prstGeom>
            <a:noFill/>
            <a:ln>
              <a:noFill/>
            </a:ln>
          </p:spPr>
          <p:txBody>
            <a:bodyPr spcFirstLastPara="1" wrap="square" lIns="56875" tIns="5075" rIns="5075" bIns="5075" anchor="ctr" anchorCtr="0">
              <a:noAutofit/>
            </a:bodyPr>
            <a:lstStyle/>
            <a:p>
              <a:pPr marR="0" lvl="1" algn="l" defTabSz="914400" rtl="0" eaLnBrk="1" fontAlgn="auto" latinLnBrk="0" hangingPunct="1">
                <a:lnSpc>
                  <a:spcPct val="90000"/>
                </a:lnSpc>
                <a:spcBef>
                  <a:spcPts val="0"/>
                </a:spcBef>
                <a:spcAft>
                  <a:spcPts val="0"/>
                </a:spcAft>
                <a:buClr>
                  <a:srgbClr val="000000"/>
                </a:buClr>
                <a:buSzPts val="800"/>
                <a:tabLst/>
                <a:defRPr/>
              </a:pPr>
              <a:r>
                <a:rPr kumimoji="0" lang="es" sz="10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rPr>
                <a:t>El facilitador debe proporcionar a los alumnos instrucciones claras sobre cómo acceder al cuestionario, ya sea proporcionándoles un enlace al sitio web o indicándoles que naveguen hasta el sitio web ellos mismos. El facilitador debe saber que el cuestionario es gratuito y se puede acceder a él desde cualquier dispositivo con conexión a Internet.</a:t>
              </a:r>
              <a:endParaRPr kumimoji="0" sz="10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sp>
          <p:nvSpPr>
            <p:cNvPr id="561" name="Google Shape;561;p68"/>
            <p:cNvSpPr/>
            <p:nvPr/>
          </p:nvSpPr>
          <p:spPr>
            <a:xfrm rot="5400000">
              <a:off x="-208438" y="2595975"/>
              <a:ext cx="1389592" cy="972714"/>
            </a:xfrm>
            <a:prstGeom prst="chevron">
              <a:avLst>
                <a:gd name="adj" fmla="val 50000"/>
              </a:avLst>
            </a:prstGeom>
            <a:solidFill>
              <a:srgbClr val="9BDAF2"/>
            </a:solidFill>
            <a:ln w="25400" cap="flat" cmpd="sng">
              <a:solidFill>
                <a:srgbClr val="9BDA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68"/>
            <p:cNvSpPr txBox="1"/>
            <p:nvPr/>
          </p:nvSpPr>
          <p:spPr>
            <a:xfrm>
              <a:off x="1" y="2873893"/>
              <a:ext cx="972714" cy="416878"/>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s" sz="2400" b="1" i="0" u="none" strike="noStrike" kern="0" cap="none" spc="0" normalizeH="0" baseline="0" noProof="0">
                  <a:ln>
                    <a:noFill/>
                  </a:ln>
                  <a:solidFill>
                    <a:srgbClr val="FFFFFF"/>
                  </a:solidFill>
                  <a:effectLst/>
                  <a:uLnTx/>
                  <a:uFillTx/>
                  <a:latin typeface="Arial"/>
                  <a:ea typeface="Arial"/>
                  <a:cs typeface="Arial"/>
                  <a:sym typeface="Arial"/>
                </a:rPr>
                <a:t>Paso 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68"/>
            <p:cNvSpPr/>
            <p:nvPr/>
          </p:nvSpPr>
          <p:spPr>
            <a:xfrm rot="5400000">
              <a:off x="3446864" y="-86612"/>
              <a:ext cx="903234" cy="5851534"/>
            </a:xfrm>
            <a:prstGeom prst="round2SameRect">
              <a:avLst>
                <a:gd name="adj1" fmla="val 16667"/>
                <a:gd name="adj2" fmla="val 0"/>
              </a:avLst>
            </a:prstGeom>
            <a:solidFill>
              <a:schemeClr val="lt1">
                <a:alpha val="89803"/>
              </a:schemeClr>
            </a:solidFill>
            <a:ln w="25400" cap="flat" cmpd="sng">
              <a:solidFill>
                <a:srgbClr val="94D7F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68"/>
            <p:cNvSpPr txBox="1"/>
            <p:nvPr/>
          </p:nvSpPr>
          <p:spPr>
            <a:xfrm>
              <a:off x="972714" y="2431630"/>
              <a:ext cx="5807442" cy="815050"/>
            </a:xfrm>
            <a:prstGeom prst="rect">
              <a:avLst/>
            </a:prstGeom>
            <a:noFill/>
            <a:ln>
              <a:noFill/>
            </a:ln>
          </p:spPr>
          <p:txBody>
            <a:bodyPr spcFirstLastPara="1" wrap="square" lIns="56875" tIns="5075" rIns="5075" bIns="5075" anchor="ctr" anchorCtr="0">
              <a:noAutofit/>
            </a:bodyPr>
            <a:lstStyle/>
            <a:p>
              <a:pPr marR="0" lvl="1" algn="l" defTabSz="914400" rtl="0" eaLnBrk="1" fontAlgn="auto" latinLnBrk="0" hangingPunct="1">
                <a:lnSpc>
                  <a:spcPct val="90000"/>
                </a:lnSpc>
                <a:spcBef>
                  <a:spcPts val="0"/>
                </a:spcBef>
                <a:spcAft>
                  <a:spcPts val="0"/>
                </a:spcAft>
                <a:buClr>
                  <a:srgbClr val="000000"/>
                </a:buClr>
                <a:buSzPts val="800"/>
                <a:tabLst/>
                <a:defRPr/>
              </a:pPr>
              <a:r>
                <a:rPr kumimoji="0" lang="es" sz="10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rPr>
                <a:t>El facilitador debe informar a los alumnos que el cuestionario consta de una serie de preguntas con respuestas de opción múltiple. Cada pregunta incluirá una noticia o una publicación en las redes sociales, y deberán determinar si es real o falsa. El facilitador alentará a los alumnos a que se tomen su tiempo y lean cada pregunta detenidamente antes de seleccionar una respuesta.</a:t>
              </a:r>
              <a:endParaRPr kumimoji="0" sz="10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grpSp>
      <p:pic>
        <p:nvPicPr>
          <p:cNvPr id="2" name="Imagen 1">
            <a:extLst>
              <a:ext uri="{FF2B5EF4-FFF2-40B4-BE49-F238E27FC236}">
                <a16:creationId xmlns:a16="http://schemas.microsoft.com/office/drawing/2014/main" id="{EB1E2150-D701-13D8-C172-EB94E4837608}"/>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332091922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69"/>
          <p:cNvSpPr txBox="1">
            <a:spLocks noGrp="1"/>
          </p:cNvSpPr>
          <p:nvPr>
            <p:ph type="title" idx="6"/>
          </p:nvPr>
        </p:nvSpPr>
        <p:spPr>
          <a:xfrm>
            <a:off x="795750" y="158237"/>
            <a:ext cx="6928200" cy="714039"/>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s" sz="3600"/>
              <a:t>Instrucciones paso a paso</a:t>
            </a:r>
            <a:endParaRPr sz="3600"/>
          </a:p>
        </p:txBody>
      </p:sp>
      <p:grpSp>
        <p:nvGrpSpPr>
          <p:cNvPr id="570" name="Google Shape;570;p69"/>
          <p:cNvGrpSpPr/>
          <p:nvPr/>
        </p:nvGrpSpPr>
        <p:grpSpPr>
          <a:xfrm>
            <a:off x="4167750" y="4704850"/>
            <a:ext cx="808500" cy="92100"/>
            <a:chOff x="3570750" y="4704850"/>
            <a:chExt cx="808500" cy="92100"/>
          </a:xfrm>
        </p:grpSpPr>
        <p:sp>
          <p:nvSpPr>
            <p:cNvPr id="571" name="Google Shape;571;p69"/>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2" name="Google Shape;572;p69"/>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3" name="Google Shape;573;p69"/>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4" name="Google Shape;574;p69"/>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575" name="Google Shape;575;p69"/>
          <p:cNvCxnSpPr/>
          <p:nvPr/>
        </p:nvCxnSpPr>
        <p:spPr>
          <a:xfrm>
            <a:off x="8420775" y="418900"/>
            <a:ext cx="0" cy="872100"/>
          </a:xfrm>
          <a:prstGeom prst="straightConnector1">
            <a:avLst/>
          </a:prstGeom>
          <a:noFill/>
          <a:ln w="19050" cap="flat" cmpd="sng">
            <a:solidFill>
              <a:schemeClr val="lt1"/>
            </a:solidFill>
            <a:prstDash val="solid"/>
            <a:round/>
            <a:headEnd type="none" w="sm" len="sm"/>
            <a:tailEnd type="none" w="sm" len="sm"/>
          </a:ln>
        </p:spPr>
      </p:cxnSp>
      <p:pic>
        <p:nvPicPr>
          <p:cNvPr id="577" name="Google Shape;577;p69"/>
          <p:cNvPicPr preferRelativeResize="0"/>
          <p:nvPr/>
        </p:nvPicPr>
        <p:blipFill rotWithShape="1">
          <a:blip r:embed="rId3">
            <a:alphaModFix/>
          </a:blip>
          <a:srcRect/>
          <a:stretch/>
        </p:blipFill>
        <p:spPr>
          <a:xfrm>
            <a:off x="8406261" y="85675"/>
            <a:ext cx="574610" cy="429582"/>
          </a:xfrm>
          <a:prstGeom prst="rect">
            <a:avLst/>
          </a:prstGeom>
          <a:noFill/>
          <a:ln>
            <a:noFill/>
          </a:ln>
        </p:spPr>
      </p:pic>
      <p:grpSp>
        <p:nvGrpSpPr>
          <p:cNvPr id="578" name="Google Shape;578;p69"/>
          <p:cNvGrpSpPr/>
          <p:nvPr/>
        </p:nvGrpSpPr>
        <p:grpSpPr>
          <a:xfrm>
            <a:off x="994426" y="857214"/>
            <a:ext cx="6824247" cy="3774863"/>
            <a:chOff x="1" y="2265"/>
            <a:chExt cx="6824247" cy="3774863"/>
          </a:xfrm>
        </p:grpSpPr>
        <p:sp>
          <p:nvSpPr>
            <p:cNvPr id="579" name="Google Shape;579;p69"/>
            <p:cNvSpPr/>
            <p:nvPr/>
          </p:nvSpPr>
          <p:spPr>
            <a:xfrm rot="5400000">
              <a:off x="-208438" y="210704"/>
              <a:ext cx="1389592" cy="972714"/>
            </a:xfrm>
            <a:prstGeom prst="chevron">
              <a:avLst>
                <a:gd name="adj" fmla="val 50000"/>
              </a:avLst>
            </a:prstGeom>
            <a:solidFill>
              <a:srgbClr val="59A2B9"/>
            </a:solidFill>
            <a:ln w="25400" cap="flat" cmpd="sng">
              <a:solidFill>
                <a:srgbClr val="59A2B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69"/>
            <p:cNvSpPr txBox="1"/>
            <p:nvPr/>
          </p:nvSpPr>
          <p:spPr>
            <a:xfrm>
              <a:off x="1" y="488622"/>
              <a:ext cx="972714" cy="416878"/>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s" sz="2400" b="1" i="0" u="none" strike="noStrike" kern="0" cap="none" spc="0" normalizeH="0" baseline="0" noProof="0">
                  <a:ln>
                    <a:noFill/>
                  </a:ln>
                  <a:solidFill>
                    <a:srgbClr val="FFFFFF"/>
                  </a:solidFill>
                  <a:effectLst/>
                  <a:uLnTx/>
                  <a:uFillTx/>
                  <a:latin typeface="Arial"/>
                  <a:ea typeface="Arial"/>
                  <a:cs typeface="Arial"/>
                  <a:sym typeface="Arial"/>
                </a:rPr>
                <a:t>Etapa 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69"/>
            <p:cNvSpPr/>
            <p:nvPr/>
          </p:nvSpPr>
          <p:spPr>
            <a:xfrm rot="5400000">
              <a:off x="3446864" y="-2471883"/>
              <a:ext cx="903234" cy="5851534"/>
            </a:xfrm>
            <a:prstGeom prst="round2SameRect">
              <a:avLst>
                <a:gd name="adj1" fmla="val 16667"/>
                <a:gd name="adj2" fmla="val 0"/>
              </a:avLst>
            </a:prstGeom>
            <a:solidFill>
              <a:schemeClr val="lt1">
                <a:alpha val="89803"/>
              </a:schemeClr>
            </a:solidFill>
            <a:ln w="25400" cap="flat" cmpd="sng">
              <a:solidFill>
                <a:srgbClr val="59A2B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69"/>
            <p:cNvSpPr txBox="1"/>
            <p:nvPr/>
          </p:nvSpPr>
          <p:spPr>
            <a:xfrm>
              <a:off x="972714" y="46359"/>
              <a:ext cx="5807442" cy="815050"/>
            </a:xfrm>
            <a:prstGeom prst="rect">
              <a:avLst/>
            </a:prstGeom>
            <a:noFill/>
            <a:ln>
              <a:noFill/>
            </a:ln>
          </p:spPr>
          <p:txBody>
            <a:bodyPr spcFirstLastPara="1" wrap="square" lIns="56875" tIns="5075" rIns="5075" bIns="5075" anchor="ctr" anchorCtr="0">
              <a:noAutofit/>
            </a:bodyPr>
            <a:lstStyle/>
            <a:p>
              <a:pPr marR="0" lvl="1" algn="l" defTabSz="914400" rtl="0" eaLnBrk="1" fontAlgn="auto" latinLnBrk="0" hangingPunct="1">
                <a:lnSpc>
                  <a:spcPct val="90000"/>
                </a:lnSpc>
                <a:spcBef>
                  <a:spcPts val="0"/>
                </a:spcBef>
                <a:spcAft>
                  <a:spcPts val="0"/>
                </a:spcAft>
                <a:buClr>
                  <a:srgbClr val="000000"/>
                </a:buClr>
                <a:buSzPts val="800"/>
                <a:tabLst/>
                <a:defRPr/>
              </a:pPr>
              <a:r>
                <a:rPr kumimoji="0" lang="es" sz="10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rPr>
                <a:t>A medida que los alumnos completan el cuestionario, el facilitador debe monitorear su progreso y estar disponible para responder cualquier pregunta que puedan tener. El facilitador debe estar disponible si algún participante se queda atascado o no está seguro de una respuesta.</a:t>
              </a:r>
              <a:endParaRPr kumimoji="0" sz="10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sp>
          <p:nvSpPr>
            <p:cNvPr id="583" name="Google Shape;583;p69"/>
            <p:cNvSpPr/>
            <p:nvPr/>
          </p:nvSpPr>
          <p:spPr>
            <a:xfrm rot="5400000">
              <a:off x="-208438" y="1403340"/>
              <a:ext cx="1389592" cy="972714"/>
            </a:xfrm>
            <a:prstGeom prst="chevron">
              <a:avLst>
                <a:gd name="adj" fmla="val 50000"/>
              </a:avLst>
            </a:prstGeom>
            <a:solidFill>
              <a:srgbClr val="9BDAF2"/>
            </a:solidFill>
            <a:ln w="25400" cap="flat" cmpd="sng">
              <a:solidFill>
                <a:srgbClr val="9BDA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69"/>
            <p:cNvSpPr txBox="1"/>
            <p:nvPr/>
          </p:nvSpPr>
          <p:spPr>
            <a:xfrm>
              <a:off x="1" y="1681258"/>
              <a:ext cx="972714" cy="416878"/>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s" sz="2400" b="1" i="0" u="none" strike="noStrike" kern="0" cap="none" spc="0" normalizeH="0" baseline="0" noProof="0">
                  <a:ln>
                    <a:noFill/>
                  </a:ln>
                  <a:solidFill>
                    <a:srgbClr val="FFFFFF"/>
                  </a:solidFill>
                  <a:effectLst/>
                  <a:uLnTx/>
                  <a:uFillTx/>
                  <a:latin typeface="Arial"/>
                  <a:ea typeface="Arial"/>
                  <a:cs typeface="Arial"/>
                  <a:sym typeface="Arial"/>
                </a:rPr>
                <a:t>Paso 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69"/>
            <p:cNvSpPr/>
            <p:nvPr/>
          </p:nvSpPr>
          <p:spPr>
            <a:xfrm rot="5400000">
              <a:off x="3446864" y="-1279248"/>
              <a:ext cx="903234" cy="5851534"/>
            </a:xfrm>
            <a:prstGeom prst="round2SameRect">
              <a:avLst>
                <a:gd name="adj1" fmla="val 16667"/>
                <a:gd name="adj2" fmla="val 0"/>
              </a:avLst>
            </a:prstGeom>
            <a:solidFill>
              <a:schemeClr val="lt1">
                <a:alpha val="89803"/>
              </a:schemeClr>
            </a:solidFill>
            <a:ln w="25400" cap="flat" cmpd="sng">
              <a:solidFill>
                <a:srgbClr val="94D7F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69"/>
            <p:cNvSpPr txBox="1"/>
            <p:nvPr/>
          </p:nvSpPr>
          <p:spPr>
            <a:xfrm>
              <a:off x="972714" y="1238994"/>
              <a:ext cx="5807442" cy="815050"/>
            </a:xfrm>
            <a:prstGeom prst="rect">
              <a:avLst/>
            </a:prstGeom>
            <a:noFill/>
            <a:ln>
              <a:noFill/>
            </a:ln>
          </p:spPr>
          <p:txBody>
            <a:bodyPr spcFirstLastPara="1" wrap="square" lIns="56875" tIns="5075" rIns="5075" bIns="5075" anchor="ctr" anchorCtr="0">
              <a:noAutofit/>
            </a:bodyPr>
            <a:lstStyle/>
            <a:p>
              <a:pPr marR="0" lvl="1" algn="l" defTabSz="914400" rtl="0" eaLnBrk="1" fontAlgn="auto" latinLnBrk="0" hangingPunct="1">
                <a:lnSpc>
                  <a:spcPct val="90000"/>
                </a:lnSpc>
                <a:spcBef>
                  <a:spcPts val="0"/>
                </a:spcBef>
                <a:spcAft>
                  <a:spcPts val="0"/>
                </a:spcAft>
                <a:buClr>
                  <a:srgbClr val="000000"/>
                </a:buClr>
                <a:buSzPts val="800"/>
                <a:tabLst/>
                <a:defRPr/>
              </a:pPr>
              <a:r>
                <a:rPr kumimoji="0" lang="es" sz="10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rPr>
                <a:t>Una vez que los alumnos hayan completado el cuestionario, el facilitador debe revisar los resultados con los participantes. Si obtuvieron alguna respuesta incorrecta, el facilitador debe aprovechar esta oportunidad para discutir por qué fueron incorrectas y qué pistas se perdieron. Si obtuvieron todas las respuestas correctas, el facilitador debe felicitarlos y reforzar la importancia de sus nuevas habilidades.</a:t>
              </a:r>
              <a:endParaRPr kumimoji="0" sz="10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sp>
          <p:nvSpPr>
            <p:cNvPr id="587" name="Google Shape;587;p69"/>
            <p:cNvSpPr/>
            <p:nvPr/>
          </p:nvSpPr>
          <p:spPr>
            <a:xfrm rot="5400000">
              <a:off x="-208438" y="2595975"/>
              <a:ext cx="1389592" cy="972714"/>
            </a:xfrm>
            <a:prstGeom prst="chevron">
              <a:avLst>
                <a:gd name="adj" fmla="val 50000"/>
              </a:avLst>
            </a:prstGeom>
            <a:solidFill>
              <a:srgbClr val="9BDAF2"/>
            </a:solidFill>
            <a:ln w="25400" cap="flat" cmpd="sng">
              <a:solidFill>
                <a:srgbClr val="9BDA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69"/>
            <p:cNvSpPr txBox="1"/>
            <p:nvPr/>
          </p:nvSpPr>
          <p:spPr>
            <a:xfrm>
              <a:off x="1" y="2873893"/>
              <a:ext cx="972714" cy="416878"/>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s" sz="2400" b="1" i="0" u="none" strike="noStrike" kern="0" cap="none" spc="0" normalizeH="0" baseline="0" noProof="0">
                  <a:ln>
                    <a:noFill/>
                  </a:ln>
                  <a:solidFill>
                    <a:srgbClr val="FFFFFF"/>
                  </a:solidFill>
                  <a:effectLst/>
                  <a:uLnTx/>
                  <a:uFillTx/>
                  <a:latin typeface="Arial"/>
                  <a:ea typeface="Arial"/>
                  <a:cs typeface="Arial"/>
                  <a:sym typeface="Arial"/>
                </a:rPr>
                <a:t>Paso 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69"/>
            <p:cNvSpPr/>
            <p:nvPr/>
          </p:nvSpPr>
          <p:spPr>
            <a:xfrm rot="5400000">
              <a:off x="3446864" y="-86612"/>
              <a:ext cx="903234" cy="5851534"/>
            </a:xfrm>
            <a:prstGeom prst="round2SameRect">
              <a:avLst>
                <a:gd name="adj1" fmla="val 16667"/>
                <a:gd name="adj2" fmla="val 0"/>
              </a:avLst>
            </a:prstGeom>
            <a:solidFill>
              <a:schemeClr val="lt1">
                <a:alpha val="89803"/>
              </a:schemeClr>
            </a:solidFill>
            <a:ln w="25400" cap="flat" cmpd="sng">
              <a:solidFill>
                <a:srgbClr val="94D7F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69"/>
            <p:cNvSpPr txBox="1"/>
            <p:nvPr/>
          </p:nvSpPr>
          <p:spPr>
            <a:xfrm>
              <a:off x="972714" y="2431630"/>
              <a:ext cx="5807442" cy="815050"/>
            </a:xfrm>
            <a:prstGeom prst="rect">
              <a:avLst/>
            </a:prstGeom>
            <a:noFill/>
            <a:ln>
              <a:noFill/>
            </a:ln>
          </p:spPr>
          <p:txBody>
            <a:bodyPr spcFirstLastPara="1" wrap="square" lIns="56875" tIns="5075" rIns="5075" bIns="5075" anchor="ctr" anchorCtr="0">
              <a:noAutofit/>
            </a:bodyPr>
            <a:lstStyle/>
            <a:p>
              <a:pPr marR="0" lvl="1" algn="l" defTabSz="914400" rtl="0" eaLnBrk="1" fontAlgn="auto" latinLnBrk="0" hangingPunct="1">
                <a:lnSpc>
                  <a:spcPct val="90000"/>
                </a:lnSpc>
                <a:spcBef>
                  <a:spcPts val="0"/>
                </a:spcBef>
                <a:spcAft>
                  <a:spcPts val="0"/>
                </a:spcAft>
                <a:buClr>
                  <a:srgbClr val="000000"/>
                </a:buClr>
                <a:buSzPts val="800"/>
                <a:tabLst/>
                <a:defRPr/>
              </a:pPr>
              <a:r>
                <a:rPr kumimoji="0" lang="es" sz="1000" b="1"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rPr>
                <a:t>Finalmente, el facilitador debe discutir las aplicaciones prácticas de las habilidades aprendidas en el cuestionario. El facilitador debe alentar a los alumnos a estar atentos al consumir noticias y medios, y a verificar cualquier información de la que no estén seguros. El facilitador debe discutir la importancia de ser consumidores y partícipes de información responsables, y el impacto que eso puede tener en la comunidad en general.</a:t>
              </a:r>
              <a:endParaRPr kumimoji="0" sz="10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grpSp>
      <p:pic>
        <p:nvPicPr>
          <p:cNvPr id="2" name="Imagen 1">
            <a:extLst>
              <a:ext uri="{FF2B5EF4-FFF2-40B4-BE49-F238E27FC236}">
                <a16:creationId xmlns:a16="http://schemas.microsoft.com/office/drawing/2014/main" id="{24D19551-643D-06A7-0549-625957377B30}"/>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134329563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70"/>
          <p:cNvSpPr txBox="1">
            <a:spLocks noGrp="1"/>
          </p:cNvSpPr>
          <p:nvPr>
            <p:ph type="title"/>
          </p:nvPr>
        </p:nvSpPr>
        <p:spPr>
          <a:xfrm>
            <a:off x="745947" y="142534"/>
            <a:ext cx="4461300" cy="598684"/>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4200"/>
              <a:buNone/>
            </a:pPr>
            <a:r>
              <a:rPr lang="es" sz="3600" dirty="0">
                <a:latin typeface="Open Sans" panose="020B0604020202020204" charset="0"/>
                <a:ea typeface="Open Sans" panose="020B0604020202020204" charset="0"/>
                <a:cs typeface="Open Sans" panose="020B0604020202020204" charset="0"/>
              </a:rPr>
              <a:t>Recursos</a:t>
            </a:r>
            <a:endParaRPr sz="3600" dirty="0">
              <a:latin typeface="Open Sans" panose="020B0604020202020204" charset="0"/>
              <a:ea typeface="Open Sans" panose="020B0604020202020204" charset="0"/>
              <a:cs typeface="Open Sans" panose="020B0604020202020204" charset="0"/>
            </a:endParaRPr>
          </a:p>
        </p:txBody>
      </p:sp>
      <p:sp>
        <p:nvSpPr>
          <p:cNvPr id="596" name="Google Shape;596;p70"/>
          <p:cNvSpPr txBox="1">
            <a:spLocks noGrp="1"/>
          </p:cNvSpPr>
          <p:nvPr>
            <p:ph type="subTitle" idx="1"/>
          </p:nvPr>
        </p:nvSpPr>
        <p:spPr>
          <a:xfrm>
            <a:off x="562497" y="1029196"/>
            <a:ext cx="4828200" cy="3466603"/>
          </a:xfrm>
          <a:prstGeom prst="rect">
            <a:avLst/>
          </a:prstGeom>
          <a:noFill/>
          <a:ln>
            <a:noFill/>
          </a:ln>
        </p:spPr>
        <p:txBody>
          <a:bodyPr spcFirstLastPara="1" wrap="square" lIns="91425" tIns="91425" rIns="91425" bIns="91425" anchor="t" anchorCtr="0">
            <a:noAutofit/>
          </a:bodyPr>
          <a:lstStyle/>
          <a:p>
            <a:pPr marL="285750" lvl="0" indent="-285750" algn="l" rtl="0">
              <a:lnSpc>
                <a:spcPct val="100000"/>
              </a:lnSpc>
              <a:spcBef>
                <a:spcPts val="0"/>
              </a:spcBef>
              <a:spcAft>
                <a:spcPts val="0"/>
              </a:spcAft>
              <a:buClr>
                <a:schemeClr val="dk1"/>
              </a:buClr>
              <a:buSzPts val="1100"/>
              <a:buChar char="●"/>
            </a:pPr>
            <a:r>
              <a:rPr lang="es" b="1" u="sng" dirty="0">
                <a:solidFill>
                  <a:schemeClr val="hlink"/>
                </a:solidFill>
                <a:hlinkClick r:id="rId3"/>
              </a:rPr>
              <a:t>Rompe el cuestionario falso</a:t>
            </a:r>
            <a:endParaRPr b="1" dirty="0"/>
          </a:p>
          <a:p>
            <a:pPr marL="285750" lvl="0" indent="-215900" algn="l" rtl="0">
              <a:lnSpc>
                <a:spcPct val="100000"/>
              </a:lnSpc>
              <a:spcBef>
                <a:spcPts val="0"/>
              </a:spcBef>
              <a:spcAft>
                <a:spcPts val="0"/>
              </a:spcAft>
              <a:buClr>
                <a:schemeClr val="dk1"/>
              </a:buClr>
              <a:buSzPts val="1100"/>
              <a:buNone/>
            </a:pPr>
            <a:endParaRPr b="1" dirty="0"/>
          </a:p>
          <a:p>
            <a:pPr marL="285750" lvl="0" indent="-285750" algn="l" rtl="0">
              <a:lnSpc>
                <a:spcPct val="100000"/>
              </a:lnSpc>
              <a:spcBef>
                <a:spcPts val="0"/>
              </a:spcBef>
              <a:spcAft>
                <a:spcPts val="0"/>
              </a:spcAft>
              <a:buClr>
                <a:schemeClr val="dk1"/>
              </a:buClr>
              <a:buSzPts val="1100"/>
              <a:buChar char="●"/>
            </a:pPr>
            <a:r>
              <a:rPr lang="es" b="1" u="sng" dirty="0">
                <a:solidFill>
                  <a:schemeClr val="hlink"/>
                </a:solidFill>
                <a:hlinkClick r:id="rId4"/>
              </a:rPr>
              <a:t>Verificar información en línea: lo absolutamente esencial</a:t>
            </a:r>
            <a:endParaRPr b="1" dirty="0"/>
          </a:p>
          <a:p>
            <a:pPr marL="285750" lvl="0" indent="-215900" algn="l" rtl="0">
              <a:lnSpc>
                <a:spcPct val="100000"/>
              </a:lnSpc>
              <a:spcBef>
                <a:spcPts val="0"/>
              </a:spcBef>
              <a:spcAft>
                <a:spcPts val="0"/>
              </a:spcAft>
              <a:buClr>
                <a:schemeClr val="dk1"/>
              </a:buClr>
              <a:buSzPts val="1100"/>
              <a:buNone/>
            </a:pPr>
            <a:endParaRPr b="1" dirty="0"/>
          </a:p>
          <a:p>
            <a:pPr marL="285750" lvl="0" indent="-285750" algn="l" rtl="0">
              <a:lnSpc>
                <a:spcPct val="100000"/>
              </a:lnSpc>
              <a:spcBef>
                <a:spcPts val="0"/>
              </a:spcBef>
              <a:spcAft>
                <a:spcPts val="0"/>
              </a:spcAft>
              <a:buClr>
                <a:schemeClr val="dk1"/>
              </a:buClr>
              <a:buSzPts val="1100"/>
              <a:buChar char="●"/>
            </a:pPr>
            <a:r>
              <a:rPr lang="es" b="1" u="sng" dirty="0">
                <a:solidFill>
                  <a:schemeClr val="hlink"/>
                </a:solidFill>
                <a:hlinkClick r:id="rId5"/>
              </a:rPr>
              <a:t>Cómo detectar noticias falsas y verificar datos en Internet</a:t>
            </a:r>
            <a:r>
              <a:rPr lang="es" b="1" dirty="0"/>
              <a:t>   </a:t>
            </a:r>
            <a:endParaRPr dirty="0"/>
          </a:p>
          <a:p>
            <a:pPr marL="285750" lvl="0" indent="-215900" algn="l" rtl="0">
              <a:lnSpc>
                <a:spcPct val="100000"/>
              </a:lnSpc>
              <a:spcBef>
                <a:spcPts val="0"/>
              </a:spcBef>
              <a:spcAft>
                <a:spcPts val="0"/>
              </a:spcAft>
              <a:buClr>
                <a:schemeClr val="dk1"/>
              </a:buClr>
              <a:buSzPts val="1100"/>
              <a:buNone/>
            </a:pPr>
            <a:endParaRPr b="1" dirty="0"/>
          </a:p>
          <a:p>
            <a:pPr marL="285750" lvl="0" indent="-285750" algn="l" rtl="0">
              <a:lnSpc>
                <a:spcPct val="100000"/>
              </a:lnSpc>
              <a:spcBef>
                <a:spcPts val="0"/>
              </a:spcBef>
              <a:spcAft>
                <a:spcPts val="0"/>
              </a:spcAft>
              <a:buClr>
                <a:schemeClr val="dk1"/>
              </a:buClr>
              <a:buSzPts val="1100"/>
              <a:buChar char="●"/>
            </a:pPr>
            <a:r>
              <a:rPr lang="es" b="1" u="sng" dirty="0">
                <a:solidFill>
                  <a:schemeClr val="hlink"/>
                </a:solidFill>
                <a:hlinkClick r:id="rId6"/>
              </a:rPr>
              <a:t>Por qué esto es importante: detectar información errónea</a:t>
            </a:r>
            <a:r>
              <a:rPr lang="es" b="1" dirty="0"/>
              <a:t> </a:t>
            </a:r>
            <a:endParaRPr dirty="0"/>
          </a:p>
          <a:p>
            <a:pPr marL="285750" lvl="0" indent="-215900" algn="l" rtl="0">
              <a:lnSpc>
                <a:spcPct val="100000"/>
              </a:lnSpc>
              <a:spcBef>
                <a:spcPts val="0"/>
              </a:spcBef>
              <a:spcAft>
                <a:spcPts val="0"/>
              </a:spcAft>
              <a:buClr>
                <a:schemeClr val="dk1"/>
              </a:buClr>
              <a:buSzPts val="1100"/>
              <a:buNone/>
            </a:pPr>
            <a:endParaRPr b="1" dirty="0"/>
          </a:p>
          <a:p>
            <a:pPr marL="285750" lvl="0" indent="-215900" algn="l" rtl="0">
              <a:lnSpc>
                <a:spcPct val="100000"/>
              </a:lnSpc>
              <a:spcBef>
                <a:spcPts val="0"/>
              </a:spcBef>
              <a:spcAft>
                <a:spcPts val="0"/>
              </a:spcAft>
              <a:buClr>
                <a:schemeClr val="dk1"/>
              </a:buClr>
              <a:buSzPts val="1100"/>
              <a:buNone/>
            </a:pPr>
            <a:endParaRPr b="1" dirty="0"/>
          </a:p>
        </p:txBody>
      </p:sp>
      <p:cxnSp>
        <p:nvCxnSpPr>
          <p:cNvPr id="597" name="Google Shape;597;p70"/>
          <p:cNvCxnSpPr/>
          <p:nvPr/>
        </p:nvCxnSpPr>
        <p:spPr>
          <a:xfrm>
            <a:off x="8420925" y="1839500"/>
            <a:ext cx="0" cy="3311100"/>
          </a:xfrm>
          <a:prstGeom prst="straightConnector1">
            <a:avLst/>
          </a:prstGeom>
          <a:noFill/>
          <a:ln w="19050" cap="flat" cmpd="sng">
            <a:solidFill>
              <a:schemeClr val="lt1"/>
            </a:solidFill>
            <a:prstDash val="solid"/>
            <a:round/>
            <a:headEnd type="none" w="sm" len="sm"/>
            <a:tailEnd type="none" w="sm" len="sm"/>
          </a:ln>
        </p:spPr>
      </p:cxnSp>
      <p:cxnSp>
        <p:nvCxnSpPr>
          <p:cNvPr id="598" name="Google Shape;598;p70"/>
          <p:cNvCxnSpPr/>
          <p:nvPr/>
        </p:nvCxnSpPr>
        <p:spPr>
          <a:xfrm>
            <a:off x="5652900" y="1748597"/>
            <a:ext cx="0" cy="872100"/>
          </a:xfrm>
          <a:prstGeom prst="straightConnector1">
            <a:avLst/>
          </a:prstGeom>
          <a:noFill/>
          <a:ln w="19050" cap="flat" cmpd="sng">
            <a:solidFill>
              <a:schemeClr val="lt1"/>
            </a:solidFill>
            <a:prstDash val="solid"/>
            <a:round/>
            <a:headEnd type="none" w="sm" len="sm"/>
            <a:tailEnd type="none" w="sm" len="sm"/>
          </a:ln>
        </p:spPr>
      </p:cxnSp>
      <p:grpSp>
        <p:nvGrpSpPr>
          <p:cNvPr id="600" name="Google Shape;600;p70"/>
          <p:cNvGrpSpPr/>
          <p:nvPr/>
        </p:nvGrpSpPr>
        <p:grpSpPr>
          <a:xfrm>
            <a:off x="4244924" y="4704850"/>
            <a:ext cx="808500" cy="92100"/>
            <a:chOff x="3570750" y="4704850"/>
            <a:chExt cx="808500" cy="92100"/>
          </a:xfrm>
        </p:grpSpPr>
        <p:sp>
          <p:nvSpPr>
            <p:cNvPr id="601" name="Google Shape;601;p70"/>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2" name="Google Shape;602;p70"/>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3" name="Google Shape;603;p70"/>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4" name="Google Shape;604;p70"/>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605" name="Google Shape;605;p70" descr="grayscale photo of person using MacBook"/>
          <p:cNvPicPr preferRelativeResize="0"/>
          <p:nvPr/>
        </p:nvPicPr>
        <p:blipFill rotWithShape="1">
          <a:blip r:embed="rId7">
            <a:alphaModFix/>
          </a:blip>
          <a:srcRect/>
          <a:stretch/>
        </p:blipFill>
        <p:spPr>
          <a:xfrm>
            <a:off x="5390697" y="0"/>
            <a:ext cx="3753303" cy="5150600"/>
          </a:xfrm>
          <a:prstGeom prst="rect">
            <a:avLst/>
          </a:prstGeom>
          <a:noFill/>
          <a:ln>
            <a:noFill/>
          </a:ln>
        </p:spPr>
      </p:pic>
      <p:pic>
        <p:nvPicPr>
          <p:cNvPr id="606" name="Google Shape;606;p70"/>
          <p:cNvPicPr preferRelativeResize="0"/>
          <p:nvPr/>
        </p:nvPicPr>
        <p:blipFill rotWithShape="1">
          <a:blip r:embed="rId8">
            <a:alphaModFix/>
          </a:blip>
          <a:srcRect/>
          <a:stretch/>
        </p:blipFill>
        <p:spPr>
          <a:xfrm>
            <a:off x="8406261" y="85675"/>
            <a:ext cx="574610" cy="429582"/>
          </a:xfrm>
          <a:prstGeom prst="rect">
            <a:avLst/>
          </a:prstGeom>
          <a:noFill/>
          <a:ln>
            <a:noFill/>
          </a:ln>
        </p:spPr>
      </p:pic>
      <p:pic>
        <p:nvPicPr>
          <p:cNvPr id="2" name="Imagen 1">
            <a:extLst>
              <a:ext uri="{FF2B5EF4-FFF2-40B4-BE49-F238E27FC236}">
                <a16:creationId xmlns:a16="http://schemas.microsoft.com/office/drawing/2014/main" id="{22F7EFE8-7C9B-5211-40F6-03737F4DB3E1}"/>
              </a:ext>
            </a:extLst>
          </p:cNvPr>
          <p:cNvPicPr>
            <a:picLocks noChangeAspect="1"/>
          </p:cNvPicPr>
          <p:nvPr/>
        </p:nvPicPr>
        <p:blipFill>
          <a:blip r:embed="rId9"/>
          <a:stretch>
            <a:fillRect/>
          </a:stretch>
        </p:blipFill>
        <p:spPr>
          <a:xfrm>
            <a:off x="135312" y="4844594"/>
            <a:ext cx="866494" cy="204668"/>
          </a:xfrm>
          <a:prstGeom prst="rect">
            <a:avLst/>
          </a:prstGeom>
        </p:spPr>
      </p:pic>
    </p:spTree>
    <p:extLst>
      <p:ext uri="{BB962C8B-B14F-4D97-AF65-F5344CB8AC3E}">
        <p14:creationId xmlns:p14="http://schemas.microsoft.com/office/powerpoint/2010/main" val="394207746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71"/>
          <p:cNvSpPr txBox="1">
            <a:spLocks noGrp="1"/>
          </p:cNvSpPr>
          <p:nvPr>
            <p:ph type="title"/>
          </p:nvPr>
        </p:nvSpPr>
        <p:spPr>
          <a:xfrm flipH="1">
            <a:off x="638041" y="111335"/>
            <a:ext cx="4529700" cy="2368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200"/>
              <a:buNone/>
            </a:pPr>
            <a:r>
              <a:rPr lang="es" dirty="0"/>
              <a:t>Caso de estudio</a:t>
            </a:r>
            <a:endParaRPr dirty="0"/>
          </a:p>
        </p:txBody>
      </p:sp>
      <p:sp>
        <p:nvSpPr>
          <p:cNvPr id="612" name="Google Shape;612;p71"/>
          <p:cNvSpPr txBox="1">
            <a:spLocks noGrp="1"/>
          </p:cNvSpPr>
          <p:nvPr>
            <p:ph type="subTitle" idx="1"/>
          </p:nvPr>
        </p:nvSpPr>
        <p:spPr>
          <a:xfrm flipH="1">
            <a:off x="1083071" y="2829892"/>
            <a:ext cx="2909400" cy="76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100"/>
              <a:buNone/>
            </a:pPr>
            <a:r>
              <a:rPr lang="es" b="1" dirty="0"/>
              <a:t>Las elecciones presidenciales de EE. UU. de 2020</a:t>
            </a:r>
            <a:endParaRPr b="1" dirty="0"/>
          </a:p>
        </p:txBody>
      </p:sp>
      <p:grpSp>
        <p:nvGrpSpPr>
          <p:cNvPr id="613" name="Google Shape;613;p71"/>
          <p:cNvGrpSpPr/>
          <p:nvPr/>
        </p:nvGrpSpPr>
        <p:grpSpPr>
          <a:xfrm>
            <a:off x="4167750" y="4704850"/>
            <a:ext cx="808500" cy="92100"/>
            <a:chOff x="3570750" y="4704850"/>
            <a:chExt cx="808500" cy="92100"/>
          </a:xfrm>
        </p:grpSpPr>
        <p:sp>
          <p:nvSpPr>
            <p:cNvPr id="614" name="Google Shape;614;p71"/>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5" name="Google Shape;615;p71"/>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6" name="Google Shape;616;p71"/>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7" name="Google Shape;617;p71"/>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618" name="Google Shape;618;p71"/>
          <p:cNvCxnSpPr/>
          <p:nvPr/>
        </p:nvCxnSpPr>
        <p:spPr>
          <a:xfrm>
            <a:off x="539891" y="1710196"/>
            <a:ext cx="0" cy="872100"/>
          </a:xfrm>
          <a:prstGeom prst="straightConnector1">
            <a:avLst/>
          </a:prstGeom>
          <a:noFill/>
          <a:ln w="19050" cap="flat" cmpd="sng">
            <a:solidFill>
              <a:schemeClr val="lt1"/>
            </a:solidFill>
            <a:prstDash val="solid"/>
            <a:round/>
            <a:headEnd type="none" w="sm" len="sm"/>
            <a:tailEnd type="none" w="sm" len="sm"/>
          </a:ln>
        </p:spPr>
      </p:cxnSp>
      <p:pic>
        <p:nvPicPr>
          <p:cNvPr id="620" name="Google Shape;620;p71"/>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621" name="Google Shape;621;p71" descr="President Donald Trump"/>
          <p:cNvPicPr preferRelativeResize="0"/>
          <p:nvPr/>
        </p:nvPicPr>
        <p:blipFill rotWithShape="1">
          <a:blip r:embed="rId4">
            <a:alphaModFix/>
          </a:blip>
          <a:srcRect/>
          <a:stretch/>
        </p:blipFill>
        <p:spPr>
          <a:xfrm>
            <a:off x="6416116" y="1710196"/>
            <a:ext cx="2277450" cy="2846813"/>
          </a:xfrm>
          <a:prstGeom prst="rect">
            <a:avLst/>
          </a:prstGeom>
          <a:noFill/>
          <a:ln>
            <a:noFill/>
          </a:ln>
        </p:spPr>
      </p:pic>
      <p:pic>
        <p:nvPicPr>
          <p:cNvPr id="2" name="Imagen 1">
            <a:extLst>
              <a:ext uri="{FF2B5EF4-FFF2-40B4-BE49-F238E27FC236}">
                <a16:creationId xmlns:a16="http://schemas.microsoft.com/office/drawing/2014/main" id="{7A900407-9D46-FD72-4CB9-89138EEBAC6D}"/>
              </a:ext>
            </a:extLst>
          </p:cNvPr>
          <p:cNvPicPr>
            <a:picLocks noChangeAspect="1"/>
          </p:cNvPicPr>
          <p:nvPr/>
        </p:nvPicPr>
        <p:blipFill>
          <a:blip r:embed="rId5"/>
          <a:stretch>
            <a:fillRect/>
          </a:stretch>
        </p:blipFill>
        <p:spPr>
          <a:xfrm>
            <a:off x="135312" y="4844594"/>
            <a:ext cx="866494" cy="204668"/>
          </a:xfrm>
          <a:prstGeom prst="rect">
            <a:avLst/>
          </a:prstGeom>
        </p:spPr>
      </p:pic>
    </p:spTree>
    <p:extLst>
      <p:ext uri="{BB962C8B-B14F-4D97-AF65-F5344CB8AC3E}">
        <p14:creationId xmlns:p14="http://schemas.microsoft.com/office/powerpoint/2010/main" val="140829541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72"/>
          <p:cNvSpPr txBox="1">
            <a:spLocks noGrp="1"/>
          </p:cNvSpPr>
          <p:nvPr>
            <p:ph type="title"/>
          </p:nvPr>
        </p:nvSpPr>
        <p:spPr>
          <a:xfrm>
            <a:off x="396586" y="221674"/>
            <a:ext cx="8350827" cy="117854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600"/>
              <a:buNone/>
            </a:pPr>
            <a:r>
              <a:rPr lang="es" sz="3200" dirty="0">
                <a:latin typeface="Open Sans" panose="020B0604020202020204" charset="0"/>
                <a:ea typeface="Open Sans" panose="020B0604020202020204" charset="0"/>
                <a:cs typeface="Open Sans" panose="020B0604020202020204" charset="0"/>
              </a:rPr>
              <a:t>Noticias falsas: su impacto en los principales acontecimientos mundiales</a:t>
            </a:r>
            <a:endParaRPr sz="3200" dirty="0">
              <a:latin typeface="Open Sans" panose="020B0604020202020204" charset="0"/>
              <a:ea typeface="Open Sans" panose="020B0604020202020204" charset="0"/>
              <a:cs typeface="Open Sans" panose="020B0604020202020204" charset="0"/>
            </a:endParaRPr>
          </a:p>
        </p:txBody>
      </p:sp>
      <p:sp>
        <p:nvSpPr>
          <p:cNvPr id="627" name="Google Shape;627;p72"/>
          <p:cNvSpPr txBox="1"/>
          <p:nvPr/>
        </p:nvSpPr>
        <p:spPr>
          <a:xfrm>
            <a:off x="3647119" y="1294433"/>
            <a:ext cx="5123332" cy="33239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Las noticias falsas pueden incluso afectar importantes acontecimientos mundiales, incluidas elecciones, crisis de salud pública y las relaciones internacionales. En las elecciones, las noticias falsas pueden influir en las decisiones de los votantes, lo que potencialmente puede influir en una elección en una dirección u otra. Durante las crisis de salud pública, como la pandemia de COVID-19, las noticias falsas pueden difundir información errónea y llevar a las personas a adoptar comportamientos perjudiciales para ellos mismos y para los demás. Las noticias falsas también pueden aumentar las tensiones entre países y contribuir a disputas diplomáticas. En casos extremos, las noticias falsas pueden incluso incitar a la violencia y el malestar, como se ve en casos de crímenes de odio y disturbios alimentados por información falsa.</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p:txBody>
      </p:sp>
      <p:pic>
        <p:nvPicPr>
          <p:cNvPr id="628" name="Google Shape;628;p72"/>
          <p:cNvPicPr preferRelativeResize="0"/>
          <p:nvPr/>
        </p:nvPicPr>
        <p:blipFill rotWithShape="1">
          <a:blip r:embed="rId3">
            <a:alphaModFix/>
          </a:blip>
          <a:srcRect/>
          <a:stretch/>
        </p:blipFill>
        <p:spPr>
          <a:xfrm>
            <a:off x="736095" y="2149194"/>
            <a:ext cx="2626489" cy="1756240"/>
          </a:xfrm>
          <a:prstGeom prst="rect">
            <a:avLst/>
          </a:prstGeom>
          <a:noFill/>
          <a:ln>
            <a:noFill/>
          </a:ln>
        </p:spPr>
      </p:pic>
      <p:grpSp>
        <p:nvGrpSpPr>
          <p:cNvPr id="630" name="Google Shape;630;p72"/>
          <p:cNvGrpSpPr/>
          <p:nvPr/>
        </p:nvGrpSpPr>
        <p:grpSpPr>
          <a:xfrm>
            <a:off x="4167750" y="4704850"/>
            <a:ext cx="808500" cy="92100"/>
            <a:chOff x="3570750" y="4704850"/>
            <a:chExt cx="808500" cy="92100"/>
          </a:xfrm>
        </p:grpSpPr>
        <p:sp>
          <p:nvSpPr>
            <p:cNvPr id="631" name="Google Shape;631;p72"/>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2" name="Google Shape;632;p72"/>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3" name="Google Shape;633;p72"/>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4" name="Google Shape;634;p72"/>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 name="Imagen 1">
            <a:extLst>
              <a:ext uri="{FF2B5EF4-FFF2-40B4-BE49-F238E27FC236}">
                <a16:creationId xmlns:a16="http://schemas.microsoft.com/office/drawing/2014/main" id="{57F5F073-A068-6CF1-C74C-0C9DB02291B8}"/>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7755275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73"/>
          <p:cNvSpPr txBox="1">
            <a:spLocks noGrp="1"/>
          </p:cNvSpPr>
          <p:nvPr>
            <p:ph type="title"/>
          </p:nvPr>
        </p:nvSpPr>
        <p:spPr>
          <a:xfrm>
            <a:off x="923958" y="52707"/>
            <a:ext cx="7149382" cy="118015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4200"/>
              <a:buNone/>
            </a:pPr>
            <a:r>
              <a:rPr lang="es" sz="3600" dirty="0">
                <a:latin typeface="Open Sans" panose="020B0604020202020204" charset="0"/>
                <a:ea typeface="Open Sans" panose="020B0604020202020204" charset="0"/>
                <a:cs typeface="Open Sans" panose="020B0604020202020204" charset="0"/>
              </a:rPr>
              <a:t>Las elecciones presidenciales de EE. UU. de 2020</a:t>
            </a:r>
            <a:endParaRPr sz="3600" dirty="0">
              <a:latin typeface="Open Sans" panose="020B0604020202020204" charset="0"/>
              <a:ea typeface="Open Sans" panose="020B0604020202020204" charset="0"/>
              <a:cs typeface="Open Sans" panose="020B0604020202020204" charset="0"/>
            </a:endParaRPr>
          </a:p>
        </p:txBody>
      </p:sp>
      <p:sp>
        <p:nvSpPr>
          <p:cNvPr id="640" name="Google Shape;640;p73"/>
          <p:cNvSpPr txBox="1">
            <a:spLocks noGrp="1"/>
          </p:cNvSpPr>
          <p:nvPr>
            <p:ph type="subTitle" idx="1"/>
          </p:nvPr>
        </p:nvSpPr>
        <p:spPr>
          <a:xfrm>
            <a:off x="923958" y="1232856"/>
            <a:ext cx="7296084" cy="3339143"/>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ts val="0"/>
              </a:spcBef>
              <a:spcAft>
                <a:spcPts val="0"/>
              </a:spcAft>
              <a:buSzPts val="800"/>
              <a:buNone/>
            </a:pPr>
            <a:r>
              <a:rPr lang="es" dirty="0"/>
              <a:t>Durante las elecciones presidenciales de Estados Unidos de 2020, se difundió una oleada de noticias falsas y desinformación en las plataformas de redes sociales. Un ejemplo particularmente preocupante fue una publicación viral que afirmaba que un trabajador postal de Texas había sido sorprendido destruyendo cientos de boletas enviadas por correo, con una leyenda que advertía que "los demócratas harán trampa a toda costa". La publicación fue compartida decenas de miles de veces en Facebook y Twitter e incluso el entonces presidente Donald Trump la retuiteó.</a:t>
            </a:r>
            <a:endParaRPr dirty="0"/>
          </a:p>
          <a:p>
            <a:pPr marL="114300" lvl="0" indent="0" algn="l" rtl="0">
              <a:lnSpc>
                <a:spcPct val="100000"/>
              </a:lnSpc>
              <a:spcBef>
                <a:spcPts val="0"/>
              </a:spcBef>
              <a:spcAft>
                <a:spcPts val="0"/>
              </a:spcAft>
              <a:buSzPts val="800"/>
              <a:buNone/>
            </a:pPr>
            <a:endParaRPr dirty="0"/>
          </a:p>
          <a:p>
            <a:pPr marL="114300" lvl="0" indent="0" algn="l" rtl="0">
              <a:lnSpc>
                <a:spcPct val="100000"/>
              </a:lnSpc>
              <a:spcBef>
                <a:spcPts val="0"/>
              </a:spcBef>
              <a:spcAft>
                <a:spcPts val="0"/>
              </a:spcAft>
              <a:buSzPts val="800"/>
              <a:buNone/>
            </a:pPr>
            <a:r>
              <a:rPr lang="es" b="1" dirty="0"/>
              <a:t>Sin embargo, esta afirmación resultó ser falsa</a:t>
            </a:r>
            <a:r>
              <a:rPr lang="es" dirty="0"/>
              <a:t>. Organizaciones de verificación de datos como Snopes y PolitiFact investigaron la publicación y descubrieron que se basaba en un malentendido de la situación: el empleado postal en cuestión había derribado accidentalmente un buzón que no contenía papeletas y había informado él mismo del incidente. El cartel original mostraba una captura de pantalla de un artículo de noticias sobre el incidente y agregó una leyenda engañosa.</a:t>
            </a:r>
            <a:endParaRPr dirty="0"/>
          </a:p>
        </p:txBody>
      </p:sp>
      <p:pic>
        <p:nvPicPr>
          <p:cNvPr id="641" name="Google Shape;641;p73"/>
          <p:cNvPicPr preferRelativeResize="0"/>
          <p:nvPr/>
        </p:nvPicPr>
        <p:blipFill rotWithShape="1">
          <a:blip r:embed="rId3">
            <a:alphaModFix/>
          </a:blip>
          <a:srcRect/>
          <a:stretch/>
        </p:blipFill>
        <p:spPr>
          <a:xfrm>
            <a:off x="8406261" y="85675"/>
            <a:ext cx="574610" cy="429582"/>
          </a:xfrm>
          <a:prstGeom prst="rect">
            <a:avLst/>
          </a:prstGeom>
          <a:noFill/>
          <a:ln>
            <a:noFill/>
          </a:ln>
        </p:spPr>
      </p:pic>
      <p:grpSp>
        <p:nvGrpSpPr>
          <p:cNvPr id="643" name="Google Shape;643;p73"/>
          <p:cNvGrpSpPr/>
          <p:nvPr/>
        </p:nvGrpSpPr>
        <p:grpSpPr>
          <a:xfrm>
            <a:off x="4167749" y="4823990"/>
            <a:ext cx="808500" cy="92100"/>
            <a:chOff x="3570750" y="4704850"/>
            <a:chExt cx="808500" cy="92100"/>
          </a:xfrm>
        </p:grpSpPr>
        <p:sp>
          <p:nvSpPr>
            <p:cNvPr id="644" name="Google Shape;644;p73"/>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5" name="Google Shape;645;p73"/>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6" name="Google Shape;646;p73"/>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7" name="Google Shape;647;p73"/>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 name="Imagen 1">
            <a:extLst>
              <a:ext uri="{FF2B5EF4-FFF2-40B4-BE49-F238E27FC236}">
                <a16:creationId xmlns:a16="http://schemas.microsoft.com/office/drawing/2014/main" id="{050B8C60-821B-5945-0BEC-A61160E06447}"/>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323853115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74"/>
          <p:cNvSpPr txBox="1">
            <a:spLocks noGrp="1"/>
          </p:cNvSpPr>
          <p:nvPr>
            <p:ph type="title"/>
          </p:nvPr>
        </p:nvSpPr>
        <p:spPr>
          <a:xfrm>
            <a:off x="720000" y="256430"/>
            <a:ext cx="4461300" cy="59562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200"/>
              <a:buNone/>
            </a:pPr>
            <a:r>
              <a:rPr lang="es" dirty="0">
                <a:latin typeface="Open Sans" panose="020B0604020202020204" charset="0"/>
                <a:ea typeface="Open Sans" panose="020B0604020202020204" charset="0"/>
                <a:cs typeface="Open Sans" panose="020B0604020202020204" charset="0"/>
              </a:rPr>
              <a:t>Autorreflexión</a:t>
            </a:r>
            <a:endParaRPr dirty="0">
              <a:latin typeface="Open Sans" panose="020B0604020202020204" charset="0"/>
              <a:ea typeface="Open Sans" panose="020B0604020202020204" charset="0"/>
              <a:cs typeface="Open Sans" panose="020B0604020202020204" charset="0"/>
            </a:endParaRPr>
          </a:p>
        </p:txBody>
      </p:sp>
      <p:sp>
        <p:nvSpPr>
          <p:cNvPr id="653" name="Google Shape;653;p74"/>
          <p:cNvSpPr txBox="1">
            <a:spLocks noGrp="1"/>
          </p:cNvSpPr>
          <p:nvPr>
            <p:ph type="subTitle" idx="1"/>
          </p:nvPr>
        </p:nvSpPr>
        <p:spPr>
          <a:xfrm>
            <a:off x="353100" y="963746"/>
            <a:ext cx="4828200" cy="3983182"/>
          </a:xfrm>
          <a:prstGeom prst="rect">
            <a:avLst/>
          </a:prstGeom>
          <a:noFill/>
          <a:ln>
            <a:noFill/>
          </a:ln>
        </p:spPr>
        <p:txBody>
          <a:bodyPr spcFirstLastPara="1" wrap="square" lIns="91425" tIns="91425" rIns="91425" bIns="91425" anchor="t" anchorCtr="0">
            <a:noAutofit/>
          </a:bodyPr>
          <a:lstStyle/>
          <a:p>
            <a:r>
              <a:rPr lang="es" sz="1200" b="1" dirty="0">
                <a:solidFill>
                  <a:schemeClr val="lt1"/>
                </a:solidFill>
              </a:rPr>
              <a:t>¿Cómo se difundió tan rápidamente la publicación viral sobre el trabajador postal de Texas en las plataformas de redes sociales?</a:t>
            </a:r>
            <a:endParaRPr sz="1200" b="1" dirty="0"/>
          </a:p>
          <a:p>
            <a:pPr indent="-292100"/>
            <a:endParaRPr sz="1200" b="1" dirty="0">
              <a:solidFill>
                <a:schemeClr val="lt1"/>
              </a:solidFill>
            </a:endParaRPr>
          </a:p>
          <a:p>
            <a:r>
              <a:rPr lang="es" sz="1200" b="1" dirty="0">
                <a:solidFill>
                  <a:schemeClr val="lt1"/>
                </a:solidFill>
              </a:rPr>
              <a:t>¿Qué crees que motivó a las personas a compartir la publicación sin verificar su exactitud?</a:t>
            </a:r>
            <a:endParaRPr sz="1200" b="1" dirty="0"/>
          </a:p>
          <a:p>
            <a:pPr indent="-292100"/>
            <a:endParaRPr sz="1200" b="1" dirty="0">
              <a:solidFill>
                <a:schemeClr val="lt1"/>
              </a:solidFill>
            </a:endParaRPr>
          </a:p>
          <a:p>
            <a:r>
              <a:rPr lang="es" sz="1200" b="1" dirty="0">
                <a:solidFill>
                  <a:schemeClr val="lt1"/>
                </a:solidFill>
              </a:rPr>
              <a:t>¿Alguna vez has compartido una noticia o una publicación en las redes sociales sin verificar su exactitud? ¿Por qué lo hiciste?</a:t>
            </a:r>
            <a:endParaRPr sz="1200" b="1" dirty="0"/>
          </a:p>
          <a:p>
            <a:pPr indent="-292100"/>
            <a:endParaRPr sz="1200" b="1" dirty="0">
              <a:solidFill>
                <a:schemeClr val="lt1"/>
              </a:solidFill>
            </a:endParaRPr>
          </a:p>
          <a:p>
            <a:r>
              <a:rPr lang="es" sz="1200" b="1" dirty="0">
                <a:solidFill>
                  <a:schemeClr val="lt1"/>
                </a:solidFill>
              </a:rPr>
              <a:t>¿Cómo pueden las herramientas de verificación de datos ayudar a prevenir la difusión de información errónea y noticias falsas en las redes sociales?</a:t>
            </a:r>
            <a:endParaRPr sz="1200" b="1" dirty="0"/>
          </a:p>
          <a:p>
            <a:pPr indent="-292100"/>
            <a:endParaRPr sz="1200" b="1" dirty="0">
              <a:solidFill>
                <a:schemeClr val="lt1"/>
              </a:solidFill>
            </a:endParaRPr>
          </a:p>
          <a:p>
            <a:r>
              <a:rPr lang="es" sz="1200" b="1" dirty="0">
                <a:solidFill>
                  <a:schemeClr val="lt1"/>
                </a:solidFill>
              </a:rPr>
              <a:t>¿Qué medidas se pueden tomar para garantizar que la información que comparte en las redes sociales sea precisa y fiable?</a:t>
            </a:r>
            <a:endParaRPr sz="1200" b="1" dirty="0"/>
          </a:p>
          <a:p>
            <a:pPr marL="114300" lvl="0" indent="0" algn="l" rtl="0">
              <a:lnSpc>
                <a:spcPct val="100000"/>
              </a:lnSpc>
              <a:spcBef>
                <a:spcPts val="0"/>
              </a:spcBef>
              <a:spcAft>
                <a:spcPts val="0"/>
              </a:spcAft>
              <a:buSzPts val="800"/>
              <a:buNone/>
            </a:pPr>
            <a:endParaRPr dirty="0">
              <a:solidFill>
                <a:schemeClr val="lt1"/>
              </a:solidFill>
            </a:endParaRPr>
          </a:p>
        </p:txBody>
      </p:sp>
      <p:pic>
        <p:nvPicPr>
          <p:cNvPr id="654" name="Google Shape;654;p74" descr="man wearing blue plaid dress shirt and blue jeans"/>
          <p:cNvPicPr preferRelativeResize="0"/>
          <p:nvPr/>
        </p:nvPicPr>
        <p:blipFill rotWithShape="1">
          <a:blip r:embed="rId3">
            <a:alphaModFix/>
          </a:blip>
          <a:srcRect/>
          <a:stretch/>
        </p:blipFill>
        <p:spPr>
          <a:xfrm>
            <a:off x="5666509" y="1781120"/>
            <a:ext cx="3087688" cy="2062703"/>
          </a:xfrm>
          <a:prstGeom prst="rect">
            <a:avLst/>
          </a:prstGeom>
          <a:noFill/>
          <a:ln>
            <a:noFill/>
          </a:ln>
        </p:spPr>
      </p:pic>
      <p:pic>
        <p:nvPicPr>
          <p:cNvPr id="2" name="Imagen 1">
            <a:extLst>
              <a:ext uri="{FF2B5EF4-FFF2-40B4-BE49-F238E27FC236}">
                <a16:creationId xmlns:a16="http://schemas.microsoft.com/office/drawing/2014/main" id="{A695C36D-0991-8789-BE8C-4688C09B9BAF}"/>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2548943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2290cd38714_0_13"/>
          <p:cNvSpPr txBox="1">
            <a:spLocks noGrp="1"/>
          </p:cNvSpPr>
          <p:nvPr>
            <p:ph type="title"/>
          </p:nvPr>
        </p:nvSpPr>
        <p:spPr>
          <a:xfrm>
            <a:off x="277456" y="141366"/>
            <a:ext cx="8589087" cy="4344685"/>
          </a:xfrm>
          <a:prstGeom prst="rect">
            <a:avLst/>
          </a:prstGeom>
          <a:noFill/>
          <a:ln>
            <a:noFill/>
          </a:ln>
        </p:spPr>
        <p:txBody>
          <a:bodyPr spcFirstLastPara="1" wrap="square" lIns="0" tIns="0" rIns="0" bIns="0" anchor="t" anchorCtr="0">
            <a:noAutofit/>
          </a:bodyPr>
          <a:lstStyle/>
          <a:p>
            <a:pPr marL="0" lvl="0" indent="0" algn="just" rtl="0">
              <a:lnSpc>
                <a:spcPct val="150000"/>
              </a:lnSpc>
              <a:spcBef>
                <a:spcPts val="1200"/>
              </a:spcBef>
              <a:spcAft>
                <a:spcPts val="0"/>
              </a:spcAft>
              <a:buSzPts val="1200"/>
              <a:buNone/>
            </a:pPr>
            <a:r>
              <a:rPr lang="en">
                <a:latin typeface="Open Sans"/>
                <a:ea typeface="Open Sans"/>
                <a:cs typeface="Open Sans"/>
                <a:sym typeface="Open Sans"/>
              </a:rPr>
              <a:t>¡Nómbralo para domarlo! – 5 min</a:t>
            </a:r>
            <a:br>
              <a:rPr lang="en">
                <a:latin typeface="Open Sans"/>
                <a:ea typeface="Open Sans"/>
                <a:cs typeface="Open Sans"/>
                <a:sym typeface="Open Sans"/>
              </a:rPr>
            </a:br>
            <a:r>
              <a:rPr lang="en" sz="1100" b="0">
                <a:latin typeface="Open Sans"/>
                <a:ea typeface="Open Sans"/>
                <a:cs typeface="Open Sans"/>
                <a:sym typeface="Open Sans"/>
              </a:rPr>
              <a:t>Las noticias y los medios de comunicación pueden hacernos sentir de cierta manera. Por ejemplo, podemos estar sorprendidos, enojados, confundidos o tristes. Tomarse un minuto para identificar su reacción emocional y hacer una pausa (y un poco de distancia) de ella puede ayudarlo a comprender mejor las noticias y los medios que está viendo, comprender mejor sus propios puntos de vista sobre un tema y ayudarlo a evitar caer en contenido que podría no ser cierto.</a:t>
            </a:r>
            <a:br>
              <a:rPr lang="en" sz="1100" b="0">
                <a:latin typeface="Open Sans"/>
                <a:ea typeface="Open Sans"/>
                <a:cs typeface="Open Sans"/>
                <a:sym typeface="Open Sans"/>
              </a:rPr>
            </a:br>
            <a:r>
              <a:rPr lang="en" sz="1100" b="0">
                <a:latin typeface="Open Sans"/>
                <a:ea typeface="Open Sans"/>
                <a:cs typeface="Open Sans"/>
                <a:sym typeface="Open Sans"/>
              </a:rPr>
              <a:t>Llamamos a este principio "Nómbralo para domarlo" (tomando prestada una frase del Dr. Dan Siegel, investigador en neurobiología interpersonal). El acto de encontrar palabras para describir tus emociones se activa en la parte de tu cerebro que te da el control mental y la capacidad de regularte a ti mismo (el "cerebro ejecutivo"). Esto te da la capacidad de elegir cómo responder a lo que provocó la reacción. Hacer una pausa, domar tu reacción y activar el cerebro ejecutivo te ayudará a determinar la veracidad de la información, o al menos te ayudará a evitar que compartas algo que no estás seguro de que sea cierto.</a:t>
            </a:r>
            <a:endParaRPr/>
          </a:p>
        </p:txBody>
      </p:sp>
      <p:pic>
        <p:nvPicPr>
          <p:cNvPr id="223" name="Google Shape;223;g2290cd38714_0_13"/>
          <p:cNvPicPr preferRelativeResize="0"/>
          <p:nvPr/>
        </p:nvPicPr>
        <p:blipFill rotWithShape="1">
          <a:blip r:embed="rId3">
            <a:alphaModFix/>
          </a:blip>
          <a:srcRect/>
          <a:stretch/>
        </p:blipFill>
        <p:spPr>
          <a:xfrm>
            <a:off x="5746043" y="3081867"/>
            <a:ext cx="2712155" cy="1975043"/>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75"/>
          <p:cNvSpPr txBox="1">
            <a:spLocks noGrp="1"/>
          </p:cNvSpPr>
          <p:nvPr>
            <p:ph type="title"/>
          </p:nvPr>
        </p:nvSpPr>
        <p:spPr>
          <a:xfrm flipH="1">
            <a:off x="720000" y="1752600"/>
            <a:ext cx="4529700" cy="96287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200"/>
              <a:buNone/>
            </a:pPr>
            <a:r>
              <a:rPr lang="es" dirty="0">
                <a:latin typeface="Open Sans" panose="020B0604020202020204" charset="0"/>
                <a:ea typeface="Open Sans" panose="020B0604020202020204" charset="0"/>
                <a:cs typeface="Open Sans" panose="020B0604020202020204" charset="0"/>
              </a:rPr>
              <a:t>Prueba corta</a:t>
            </a:r>
            <a:endParaRPr dirty="0">
              <a:latin typeface="Open Sans" panose="020B0604020202020204" charset="0"/>
              <a:ea typeface="Open Sans" panose="020B0604020202020204" charset="0"/>
              <a:cs typeface="Open Sans" panose="020B0604020202020204" charset="0"/>
            </a:endParaRPr>
          </a:p>
        </p:txBody>
      </p:sp>
      <p:sp>
        <p:nvSpPr>
          <p:cNvPr id="660" name="Google Shape;660;p75"/>
          <p:cNvSpPr txBox="1">
            <a:spLocks noGrp="1"/>
          </p:cNvSpPr>
          <p:nvPr>
            <p:ph type="subTitle" idx="1"/>
          </p:nvPr>
        </p:nvSpPr>
        <p:spPr>
          <a:xfrm flipH="1">
            <a:off x="720000" y="2715475"/>
            <a:ext cx="2909400" cy="76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100"/>
              <a:buNone/>
            </a:pPr>
            <a:r>
              <a:rPr lang="es" dirty="0"/>
              <a:t>¡Veamos qué has aprendido!</a:t>
            </a:r>
            <a:endParaRPr dirty="0"/>
          </a:p>
        </p:txBody>
      </p:sp>
      <p:grpSp>
        <p:nvGrpSpPr>
          <p:cNvPr id="661" name="Google Shape;661;p75"/>
          <p:cNvGrpSpPr/>
          <p:nvPr/>
        </p:nvGrpSpPr>
        <p:grpSpPr>
          <a:xfrm>
            <a:off x="4167750" y="4704850"/>
            <a:ext cx="808500" cy="92100"/>
            <a:chOff x="3570750" y="4704850"/>
            <a:chExt cx="808500" cy="92100"/>
          </a:xfrm>
        </p:grpSpPr>
        <p:sp>
          <p:nvSpPr>
            <p:cNvPr id="662" name="Google Shape;662;p75"/>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3" name="Google Shape;663;p75"/>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4" name="Google Shape;664;p75"/>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5" name="Google Shape;665;p75"/>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666" name="Google Shape;666;p75"/>
          <p:cNvCxnSpPr/>
          <p:nvPr/>
        </p:nvCxnSpPr>
        <p:spPr>
          <a:xfrm>
            <a:off x="720000" y="3695500"/>
            <a:ext cx="0" cy="872100"/>
          </a:xfrm>
          <a:prstGeom prst="straightConnector1">
            <a:avLst/>
          </a:prstGeom>
          <a:noFill/>
          <a:ln w="19050" cap="flat" cmpd="sng">
            <a:solidFill>
              <a:schemeClr val="lt1"/>
            </a:solidFill>
            <a:prstDash val="solid"/>
            <a:round/>
            <a:headEnd type="none" w="sm" len="sm"/>
            <a:tailEnd type="none" w="sm" len="sm"/>
          </a:ln>
        </p:spPr>
      </p:cxnSp>
      <p:pic>
        <p:nvPicPr>
          <p:cNvPr id="668" name="Google Shape;668;p75"/>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669" name="Google Shape;669;p75"/>
          <p:cNvPicPr preferRelativeResize="0"/>
          <p:nvPr/>
        </p:nvPicPr>
        <p:blipFill rotWithShape="1">
          <a:blip r:embed="rId4">
            <a:alphaModFix/>
          </a:blip>
          <a:srcRect/>
          <a:stretch/>
        </p:blipFill>
        <p:spPr>
          <a:xfrm>
            <a:off x="5764389" y="2517846"/>
            <a:ext cx="2880686" cy="1920457"/>
          </a:xfrm>
          <a:prstGeom prst="rect">
            <a:avLst/>
          </a:prstGeom>
          <a:noFill/>
          <a:ln>
            <a:noFill/>
          </a:ln>
        </p:spPr>
      </p:pic>
      <p:pic>
        <p:nvPicPr>
          <p:cNvPr id="2" name="Imagen 1">
            <a:extLst>
              <a:ext uri="{FF2B5EF4-FFF2-40B4-BE49-F238E27FC236}">
                <a16:creationId xmlns:a16="http://schemas.microsoft.com/office/drawing/2014/main" id="{72BB5FC4-6DCA-99EA-7455-FCE6D471DFDD}"/>
              </a:ext>
            </a:extLst>
          </p:cNvPr>
          <p:cNvPicPr>
            <a:picLocks noChangeAspect="1"/>
          </p:cNvPicPr>
          <p:nvPr/>
        </p:nvPicPr>
        <p:blipFill>
          <a:blip r:embed="rId5"/>
          <a:stretch>
            <a:fillRect/>
          </a:stretch>
        </p:blipFill>
        <p:spPr>
          <a:xfrm>
            <a:off x="135312" y="4844594"/>
            <a:ext cx="866494" cy="204668"/>
          </a:xfrm>
          <a:prstGeom prst="rect">
            <a:avLst/>
          </a:prstGeom>
        </p:spPr>
      </p:pic>
    </p:spTree>
    <p:extLst>
      <p:ext uri="{BB962C8B-B14F-4D97-AF65-F5344CB8AC3E}">
        <p14:creationId xmlns:p14="http://schemas.microsoft.com/office/powerpoint/2010/main" val="152252916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6"/>
          <p:cNvSpPr txBox="1">
            <a:spLocks noGrp="1"/>
          </p:cNvSpPr>
          <p:nvPr>
            <p:ph type="title"/>
          </p:nvPr>
        </p:nvSpPr>
        <p:spPr>
          <a:xfrm>
            <a:off x="396586" y="221674"/>
            <a:ext cx="8350827" cy="117854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600"/>
              <a:buNone/>
            </a:pPr>
            <a:r>
              <a:rPr lang="es" dirty="0">
                <a:latin typeface="Open Sans" panose="020B0604020202020204" charset="0"/>
                <a:ea typeface="Open Sans" panose="020B0604020202020204" charset="0"/>
                <a:cs typeface="Open Sans" panose="020B0604020202020204" charset="0"/>
              </a:rPr>
              <a:t>Prueba corta</a:t>
            </a:r>
            <a:endParaRPr dirty="0">
              <a:latin typeface="Open Sans" panose="020B0604020202020204" charset="0"/>
              <a:ea typeface="Open Sans" panose="020B0604020202020204" charset="0"/>
              <a:cs typeface="Open Sans" panose="020B0604020202020204" charset="0"/>
            </a:endParaRPr>
          </a:p>
        </p:txBody>
      </p:sp>
      <p:sp>
        <p:nvSpPr>
          <p:cNvPr id="675" name="Google Shape;675;p76"/>
          <p:cNvSpPr txBox="1"/>
          <p:nvPr/>
        </p:nvSpPr>
        <p:spPr>
          <a:xfrm>
            <a:off x="3886199" y="1536480"/>
            <a:ext cx="4786746" cy="33239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400" b="1"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P1. ¿Qué es la verificación de datos?</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A. Un proceso que implica verificar la exactitud y veracidad de la información en noticias y otros contenidos de los medios.</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B. Una forma de difundir información falsa.</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C. Un proceso de compartir titulares de noticias sensacionalistas.</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400" b="1"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P2. ¿Cuál es un ejemplo de herramienta de verificación de datos?</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A.Wikipedia</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B.Facebook</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C.Newtral</a:t>
            </a:r>
            <a:endParaRPr kumimoji="0"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endParaRPr>
          </a:p>
          <a:p>
            <a:pPr marL="342900" marR="0" lvl="0" indent="-254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676" name="Google Shape;676;p76"/>
          <p:cNvPicPr preferRelativeResize="0"/>
          <p:nvPr/>
        </p:nvPicPr>
        <p:blipFill rotWithShape="1">
          <a:blip r:embed="rId3">
            <a:alphaModFix/>
          </a:blip>
          <a:srcRect/>
          <a:stretch/>
        </p:blipFill>
        <p:spPr>
          <a:xfrm>
            <a:off x="732160" y="2150692"/>
            <a:ext cx="2634360" cy="1753243"/>
          </a:xfrm>
          <a:prstGeom prst="rect">
            <a:avLst/>
          </a:prstGeom>
          <a:noFill/>
          <a:ln>
            <a:noFill/>
          </a:ln>
        </p:spPr>
      </p:pic>
      <p:grpSp>
        <p:nvGrpSpPr>
          <p:cNvPr id="678" name="Google Shape;678;p76"/>
          <p:cNvGrpSpPr/>
          <p:nvPr/>
        </p:nvGrpSpPr>
        <p:grpSpPr>
          <a:xfrm>
            <a:off x="4167750" y="4704850"/>
            <a:ext cx="808500" cy="92100"/>
            <a:chOff x="3570750" y="4704850"/>
            <a:chExt cx="808500" cy="92100"/>
          </a:xfrm>
        </p:grpSpPr>
        <p:sp>
          <p:nvSpPr>
            <p:cNvPr id="679" name="Google Shape;679;p76"/>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0" name="Google Shape;680;p76"/>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1" name="Google Shape;681;p76"/>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2" name="Google Shape;682;p76"/>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 name="Imagen 1">
            <a:extLst>
              <a:ext uri="{FF2B5EF4-FFF2-40B4-BE49-F238E27FC236}">
                <a16:creationId xmlns:a16="http://schemas.microsoft.com/office/drawing/2014/main" id="{357A2350-8671-B300-01F3-60A3E63B5C7F}"/>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369073120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77"/>
          <p:cNvSpPr txBox="1">
            <a:spLocks noGrp="1"/>
          </p:cNvSpPr>
          <p:nvPr>
            <p:ph type="title"/>
          </p:nvPr>
        </p:nvSpPr>
        <p:spPr>
          <a:xfrm>
            <a:off x="396586" y="221674"/>
            <a:ext cx="8350827" cy="117854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600"/>
              <a:buNone/>
            </a:pPr>
            <a:r>
              <a:rPr lang="es" dirty="0">
                <a:latin typeface="Open Sans" panose="020B0604020202020204" charset="0"/>
                <a:ea typeface="Open Sans" panose="020B0604020202020204" charset="0"/>
                <a:cs typeface="Open Sans" panose="020B0604020202020204" charset="0"/>
              </a:rPr>
              <a:t>Prueba corta</a:t>
            </a:r>
            <a:endParaRPr dirty="0">
              <a:latin typeface="Open Sans" panose="020B0604020202020204" charset="0"/>
              <a:ea typeface="Open Sans" panose="020B0604020202020204" charset="0"/>
              <a:cs typeface="Open Sans" panose="020B0604020202020204" charset="0"/>
            </a:endParaRPr>
          </a:p>
        </p:txBody>
      </p:sp>
      <p:sp>
        <p:nvSpPr>
          <p:cNvPr id="688" name="Google Shape;688;p77"/>
          <p:cNvSpPr txBox="1"/>
          <p:nvPr/>
        </p:nvSpPr>
        <p:spPr>
          <a:xfrm>
            <a:off x="3886199" y="1536480"/>
            <a:ext cx="4786746" cy="31085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400" b="1"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P3. ¿Por qué es importante la verificación de datos?</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A. Prevenir la difusión de información errónea y noticias falsas nocivas.</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B. Promocionar titulares de noticias sensacionalistas.</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C. Controlar la información disponible al público.</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400" b="1"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P4. ¿Cuáles son algunas formas de abordar críticamente el contenido de los medios?</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R. Cree todo lo que lees.</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B. Compartir cualquier artículo de noticias que aparezca en sus redes sociales.</a:t>
            </a:r>
            <a:endParaRPr kumimoji="0" sz="1400" b="0" i="0" u="none" strike="noStrike" kern="0" cap="none" spc="0" normalizeH="0" baseline="0" noProof="0" dirty="0">
              <a:ln>
                <a:noFill/>
              </a:ln>
              <a:solidFill>
                <a:srgbClr val="000000"/>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C. Considerar la fuente y buscar sesgos.</a:t>
            </a:r>
            <a:endParaRPr kumimoji="0"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endParaRPr>
          </a:p>
          <a:p>
            <a:pPr marL="342900" marR="0" lvl="0" indent="-254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689" name="Google Shape;689;p77"/>
          <p:cNvPicPr preferRelativeResize="0"/>
          <p:nvPr/>
        </p:nvPicPr>
        <p:blipFill rotWithShape="1">
          <a:blip r:embed="rId3">
            <a:alphaModFix/>
          </a:blip>
          <a:srcRect/>
          <a:stretch/>
        </p:blipFill>
        <p:spPr>
          <a:xfrm>
            <a:off x="879240" y="2149194"/>
            <a:ext cx="2340200" cy="1756240"/>
          </a:xfrm>
          <a:prstGeom prst="rect">
            <a:avLst/>
          </a:prstGeom>
          <a:noFill/>
          <a:ln>
            <a:noFill/>
          </a:ln>
        </p:spPr>
      </p:pic>
      <p:grpSp>
        <p:nvGrpSpPr>
          <p:cNvPr id="691" name="Google Shape;691;p77"/>
          <p:cNvGrpSpPr/>
          <p:nvPr/>
        </p:nvGrpSpPr>
        <p:grpSpPr>
          <a:xfrm>
            <a:off x="4167750" y="4704850"/>
            <a:ext cx="808500" cy="92100"/>
            <a:chOff x="3570750" y="4704850"/>
            <a:chExt cx="808500" cy="92100"/>
          </a:xfrm>
        </p:grpSpPr>
        <p:sp>
          <p:nvSpPr>
            <p:cNvPr id="692" name="Google Shape;692;p77"/>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3" name="Google Shape;693;p77"/>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4" name="Google Shape;694;p77"/>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5" name="Google Shape;695;p77"/>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 name="Imagen 1">
            <a:extLst>
              <a:ext uri="{FF2B5EF4-FFF2-40B4-BE49-F238E27FC236}">
                <a16:creationId xmlns:a16="http://schemas.microsoft.com/office/drawing/2014/main" id="{5FFC68C5-C99A-A083-195A-29F5A5ED6FBA}"/>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182826470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22"/>
          <p:cNvSpPr txBox="1">
            <a:spLocks noGrp="1"/>
          </p:cNvSpPr>
          <p:nvPr>
            <p:ph type="title"/>
          </p:nvPr>
        </p:nvSpPr>
        <p:spPr>
          <a:xfrm>
            <a:off x="322729" y="189140"/>
            <a:ext cx="5393101" cy="67331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s" dirty="0">
                <a:latin typeface="Open Sans" panose="020B0604020202020204" charset="0"/>
                <a:ea typeface="Open Sans" panose="020B0604020202020204" charset="0"/>
                <a:cs typeface="Open Sans" panose="020B0604020202020204" charset="0"/>
              </a:rPr>
              <a:t>Pensamientos finales</a:t>
            </a:r>
            <a:endParaRPr dirty="0">
              <a:latin typeface="Open Sans" panose="020B0604020202020204" charset="0"/>
              <a:ea typeface="Open Sans" panose="020B0604020202020204" charset="0"/>
              <a:cs typeface="Open Sans" panose="020B0604020202020204" charset="0"/>
            </a:endParaRPr>
          </a:p>
        </p:txBody>
      </p:sp>
      <p:sp>
        <p:nvSpPr>
          <p:cNvPr id="701" name="Google Shape;701;p22"/>
          <p:cNvSpPr txBox="1">
            <a:spLocks noGrp="1"/>
          </p:cNvSpPr>
          <p:nvPr>
            <p:ph type="subTitle" idx="1"/>
          </p:nvPr>
        </p:nvSpPr>
        <p:spPr>
          <a:xfrm>
            <a:off x="268942" y="862454"/>
            <a:ext cx="5291418" cy="393449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s" sz="1200" b="1" dirty="0"/>
              <a:t>En la era digital actual, donde la desinformación y las noticias falsas pueden difundirse rápida y fácilmente, es esencial tener las habilidades para detectar y combatir las noticias falsas y abordar críticamente el contenido de los medios. Las herramientas de verificación de datos pueden ser recursos valiosos para verificar la exactitud y veracidad de la información en las noticias y otros contenidos de los medios. Al aprender a utilizar herramientas de verificación de datos, las personas pueden adquirir más conocimientos mediáticos y estar mejor equipadas para navegar en el complejo panorama de la información.</a:t>
            </a:r>
            <a:endParaRPr sz="1200" b="1" dirty="0"/>
          </a:p>
          <a:p>
            <a:pPr marL="0" lvl="0" indent="0" algn="l" rtl="0">
              <a:lnSpc>
                <a:spcPct val="115000"/>
              </a:lnSpc>
              <a:spcBef>
                <a:spcPts val="0"/>
              </a:spcBef>
              <a:spcAft>
                <a:spcPts val="0"/>
              </a:spcAft>
              <a:buClr>
                <a:schemeClr val="dk1"/>
              </a:buClr>
              <a:buSzPts val="1100"/>
              <a:buFont typeface="Arial"/>
              <a:buNone/>
            </a:pPr>
            <a:endParaRPr sz="1200" b="1" dirty="0"/>
          </a:p>
          <a:p>
            <a:pPr marL="0" lvl="0" indent="0" algn="l" rtl="0">
              <a:lnSpc>
                <a:spcPct val="115000"/>
              </a:lnSpc>
              <a:spcBef>
                <a:spcPts val="0"/>
              </a:spcBef>
              <a:spcAft>
                <a:spcPts val="0"/>
              </a:spcAft>
              <a:buClr>
                <a:schemeClr val="dk1"/>
              </a:buClr>
              <a:buSzPts val="1100"/>
              <a:buFont typeface="Arial"/>
              <a:buNone/>
            </a:pPr>
            <a:r>
              <a:rPr lang="es" sz="1200" b="1" dirty="0"/>
              <a:t>Sin embargo, es importante recordar que la verificación de datos es sólo una pieza del rompecabezas. Desarrollar habilidades de pensamiento crítico y abordar la información con una buena dosis de escepticismo también es crucial para identificar y combatir las noticias falsas. Juntas, estas habilidades pueden ayudarnos a prevenir la difusión de información dañina y construir una sociedad más informada y responsable.</a:t>
            </a:r>
            <a:endParaRPr sz="1200" b="1" i="1" dirty="0"/>
          </a:p>
        </p:txBody>
      </p:sp>
      <p:pic>
        <p:nvPicPr>
          <p:cNvPr id="702" name="Google Shape;702;p22"/>
          <p:cNvPicPr preferRelativeResize="0"/>
          <p:nvPr/>
        </p:nvPicPr>
        <p:blipFill rotWithShape="1">
          <a:blip r:embed="rId3">
            <a:alphaModFix/>
          </a:blip>
          <a:srcRect/>
          <a:stretch/>
        </p:blipFill>
        <p:spPr>
          <a:xfrm>
            <a:off x="5715831" y="0"/>
            <a:ext cx="3427337" cy="5143500"/>
          </a:xfrm>
          <a:prstGeom prst="rect">
            <a:avLst/>
          </a:prstGeom>
          <a:noFill/>
          <a:ln>
            <a:noFill/>
          </a:ln>
        </p:spPr>
      </p:pic>
      <p:grpSp>
        <p:nvGrpSpPr>
          <p:cNvPr id="704" name="Google Shape;704;p22"/>
          <p:cNvGrpSpPr/>
          <p:nvPr/>
        </p:nvGrpSpPr>
        <p:grpSpPr>
          <a:xfrm>
            <a:off x="4167750" y="4704850"/>
            <a:ext cx="808500" cy="92100"/>
            <a:chOff x="3570750" y="4704850"/>
            <a:chExt cx="808500" cy="92100"/>
          </a:xfrm>
        </p:grpSpPr>
        <p:sp>
          <p:nvSpPr>
            <p:cNvPr id="705" name="Google Shape;705;p22"/>
            <p:cNvSpPr/>
            <p:nvPr/>
          </p:nvSpPr>
          <p:spPr>
            <a:xfrm>
              <a:off x="3570750" y="4704850"/>
              <a:ext cx="92100" cy="92100"/>
            </a:xfrm>
            <a:prstGeom prst="ellipse">
              <a:avLst/>
            </a:prstGeom>
            <a:solidFill>
              <a:srgbClr val="FFFFFF">
                <a:alpha val="50588"/>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6" name="Google Shape;706;p22"/>
            <p:cNvSpPr/>
            <p:nvPr/>
          </p:nvSpPr>
          <p:spPr>
            <a:xfrm>
              <a:off x="3809550" y="4704850"/>
              <a:ext cx="92100" cy="92100"/>
            </a:xfrm>
            <a:prstGeom prst="ellipse">
              <a:avLst/>
            </a:prstGeom>
            <a:solidFill>
              <a:srgbClr val="FFFFFF">
                <a:alpha val="49411"/>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7" name="Google Shape;707;p22"/>
            <p:cNvSpPr/>
            <p:nvPr/>
          </p:nvSpPr>
          <p:spPr>
            <a:xfrm>
              <a:off x="4048350" y="4704850"/>
              <a:ext cx="92100" cy="92100"/>
            </a:xfrm>
            <a:prstGeom prst="ellipse">
              <a:avLst/>
            </a:prstGeom>
            <a:solidFill>
              <a:srgbClr val="FFFFFF">
                <a:alpha val="49411"/>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8" name="Google Shape;708;p22"/>
            <p:cNvSpPr/>
            <p:nvPr/>
          </p:nvSpPr>
          <p:spPr>
            <a:xfrm>
              <a:off x="4287150" y="4704850"/>
              <a:ext cx="92100" cy="92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709" name="Google Shape;709;p22"/>
          <p:cNvPicPr preferRelativeResize="0"/>
          <p:nvPr/>
        </p:nvPicPr>
        <p:blipFill rotWithShape="1">
          <a:blip r:embed="rId4">
            <a:alphaModFix/>
          </a:blip>
          <a:srcRect/>
          <a:stretch/>
        </p:blipFill>
        <p:spPr>
          <a:xfrm>
            <a:off x="8406261" y="85675"/>
            <a:ext cx="574610" cy="429582"/>
          </a:xfrm>
          <a:prstGeom prst="rect">
            <a:avLst/>
          </a:prstGeom>
          <a:noFill/>
          <a:ln>
            <a:noFill/>
          </a:ln>
        </p:spPr>
      </p:pic>
      <p:pic>
        <p:nvPicPr>
          <p:cNvPr id="2" name="Imagen 1">
            <a:extLst>
              <a:ext uri="{FF2B5EF4-FFF2-40B4-BE49-F238E27FC236}">
                <a16:creationId xmlns:a16="http://schemas.microsoft.com/office/drawing/2014/main" id="{FC6C0258-331D-EFEE-195F-72B543C2780E}"/>
              </a:ext>
            </a:extLst>
          </p:cNvPr>
          <p:cNvPicPr>
            <a:picLocks noChangeAspect="1"/>
          </p:cNvPicPr>
          <p:nvPr/>
        </p:nvPicPr>
        <p:blipFill>
          <a:blip r:embed="rId5"/>
          <a:stretch>
            <a:fillRect/>
          </a:stretch>
        </p:blipFill>
        <p:spPr>
          <a:xfrm>
            <a:off x="7973014" y="4853157"/>
            <a:ext cx="866494" cy="204668"/>
          </a:xfrm>
          <a:prstGeom prst="rect">
            <a:avLst/>
          </a:prstGeom>
        </p:spPr>
      </p:pic>
    </p:spTree>
    <p:extLst>
      <p:ext uri="{BB962C8B-B14F-4D97-AF65-F5344CB8AC3E}">
        <p14:creationId xmlns:p14="http://schemas.microsoft.com/office/powerpoint/2010/main" val="108388260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78"/>
          <p:cNvSpPr txBox="1">
            <a:spLocks noGrp="1"/>
          </p:cNvSpPr>
          <p:nvPr>
            <p:ph type="title"/>
          </p:nvPr>
        </p:nvSpPr>
        <p:spPr>
          <a:xfrm>
            <a:off x="720000" y="547375"/>
            <a:ext cx="4461300" cy="67875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200"/>
              <a:buNone/>
            </a:pPr>
            <a:r>
              <a:rPr lang="es" sz="3600"/>
              <a:t>Referencias</a:t>
            </a:r>
            <a:endParaRPr/>
          </a:p>
        </p:txBody>
      </p:sp>
      <p:sp>
        <p:nvSpPr>
          <p:cNvPr id="715" name="Google Shape;715;p78"/>
          <p:cNvSpPr txBox="1">
            <a:spLocks noGrp="1"/>
          </p:cNvSpPr>
          <p:nvPr>
            <p:ph type="subTitle" idx="1"/>
          </p:nvPr>
        </p:nvSpPr>
        <p:spPr>
          <a:xfrm>
            <a:off x="720000" y="1500824"/>
            <a:ext cx="7468036" cy="1907393"/>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800"/>
              <a:buFont typeface="Open Sans"/>
              <a:buChar char="●"/>
            </a:pPr>
            <a:r>
              <a:rPr lang="es" dirty="0"/>
              <a:t>Leonard, A., Meban, A. y Young, O. (2023). What is fact checking andf why is it important? Obtenido de </a:t>
            </a:r>
            <a:r>
              <a:rPr lang="es" u="sng" dirty="0">
                <a:solidFill>
                  <a:schemeClr val="hlink"/>
                </a:solidFill>
                <a:hlinkClick r:id="rId3"/>
              </a:rPr>
              <a:t>https://coinform.eu/what-is-fact-checking-and-why-is-it-important/</a:t>
            </a:r>
            <a:r>
              <a:rPr lang="es" dirty="0"/>
              <a:t> </a:t>
            </a:r>
            <a:endParaRPr dirty="0"/>
          </a:p>
          <a:p>
            <a:pPr marL="114300" lvl="0" indent="0" algn="l" rtl="0">
              <a:lnSpc>
                <a:spcPct val="100000"/>
              </a:lnSpc>
              <a:spcBef>
                <a:spcPts val="0"/>
              </a:spcBef>
              <a:spcAft>
                <a:spcPts val="0"/>
              </a:spcAft>
              <a:buSzPts val="800"/>
              <a:buNone/>
            </a:pPr>
            <a:endParaRPr dirty="0"/>
          </a:p>
          <a:p>
            <a:pPr marL="457200" lvl="0" indent="-342900" algn="l" rtl="0">
              <a:lnSpc>
                <a:spcPct val="100000"/>
              </a:lnSpc>
              <a:spcBef>
                <a:spcPts val="0"/>
              </a:spcBef>
              <a:spcAft>
                <a:spcPts val="0"/>
              </a:spcAft>
              <a:buSzPts val="800"/>
              <a:buFont typeface="Open Sans"/>
              <a:buChar char="●"/>
            </a:pPr>
            <a:r>
              <a:rPr lang="es" dirty="0"/>
              <a:t>Universidad de Ohio. (2019). Obtenido de </a:t>
            </a:r>
            <a:r>
              <a:rPr lang="es" u="sng" dirty="0">
                <a:solidFill>
                  <a:schemeClr val="hlink"/>
                </a:solidFill>
                <a:hlinkClick r:id="rId4"/>
              </a:rPr>
              <a:t>https://onlinemasters.ohio.edu/masters-public-administration/guide-to-misinformation-and-fact-checking/</a:t>
            </a:r>
            <a:r>
              <a:rPr lang="es" dirty="0"/>
              <a:t> </a:t>
            </a:r>
            <a:endParaRPr dirty="0"/>
          </a:p>
          <a:p>
            <a:pPr marL="457200" lvl="0" indent="-292100" algn="l" rtl="0">
              <a:lnSpc>
                <a:spcPct val="100000"/>
              </a:lnSpc>
              <a:spcBef>
                <a:spcPts val="0"/>
              </a:spcBef>
              <a:spcAft>
                <a:spcPts val="0"/>
              </a:spcAft>
              <a:buSzPts val="800"/>
              <a:buFont typeface="Open Sans"/>
              <a:buNone/>
            </a:pPr>
            <a:endParaRPr dirty="0"/>
          </a:p>
        </p:txBody>
      </p:sp>
      <p:pic>
        <p:nvPicPr>
          <p:cNvPr id="2" name="Imagen 1">
            <a:extLst>
              <a:ext uri="{FF2B5EF4-FFF2-40B4-BE49-F238E27FC236}">
                <a16:creationId xmlns:a16="http://schemas.microsoft.com/office/drawing/2014/main" id="{EECD931E-23E0-6773-B8DD-83281EDE0196}"/>
              </a:ext>
            </a:extLst>
          </p:cNvPr>
          <p:cNvPicPr>
            <a:picLocks noChangeAspect="1"/>
          </p:cNvPicPr>
          <p:nvPr/>
        </p:nvPicPr>
        <p:blipFill>
          <a:blip r:embed="rId5"/>
          <a:stretch>
            <a:fillRect/>
          </a:stretch>
        </p:blipFill>
        <p:spPr>
          <a:xfrm>
            <a:off x="135312" y="4844594"/>
            <a:ext cx="866494" cy="204668"/>
          </a:xfrm>
          <a:prstGeom prst="rect">
            <a:avLst/>
          </a:prstGeom>
        </p:spPr>
      </p:pic>
    </p:spTree>
    <p:extLst>
      <p:ext uri="{BB962C8B-B14F-4D97-AF65-F5344CB8AC3E}">
        <p14:creationId xmlns:p14="http://schemas.microsoft.com/office/powerpoint/2010/main" val="103025151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
          <p:cNvSpPr txBox="1">
            <a:spLocks noGrp="1"/>
          </p:cNvSpPr>
          <p:nvPr>
            <p:ph type="ctrTitle"/>
          </p:nvPr>
        </p:nvSpPr>
        <p:spPr>
          <a:xfrm>
            <a:off x="686386" y="2160046"/>
            <a:ext cx="7315636" cy="1680016"/>
          </a:xfrm>
          <a:prstGeom prst="rect">
            <a:avLst/>
          </a:prstGeom>
          <a:noFill/>
          <a:ln>
            <a:noFill/>
          </a:ln>
        </p:spPr>
        <p:txBody>
          <a:bodyPr spcFirstLastPara="1" wrap="square" lIns="91425" tIns="91425" rIns="91425" bIns="91425" anchor="b" anchorCtr="0">
            <a:noAutofit/>
          </a:bodyPr>
          <a:lstStyle/>
          <a:p>
            <a:pPr lvl="0"/>
            <a:r>
              <a:rPr lang="es" dirty="0"/>
              <a:t>Módulo #5</a:t>
            </a:r>
            <a:br>
              <a:rPr lang="en" dirty="0"/>
            </a:br>
            <a:r>
              <a:rPr lang="es" sz="2800" dirty="0"/>
              <a:t>¿ Cómo expresarme en los medios?</a:t>
            </a:r>
            <a:endParaRPr b="1" dirty="0"/>
          </a:p>
        </p:txBody>
      </p:sp>
      <p:grpSp>
        <p:nvGrpSpPr>
          <p:cNvPr id="112" name="Google Shape;112;p2"/>
          <p:cNvGrpSpPr/>
          <p:nvPr/>
        </p:nvGrpSpPr>
        <p:grpSpPr>
          <a:xfrm>
            <a:off x="4167750" y="4704850"/>
            <a:ext cx="808500" cy="92100"/>
            <a:chOff x="3570750" y="4704850"/>
            <a:chExt cx="808500" cy="92100"/>
          </a:xfrm>
        </p:grpSpPr>
        <p:sp>
          <p:nvSpPr>
            <p:cNvPr id="113" name="Google Shape;113;p2"/>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 name="Google Shape;114;p2"/>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 name="Google Shape;115;p2"/>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16;p2"/>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117" name="Google Shape;117;p2"/>
          <p:cNvCxnSpPr/>
          <p:nvPr/>
        </p:nvCxnSpPr>
        <p:spPr>
          <a:xfrm>
            <a:off x="491836" y="515257"/>
            <a:ext cx="0" cy="872100"/>
          </a:xfrm>
          <a:prstGeom prst="straightConnector1">
            <a:avLst/>
          </a:prstGeom>
          <a:noFill/>
          <a:ln w="19050" cap="flat" cmpd="sng">
            <a:solidFill>
              <a:schemeClr val="lt1"/>
            </a:solidFill>
            <a:prstDash val="solid"/>
            <a:round/>
            <a:headEnd type="none" w="sm" len="sm"/>
            <a:tailEnd type="none" w="sm" len="sm"/>
          </a:ln>
        </p:spPr>
      </p:cxnSp>
      <p:pic>
        <p:nvPicPr>
          <p:cNvPr id="11" name="Image 10"/>
          <p:cNvPicPr>
            <a:picLocks noChangeAspect="1"/>
          </p:cNvPicPr>
          <p:nvPr/>
        </p:nvPicPr>
        <p:blipFill>
          <a:blip r:embed="rId3"/>
          <a:stretch>
            <a:fillRect/>
          </a:stretch>
        </p:blipFill>
        <p:spPr>
          <a:xfrm>
            <a:off x="4930200" y="107086"/>
            <a:ext cx="3493311" cy="2560542"/>
          </a:xfrm>
          <a:prstGeom prst="rect">
            <a:avLst/>
          </a:prstGeom>
        </p:spPr>
      </p:pic>
      <p:pic>
        <p:nvPicPr>
          <p:cNvPr id="2" name="Imagen 1">
            <a:extLst>
              <a:ext uri="{FF2B5EF4-FFF2-40B4-BE49-F238E27FC236}">
                <a16:creationId xmlns:a16="http://schemas.microsoft.com/office/drawing/2014/main" id="{C17D405E-43EB-26D7-32FA-9066286990F6}"/>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177146865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3334871" y="443669"/>
            <a:ext cx="4756976" cy="1073624"/>
          </a:xfrm>
          <a:prstGeom prst="rect">
            <a:avLst/>
          </a:prstGeom>
          <a:noFill/>
          <a:ln>
            <a:noFill/>
          </a:ln>
        </p:spPr>
        <p:txBody>
          <a:bodyPr spcFirstLastPara="1" wrap="square" lIns="91425" tIns="91425" rIns="91425" bIns="91425" anchor="b" anchorCtr="0">
            <a:noAutofit/>
          </a:bodyPr>
          <a:lstStyle/>
          <a:p>
            <a:pPr algn="l"/>
            <a:r>
              <a:rPr lang="es" sz="2800" dirty="0"/>
              <a:t>Unidad de aprendizaje 5 - Descripción</a:t>
            </a:r>
            <a:endParaRPr sz="2800" dirty="0"/>
          </a:p>
        </p:txBody>
      </p:sp>
      <p:sp>
        <p:nvSpPr>
          <p:cNvPr id="92" name="Google Shape;92;p3"/>
          <p:cNvSpPr txBox="1">
            <a:spLocks noGrp="1"/>
          </p:cNvSpPr>
          <p:nvPr>
            <p:ph type="subTitle" idx="1"/>
          </p:nvPr>
        </p:nvSpPr>
        <p:spPr>
          <a:xfrm>
            <a:off x="3332450" y="1475867"/>
            <a:ext cx="5361117" cy="1011781"/>
          </a:xfrm>
          <a:prstGeom prst="rect">
            <a:avLst/>
          </a:prstGeom>
          <a:noFill/>
          <a:ln>
            <a:noFill/>
          </a:ln>
        </p:spPr>
        <p:txBody>
          <a:bodyPr spcFirstLastPara="1" wrap="square" lIns="91425" tIns="91425" rIns="91425" bIns="91425" anchor="t" anchorCtr="0">
            <a:noAutofit/>
          </a:bodyPr>
          <a:lstStyle/>
          <a:p>
            <a:pPr marL="0" indent="0" algn="just">
              <a:buClr>
                <a:schemeClr val="dk1"/>
              </a:buClr>
              <a:buSzPts val="1100"/>
            </a:pPr>
            <a:r>
              <a:rPr lang="es" sz="1350" dirty="0">
                <a:latin typeface="+mn-lt"/>
              </a:rPr>
              <a:t>Esta unidad de aprendizaje se centra en aprender cómo expresarse en los medios, es decir, las redes sociales (por ejemplo, Facebook, </a:t>
            </a:r>
            <a:r>
              <a:rPr lang="es" sz="1350" dirty="0" err="1">
                <a:latin typeface="+mn-lt"/>
              </a:rPr>
              <a:t>Linkedin </a:t>
            </a:r>
            <a:r>
              <a:rPr lang="es" sz="1350" dirty="0">
                <a:latin typeface="+mn-lt"/>
              </a:rPr>
              <a:t>, TikTok, Instagram, X) y otras formas de medios (por ejemplo, radio, medios impresos, televisión). También se centra en cómo </a:t>
            </a:r>
            <a:r>
              <a:rPr lang="es" sz="1350" dirty="0" err="1">
                <a:latin typeface="+mn-lt"/>
              </a:rPr>
              <a:t>analizar </a:t>
            </a:r>
            <a:r>
              <a:rPr lang="es" sz="1350" dirty="0">
                <a:latin typeface="+mn-lt"/>
              </a:rPr>
              <a:t>el contenido publicado en los medios.</a:t>
            </a:r>
            <a:endParaRPr sz="1350" dirty="0">
              <a:latin typeface="+mn-lt"/>
            </a:endParaRPr>
          </a:p>
        </p:txBody>
      </p:sp>
      <p:pic>
        <p:nvPicPr>
          <p:cNvPr id="101" name="Google Shape;101;p3"/>
          <p:cNvPicPr preferRelativeResize="0"/>
          <p:nvPr/>
        </p:nvPicPr>
        <p:blipFill rotWithShape="1">
          <a:blip r:embed="rId3">
            <a:alphaModFix/>
          </a:blip>
          <a:srcRect/>
          <a:stretch/>
        </p:blipFill>
        <p:spPr>
          <a:xfrm>
            <a:off x="8406262" y="85675"/>
            <a:ext cx="574610" cy="429582"/>
          </a:xfrm>
          <a:prstGeom prst="rect">
            <a:avLst/>
          </a:prstGeom>
          <a:noFill/>
          <a:ln>
            <a:noFill/>
          </a:ln>
        </p:spPr>
      </p:pic>
      <p:sp>
        <p:nvSpPr>
          <p:cNvPr id="102" name="Google Shape;102;p3"/>
          <p:cNvSpPr txBox="1"/>
          <p:nvPr/>
        </p:nvSpPr>
        <p:spPr>
          <a:xfrm>
            <a:off x="3592915" y="2670636"/>
            <a:ext cx="1602217" cy="424236"/>
          </a:xfrm>
          <a:prstGeom prst="rect">
            <a:avLst/>
          </a:prstGeom>
          <a:noFill/>
          <a:ln>
            <a:noFill/>
          </a:ln>
        </p:spPr>
        <p:txBody>
          <a:bodyPr spcFirstLastPara="1" wrap="square" lIns="91425" tIns="91425" rIns="91425" bIns="91425" anchor="b" anchorCtr="0">
            <a:noAutofit/>
          </a:bodyPr>
          <a:lstStyle/>
          <a:p>
            <a:pPr defTabSz="914378">
              <a:buClr>
                <a:srgbClr val="FFFFFF"/>
              </a:buClr>
              <a:buSzPts val="3600"/>
            </a:pPr>
            <a:r>
              <a:rPr lang="es" b="1" dirty="0">
                <a:solidFill>
                  <a:srgbClr val="FFFFFF"/>
                </a:solidFill>
                <a:latin typeface="Montserrat"/>
                <a:ea typeface="Montserrat"/>
                <a:cs typeface="Montserrat"/>
                <a:sym typeface="Montserrat"/>
              </a:rPr>
              <a:t>Grupo objetivo</a:t>
            </a:r>
            <a:endParaRPr b="1" dirty="0">
              <a:solidFill>
                <a:srgbClr val="FFFFFF"/>
              </a:solidFill>
              <a:latin typeface="Montserrat"/>
              <a:ea typeface="Montserrat"/>
              <a:cs typeface="Montserrat"/>
              <a:sym typeface="Montserrat"/>
            </a:endParaRPr>
          </a:p>
        </p:txBody>
      </p:sp>
      <p:sp>
        <p:nvSpPr>
          <p:cNvPr id="103" name="Google Shape;103;p3"/>
          <p:cNvSpPr txBox="1"/>
          <p:nvPr/>
        </p:nvSpPr>
        <p:spPr>
          <a:xfrm>
            <a:off x="3577209" y="3016288"/>
            <a:ext cx="2263285" cy="711248"/>
          </a:xfrm>
          <a:prstGeom prst="rect">
            <a:avLst/>
          </a:prstGeom>
          <a:noFill/>
          <a:ln>
            <a:noFill/>
          </a:ln>
        </p:spPr>
        <p:txBody>
          <a:bodyPr spcFirstLastPara="1" wrap="square" lIns="91425" tIns="91425" rIns="91425" bIns="91425" anchor="t" anchorCtr="0">
            <a:noAutofit/>
          </a:bodyPr>
          <a:lstStyle/>
          <a:p>
            <a:pPr defTabSz="914378">
              <a:buClr>
                <a:srgbClr val="312783"/>
              </a:buClr>
              <a:buSzPts val="1100"/>
            </a:pPr>
            <a:r>
              <a:rPr lang="es" sz="1050" dirty="0">
                <a:solidFill>
                  <a:srgbClr val="FFFFFF"/>
                </a:solidFill>
                <a:ea typeface="Open Sans"/>
                <a:cs typeface="Open Sans"/>
                <a:sym typeface="Open Sans"/>
              </a:rPr>
              <a:t>Adultos y jóvenes en formación formal y no formal</a:t>
            </a:r>
            <a:endParaRPr lang="sv-SE" sz="1050" dirty="0">
              <a:solidFill>
                <a:srgbClr val="FFFFFF"/>
              </a:solidFill>
              <a:ea typeface="Open Sans"/>
              <a:cs typeface="Open Sans"/>
              <a:sym typeface="Open Sans"/>
            </a:endParaRPr>
          </a:p>
          <a:p>
            <a:pPr defTabSz="914378">
              <a:buClr>
                <a:srgbClr val="312783"/>
              </a:buClr>
              <a:buSzPts val="1100"/>
            </a:pPr>
            <a:endParaRPr lang="sv-SE" sz="1050" dirty="0">
              <a:solidFill>
                <a:srgbClr val="FFFFFF"/>
              </a:solidFill>
              <a:ea typeface="Open Sans"/>
              <a:cs typeface="Open Sans"/>
              <a:sym typeface="Open Sans"/>
            </a:endParaRPr>
          </a:p>
        </p:txBody>
      </p:sp>
      <p:sp>
        <p:nvSpPr>
          <p:cNvPr id="106" name="Google Shape;106;p3"/>
          <p:cNvSpPr txBox="1"/>
          <p:nvPr/>
        </p:nvSpPr>
        <p:spPr>
          <a:xfrm>
            <a:off x="6191300" y="2709900"/>
            <a:ext cx="2320688" cy="384972"/>
          </a:xfrm>
          <a:prstGeom prst="rect">
            <a:avLst/>
          </a:prstGeom>
          <a:noFill/>
          <a:ln>
            <a:noFill/>
          </a:ln>
        </p:spPr>
        <p:txBody>
          <a:bodyPr spcFirstLastPara="1" wrap="square" lIns="91425" tIns="91425" rIns="91425" bIns="91425" anchor="b" anchorCtr="0">
            <a:noAutofit/>
          </a:bodyPr>
          <a:lstStyle/>
          <a:p>
            <a:pPr defTabSz="914378">
              <a:buClr>
                <a:srgbClr val="FFFFFF"/>
              </a:buClr>
              <a:buSzPts val="3600"/>
            </a:pPr>
            <a:r>
              <a:rPr lang="es" b="1" dirty="0">
                <a:solidFill>
                  <a:srgbClr val="FFFFFF"/>
                </a:solidFill>
                <a:latin typeface="Montserrat"/>
                <a:ea typeface="Montserrat"/>
                <a:cs typeface="Montserrat"/>
                <a:sym typeface="Montserrat"/>
              </a:rPr>
              <a:t>Método de evaluación</a:t>
            </a:r>
            <a:endParaRPr b="1" dirty="0">
              <a:solidFill>
                <a:srgbClr val="FFFFFF"/>
              </a:solidFill>
              <a:latin typeface="Montserrat"/>
              <a:ea typeface="Montserrat"/>
              <a:cs typeface="Montserrat"/>
              <a:sym typeface="Montserrat"/>
            </a:endParaRPr>
          </a:p>
        </p:txBody>
      </p:sp>
      <p:sp>
        <p:nvSpPr>
          <p:cNvPr id="107" name="Google Shape;107;p3"/>
          <p:cNvSpPr txBox="1"/>
          <p:nvPr/>
        </p:nvSpPr>
        <p:spPr>
          <a:xfrm>
            <a:off x="6116520" y="3016288"/>
            <a:ext cx="2470247" cy="711248"/>
          </a:xfrm>
          <a:prstGeom prst="rect">
            <a:avLst/>
          </a:prstGeom>
          <a:noFill/>
          <a:ln>
            <a:noFill/>
          </a:ln>
        </p:spPr>
        <p:txBody>
          <a:bodyPr spcFirstLastPara="1" wrap="square" lIns="91425" tIns="91425" rIns="91425" bIns="91425" anchor="t" anchorCtr="0">
            <a:noAutofit/>
          </a:bodyPr>
          <a:lstStyle/>
          <a:p>
            <a:pPr defTabSz="914378">
              <a:buClr>
                <a:srgbClr val="312783"/>
              </a:buClr>
              <a:buSzPts val="1100"/>
            </a:pPr>
            <a:r>
              <a:rPr lang="es" sz="1050" dirty="0">
                <a:solidFill>
                  <a:srgbClr val="FFFFFF"/>
                </a:solidFill>
                <a:ea typeface="Open Sans"/>
                <a:cs typeface="Open Sans"/>
                <a:sym typeface="Open Sans"/>
              </a:rPr>
              <a:t>Reflexión, discusión y actividades prácticas.</a:t>
            </a:r>
            <a:endParaRPr sz="1050" dirty="0"/>
          </a:p>
        </p:txBody>
      </p:sp>
      <p:sp>
        <p:nvSpPr>
          <p:cNvPr id="3" name="textruta 2">
            <a:extLst>
              <a:ext uri="{FF2B5EF4-FFF2-40B4-BE49-F238E27FC236}">
                <a16:creationId xmlns:a16="http://schemas.microsoft.com/office/drawing/2014/main" id="{0445D054-9612-6832-1DD7-4ABF7562F8E1}"/>
              </a:ext>
            </a:extLst>
          </p:cNvPr>
          <p:cNvSpPr txBox="1"/>
          <p:nvPr/>
        </p:nvSpPr>
        <p:spPr>
          <a:xfrm>
            <a:off x="3608680" y="4192001"/>
            <a:ext cx="4572000" cy="507831"/>
          </a:xfrm>
          <a:prstGeom prst="rect">
            <a:avLst/>
          </a:prstGeom>
          <a:noFill/>
        </p:spPr>
        <p:txBody>
          <a:bodyPr wrap="square">
            <a:spAutoFit/>
          </a:bodyPr>
          <a:lstStyle/>
          <a:p>
            <a:pPr defTabSz="914378">
              <a:buClr>
                <a:srgbClr val="312783"/>
              </a:buClr>
              <a:buSzPts val="1100"/>
            </a:pPr>
            <a:r>
              <a:rPr lang="es" sz="1350" dirty="0">
                <a:solidFill>
                  <a:srgbClr val="FFFFFF"/>
                </a:solidFill>
                <a:latin typeface="Open Sans"/>
                <a:ea typeface="Open Sans"/>
                <a:cs typeface="Open Sans"/>
                <a:sym typeface="Open Sans"/>
              </a:rPr>
              <a:t>Notas </a:t>
            </a:r>
            <a:endParaRPr lang="sv-SE" sz="1050" dirty="0">
              <a:solidFill>
                <a:srgbClr val="FFFFFF"/>
              </a:solidFill>
              <a:latin typeface="Open Sans"/>
              <a:ea typeface="Open Sans"/>
              <a:cs typeface="Open Sans"/>
              <a:sym typeface="Open Sans"/>
            </a:endParaRPr>
          </a:p>
          <a:p>
            <a:pPr defTabSz="914378">
              <a:buClr>
                <a:srgbClr val="312783"/>
              </a:buClr>
              <a:buSzPts val="1100"/>
            </a:pPr>
            <a:r>
              <a:rPr lang="es" sz="1350" dirty="0">
                <a:solidFill>
                  <a:srgbClr val="FFFFFF"/>
                </a:solidFill>
                <a:latin typeface="Open Sans"/>
                <a:ea typeface="Open Sans"/>
                <a:cs typeface="Open Sans"/>
                <a:sym typeface="Open Sans"/>
              </a:rPr>
              <a:t>Acceso a Internet, ordenador y </a:t>
            </a:r>
            <a:r>
              <a:rPr lang="es" sz="1350" dirty="0" err="1">
                <a:solidFill>
                  <a:srgbClr val="FFFFFF"/>
                </a:solidFill>
                <a:latin typeface="Open Sans"/>
                <a:ea typeface="Open Sans"/>
                <a:cs typeface="Open Sans"/>
                <a:sym typeface="Open Sans"/>
              </a:rPr>
              <a:t>proyector.</a:t>
            </a:r>
            <a:endParaRPr lang="sv-SE" sz="2100" dirty="0"/>
          </a:p>
        </p:txBody>
      </p:sp>
      <p:sp>
        <p:nvSpPr>
          <p:cNvPr id="4" name="Google Shape;102;p3">
            <a:extLst>
              <a:ext uri="{FF2B5EF4-FFF2-40B4-BE49-F238E27FC236}">
                <a16:creationId xmlns:a16="http://schemas.microsoft.com/office/drawing/2014/main" id="{8ADD891A-4279-4491-5703-9A374E15710E}"/>
              </a:ext>
            </a:extLst>
          </p:cNvPr>
          <p:cNvSpPr txBox="1"/>
          <p:nvPr/>
        </p:nvSpPr>
        <p:spPr>
          <a:xfrm>
            <a:off x="3592866" y="3817876"/>
            <a:ext cx="1602217" cy="424236"/>
          </a:xfrm>
          <a:prstGeom prst="rect">
            <a:avLst/>
          </a:prstGeom>
          <a:noFill/>
          <a:ln>
            <a:noFill/>
          </a:ln>
        </p:spPr>
        <p:txBody>
          <a:bodyPr spcFirstLastPara="1" wrap="square" lIns="91425" tIns="91425" rIns="91425" bIns="91425" anchor="b" anchorCtr="0">
            <a:noAutofit/>
          </a:bodyPr>
          <a:lstStyle/>
          <a:p>
            <a:pPr defTabSz="914378">
              <a:buClr>
                <a:srgbClr val="FFFFFF"/>
              </a:buClr>
              <a:buSzPts val="3600"/>
            </a:pPr>
            <a:r>
              <a:rPr lang="es" b="1" dirty="0">
                <a:solidFill>
                  <a:srgbClr val="FFFFFF"/>
                </a:solidFill>
                <a:latin typeface="Montserrat"/>
                <a:ea typeface="Montserrat"/>
                <a:cs typeface="Montserrat"/>
                <a:sym typeface="Montserrat"/>
              </a:rPr>
              <a:t>Material</a:t>
            </a:r>
            <a:endParaRPr b="1" dirty="0">
              <a:solidFill>
                <a:srgbClr val="FFFFFF"/>
              </a:solidFill>
              <a:latin typeface="Montserrat"/>
              <a:ea typeface="Montserrat"/>
              <a:cs typeface="Montserrat"/>
              <a:sym typeface="Montserrat"/>
            </a:endParaRPr>
          </a:p>
        </p:txBody>
      </p:sp>
      <p:pic>
        <p:nvPicPr>
          <p:cNvPr id="5" name="Bildobjekt 4">
            <a:extLst>
              <a:ext uri="{FF2B5EF4-FFF2-40B4-BE49-F238E27FC236}">
                <a16:creationId xmlns:a16="http://schemas.microsoft.com/office/drawing/2014/main" id="{5488BBBB-53ED-967A-D4BF-35D5669C17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463" y="1105819"/>
            <a:ext cx="3048000" cy="2924175"/>
          </a:xfrm>
          <a:prstGeom prst="rect">
            <a:avLst/>
          </a:prstGeom>
        </p:spPr>
      </p:pic>
      <p:pic>
        <p:nvPicPr>
          <p:cNvPr id="2" name="Imagen 1">
            <a:extLst>
              <a:ext uri="{FF2B5EF4-FFF2-40B4-BE49-F238E27FC236}">
                <a16:creationId xmlns:a16="http://schemas.microsoft.com/office/drawing/2014/main" id="{E08D7C18-9147-7298-033F-1905FB329A32}"/>
              </a:ext>
            </a:extLst>
          </p:cNvPr>
          <p:cNvPicPr>
            <a:picLocks noChangeAspect="1"/>
          </p:cNvPicPr>
          <p:nvPr/>
        </p:nvPicPr>
        <p:blipFill>
          <a:blip r:embed="rId5"/>
          <a:stretch>
            <a:fillRect/>
          </a:stretch>
        </p:blipFill>
        <p:spPr>
          <a:xfrm>
            <a:off x="135312" y="4844594"/>
            <a:ext cx="866494" cy="204668"/>
          </a:xfrm>
          <a:prstGeom prst="rect">
            <a:avLst/>
          </a:prstGeom>
        </p:spPr>
      </p:pic>
    </p:spTree>
    <p:extLst>
      <p:ext uri="{BB962C8B-B14F-4D97-AF65-F5344CB8AC3E}">
        <p14:creationId xmlns:p14="http://schemas.microsoft.com/office/powerpoint/2010/main" val="29134862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5"/>
          <p:cNvSpPr txBox="1">
            <a:spLocks noGrp="1"/>
          </p:cNvSpPr>
          <p:nvPr>
            <p:ph type="subTitle" idx="1"/>
          </p:nvPr>
        </p:nvSpPr>
        <p:spPr>
          <a:xfrm>
            <a:off x="241838" y="2013677"/>
            <a:ext cx="2022367" cy="644700"/>
          </a:xfrm>
          <a:prstGeom prst="rect">
            <a:avLst/>
          </a:prstGeom>
          <a:noFill/>
          <a:ln>
            <a:noFill/>
          </a:ln>
        </p:spPr>
        <p:txBody>
          <a:bodyPr spcFirstLastPara="1" wrap="square" lIns="91425" tIns="91425" rIns="91425" bIns="91425" anchor="t" anchorCtr="0">
            <a:noAutofit/>
          </a:bodyPr>
          <a:lstStyle/>
          <a:p>
            <a:pPr marL="0" indent="0" algn="l">
              <a:spcAft>
                <a:spcPts val="1600"/>
              </a:spcAft>
            </a:pPr>
            <a:r>
              <a:rPr lang="es" sz="1000" dirty="0"/>
              <a:t>Adoptar un enfoque útil al proyectarse en los medios.</a:t>
            </a:r>
            <a:endParaRPr sz="1000" dirty="0"/>
          </a:p>
        </p:txBody>
      </p:sp>
      <p:sp>
        <p:nvSpPr>
          <p:cNvPr id="113" name="Google Shape;113;p5"/>
          <p:cNvSpPr txBox="1">
            <a:spLocks noGrp="1"/>
          </p:cNvSpPr>
          <p:nvPr>
            <p:ph type="subTitle" idx="3"/>
          </p:nvPr>
        </p:nvSpPr>
        <p:spPr>
          <a:xfrm>
            <a:off x="2451278" y="2013194"/>
            <a:ext cx="1917900" cy="969710"/>
          </a:xfrm>
          <a:prstGeom prst="rect">
            <a:avLst/>
          </a:prstGeom>
          <a:noFill/>
          <a:ln>
            <a:noFill/>
          </a:ln>
        </p:spPr>
        <p:txBody>
          <a:bodyPr spcFirstLastPara="1" wrap="square" lIns="91425" tIns="91425" rIns="91425" bIns="91425" anchor="t" anchorCtr="0">
            <a:noAutofit/>
          </a:bodyPr>
          <a:lstStyle/>
          <a:p>
            <a:pPr marL="0" indent="0">
              <a:spcAft>
                <a:spcPts val="1600"/>
              </a:spcAft>
            </a:pPr>
            <a:r>
              <a:rPr lang="es" sz="1000" dirty="0"/>
              <a:t>Reconocer cómo los medios evocan reacciones emocionales al presentar ideas y opiniones.</a:t>
            </a:r>
            <a:endParaRPr sz="1000" dirty="0"/>
          </a:p>
        </p:txBody>
      </p:sp>
      <p:sp>
        <p:nvSpPr>
          <p:cNvPr id="115" name="Google Shape;115;p5"/>
          <p:cNvSpPr txBox="1">
            <a:spLocks noGrp="1"/>
          </p:cNvSpPr>
          <p:nvPr>
            <p:ph type="subTitle" idx="7"/>
          </p:nvPr>
        </p:nvSpPr>
        <p:spPr>
          <a:xfrm>
            <a:off x="231722" y="3440031"/>
            <a:ext cx="2249824" cy="899794"/>
          </a:xfrm>
          <a:prstGeom prst="rect">
            <a:avLst/>
          </a:prstGeom>
          <a:noFill/>
          <a:ln>
            <a:noFill/>
          </a:ln>
        </p:spPr>
        <p:txBody>
          <a:bodyPr spcFirstLastPara="1" wrap="square" lIns="91425" tIns="91425" rIns="91425" bIns="91425" anchor="t" anchorCtr="0">
            <a:noAutofit/>
          </a:bodyPr>
          <a:lstStyle/>
          <a:p>
            <a:pPr marL="0" indent="0" algn="l">
              <a:spcAft>
                <a:spcPts val="1600"/>
              </a:spcAft>
            </a:pPr>
            <a:r>
              <a:rPr lang="es" sz="1000" dirty="0">
                <a:solidFill>
                  <a:srgbClr val="FFFFFF"/>
                </a:solidFill>
              </a:rPr>
              <a:t>Aprenda a pensar críticamente sobre el contenido de los medios y determinar su credibilidad.</a:t>
            </a:r>
          </a:p>
          <a:p>
            <a:pPr marL="0" indent="0" algn="l">
              <a:spcAft>
                <a:spcPts val="1600"/>
              </a:spcAft>
            </a:pPr>
            <a:endParaRPr sz="1000" dirty="0"/>
          </a:p>
        </p:txBody>
      </p:sp>
      <p:sp>
        <p:nvSpPr>
          <p:cNvPr id="116" name="Google Shape;116;p5"/>
          <p:cNvSpPr txBox="1">
            <a:spLocks noGrp="1"/>
          </p:cNvSpPr>
          <p:nvPr>
            <p:ph type="title" idx="8"/>
          </p:nvPr>
        </p:nvSpPr>
        <p:spPr>
          <a:xfrm>
            <a:off x="344705" y="1356875"/>
            <a:ext cx="1028700" cy="554400"/>
          </a:xfrm>
          <a:prstGeom prst="rect">
            <a:avLst/>
          </a:prstGeom>
          <a:noFill/>
          <a:ln>
            <a:noFill/>
          </a:ln>
        </p:spPr>
        <p:txBody>
          <a:bodyPr spcFirstLastPara="1" wrap="square" lIns="91425" tIns="91425" rIns="91425" bIns="91425" anchor="b" anchorCtr="0">
            <a:noAutofit/>
          </a:bodyPr>
          <a:lstStyle/>
          <a:p>
            <a:r>
              <a:rPr lang="es" dirty="0"/>
              <a:t>01</a:t>
            </a:r>
            <a:endParaRPr dirty="0"/>
          </a:p>
        </p:txBody>
      </p:sp>
      <p:sp>
        <p:nvSpPr>
          <p:cNvPr id="117" name="Google Shape;117;p5"/>
          <p:cNvSpPr txBox="1">
            <a:spLocks noGrp="1"/>
          </p:cNvSpPr>
          <p:nvPr>
            <p:ph type="title" idx="9"/>
          </p:nvPr>
        </p:nvSpPr>
        <p:spPr>
          <a:xfrm>
            <a:off x="2444854" y="1369736"/>
            <a:ext cx="1028700" cy="554400"/>
          </a:xfrm>
          <a:prstGeom prst="rect">
            <a:avLst/>
          </a:prstGeom>
          <a:noFill/>
          <a:ln>
            <a:noFill/>
          </a:ln>
        </p:spPr>
        <p:txBody>
          <a:bodyPr spcFirstLastPara="1" wrap="square" lIns="91425" tIns="91425" rIns="91425" bIns="91425" anchor="b" anchorCtr="0">
            <a:noAutofit/>
          </a:bodyPr>
          <a:lstStyle/>
          <a:p>
            <a:pPr algn="l"/>
            <a:r>
              <a:rPr lang="es" dirty="0"/>
              <a:t>02</a:t>
            </a:r>
            <a:endParaRPr dirty="0"/>
          </a:p>
        </p:txBody>
      </p:sp>
      <p:sp>
        <p:nvSpPr>
          <p:cNvPr id="118" name="Google Shape;118;p5"/>
          <p:cNvSpPr txBox="1">
            <a:spLocks noGrp="1"/>
          </p:cNvSpPr>
          <p:nvPr>
            <p:ph type="title" idx="13"/>
          </p:nvPr>
        </p:nvSpPr>
        <p:spPr>
          <a:xfrm>
            <a:off x="270749" y="2843489"/>
            <a:ext cx="1028700" cy="554400"/>
          </a:xfrm>
          <a:prstGeom prst="rect">
            <a:avLst/>
          </a:prstGeom>
          <a:noFill/>
          <a:ln>
            <a:noFill/>
          </a:ln>
        </p:spPr>
        <p:txBody>
          <a:bodyPr spcFirstLastPara="1" wrap="square" lIns="91425" tIns="91425" rIns="91425" bIns="91425" anchor="b" anchorCtr="0">
            <a:noAutofit/>
          </a:bodyPr>
          <a:lstStyle/>
          <a:p>
            <a:r>
              <a:rPr lang="es" dirty="0"/>
              <a:t>05</a:t>
            </a:r>
            <a:endParaRPr dirty="0"/>
          </a:p>
        </p:txBody>
      </p:sp>
      <p:cxnSp>
        <p:nvCxnSpPr>
          <p:cNvPr id="120" name="Google Shape;120;p5"/>
          <p:cNvCxnSpPr/>
          <p:nvPr/>
        </p:nvCxnSpPr>
        <p:spPr>
          <a:xfrm rot="10800000">
            <a:off x="2552538" y="1924136"/>
            <a:ext cx="1635900" cy="0"/>
          </a:xfrm>
          <a:prstGeom prst="straightConnector1">
            <a:avLst/>
          </a:prstGeom>
          <a:noFill/>
          <a:ln w="19050" cap="flat" cmpd="sng">
            <a:solidFill>
              <a:schemeClr val="lt1"/>
            </a:solidFill>
            <a:prstDash val="solid"/>
            <a:round/>
            <a:headEnd type="none" w="sm" len="sm"/>
            <a:tailEnd type="none" w="sm" len="sm"/>
          </a:ln>
        </p:spPr>
      </p:cxnSp>
      <p:cxnSp>
        <p:nvCxnSpPr>
          <p:cNvPr id="122" name="Google Shape;122;p5"/>
          <p:cNvCxnSpPr/>
          <p:nvPr/>
        </p:nvCxnSpPr>
        <p:spPr>
          <a:xfrm rot="10800000">
            <a:off x="359598" y="1924136"/>
            <a:ext cx="1635900" cy="0"/>
          </a:xfrm>
          <a:prstGeom prst="straightConnector1">
            <a:avLst/>
          </a:prstGeom>
          <a:noFill/>
          <a:ln w="19050" cap="flat" cmpd="sng">
            <a:solidFill>
              <a:schemeClr val="lt1"/>
            </a:solidFill>
            <a:prstDash val="solid"/>
            <a:round/>
            <a:headEnd type="none" w="sm" len="sm"/>
            <a:tailEnd type="none" w="sm" len="sm"/>
          </a:ln>
        </p:spPr>
      </p:cxnSp>
      <p:cxnSp>
        <p:nvCxnSpPr>
          <p:cNvPr id="123" name="Google Shape;123;p5"/>
          <p:cNvCxnSpPr/>
          <p:nvPr/>
        </p:nvCxnSpPr>
        <p:spPr>
          <a:xfrm rot="10800000">
            <a:off x="344705" y="3411935"/>
            <a:ext cx="1635900" cy="0"/>
          </a:xfrm>
          <a:prstGeom prst="straightConnector1">
            <a:avLst/>
          </a:prstGeom>
          <a:noFill/>
          <a:ln w="19050" cap="flat" cmpd="sng">
            <a:solidFill>
              <a:schemeClr val="lt1"/>
            </a:solidFill>
            <a:prstDash val="solid"/>
            <a:round/>
            <a:headEnd type="none" w="sm" len="sm"/>
            <a:tailEnd type="none" w="sm" len="sm"/>
          </a:ln>
        </p:spPr>
      </p:cxnSp>
      <p:cxnSp>
        <p:nvCxnSpPr>
          <p:cNvPr id="124" name="Google Shape;124;p5"/>
          <p:cNvCxnSpPr/>
          <p:nvPr/>
        </p:nvCxnSpPr>
        <p:spPr>
          <a:xfrm>
            <a:off x="2392513" y="1598122"/>
            <a:ext cx="34037" cy="2903186"/>
          </a:xfrm>
          <a:prstGeom prst="straightConnector1">
            <a:avLst/>
          </a:prstGeom>
          <a:noFill/>
          <a:ln w="19050" cap="flat" cmpd="sng">
            <a:solidFill>
              <a:schemeClr val="lt1"/>
            </a:solidFill>
            <a:prstDash val="solid"/>
            <a:round/>
            <a:headEnd type="none" w="sm" len="sm"/>
            <a:tailEnd type="none" w="sm" len="sm"/>
          </a:ln>
        </p:spPr>
      </p:cxnSp>
      <p:pic>
        <p:nvPicPr>
          <p:cNvPr id="131" name="Google Shape;131;p5"/>
          <p:cNvPicPr preferRelativeResize="0"/>
          <p:nvPr/>
        </p:nvPicPr>
        <p:blipFill rotWithShape="1">
          <a:blip r:embed="rId3">
            <a:alphaModFix/>
          </a:blip>
          <a:srcRect/>
          <a:stretch/>
        </p:blipFill>
        <p:spPr>
          <a:xfrm>
            <a:off x="8406262" y="85675"/>
            <a:ext cx="574610" cy="429582"/>
          </a:xfrm>
          <a:prstGeom prst="rect">
            <a:avLst/>
          </a:prstGeom>
          <a:noFill/>
          <a:ln>
            <a:noFill/>
          </a:ln>
        </p:spPr>
      </p:pic>
      <p:sp>
        <p:nvSpPr>
          <p:cNvPr id="132" name="Google Shape;132;p5"/>
          <p:cNvSpPr txBox="1"/>
          <p:nvPr/>
        </p:nvSpPr>
        <p:spPr>
          <a:xfrm>
            <a:off x="267723" y="202050"/>
            <a:ext cx="5384932" cy="673025"/>
          </a:xfrm>
          <a:prstGeom prst="rect">
            <a:avLst/>
          </a:prstGeom>
          <a:noFill/>
          <a:ln>
            <a:noFill/>
          </a:ln>
        </p:spPr>
        <p:txBody>
          <a:bodyPr spcFirstLastPara="1" wrap="square" lIns="91425" tIns="91425" rIns="91425" bIns="91425" anchor="b" anchorCtr="0">
            <a:noAutofit/>
          </a:bodyPr>
          <a:lstStyle/>
          <a:p>
            <a:pPr defTabSz="914378">
              <a:buClr>
                <a:srgbClr val="FFFFFF"/>
              </a:buClr>
              <a:buSzPts val="3600"/>
            </a:pPr>
            <a:r>
              <a:rPr lang="es" sz="2400" b="1" dirty="0">
                <a:solidFill>
                  <a:srgbClr val="FFFFFF"/>
                </a:solidFill>
                <a:latin typeface="Montserrat"/>
                <a:ea typeface="Montserrat"/>
                <a:cs typeface="Montserrat"/>
                <a:sym typeface="Montserrat"/>
              </a:rPr>
              <a:t>Objetivos de aprendizaje</a:t>
            </a:r>
            <a:endParaRPr sz="2400" b="1" dirty="0">
              <a:solidFill>
                <a:srgbClr val="FFFFFF"/>
              </a:solidFill>
              <a:latin typeface="Montserrat"/>
              <a:ea typeface="Montserrat"/>
              <a:cs typeface="Montserrat"/>
              <a:sym typeface="Montserrat"/>
            </a:endParaRPr>
          </a:p>
        </p:txBody>
      </p:sp>
      <p:cxnSp>
        <p:nvCxnSpPr>
          <p:cNvPr id="133" name="Google Shape;133;p5"/>
          <p:cNvCxnSpPr/>
          <p:nvPr/>
        </p:nvCxnSpPr>
        <p:spPr>
          <a:xfrm>
            <a:off x="4523799" y="1609603"/>
            <a:ext cx="34037" cy="2903186"/>
          </a:xfrm>
          <a:prstGeom prst="straightConnector1">
            <a:avLst/>
          </a:prstGeom>
          <a:noFill/>
          <a:ln w="19050" cap="flat" cmpd="sng">
            <a:solidFill>
              <a:schemeClr val="lt1"/>
            </a:solidFill>
            <a:prstDash val="solid"/>
            <a:round/>
            <a:headEnd type="none" w="sm" len="sm"/>
            <a:tailEnd type="none" w="sm" len="sm"/>
          </a:ln>
        </p:spPr>
      </p:cxnSp>
      <p:sp>
        <p:nvSpPr>
          <p:cNvPr id="134" name="Google Shape;134;p5"/>
          <p:cNvSpPr txBox="1"/>
          <p:nvPr/>
        </p:nvSpPr>
        <p:spPr>
          <a:xfrm>
            <a:off x="6982624" y="2006487"/>
            <a:ext cx="1795625" cy="2130723"/>
          </a:xfrm>
          <a:prstGeom prst="rect">
            <a:avLst/>
          </a:prstGeom>
          <a:noFill/>
          <a:ln>
            <a:noFill/>
          </a:ln>
        </p:spPr>
        <p:txBody>
          <a:bodyPr spcFirstLastPara="1" wrap="square" lIns="91425" tIns="91425" rIns="91425" bIns="91425" anchor="t" anchorCtr="0">
            <a:noAutofit/>
          </a:bodyPr>
          <a:lstStyle/>
          <a:p>
            <a:pPr defTabSz="914378">
              <a:lnSpc>
                <a:spcPct val="115000"/>
              </a:lnSpc>
              <a:spcAft>
                <a:spcPts val="1600"/>
              </a:spcAft>
              <a:buClr>
                <a:srgbClr val="FFFFFF"/>
              </a:buClr>
              <a:buSzPts val="1800"/>
            </a:pPr>
            <a:r>
              <a:rPr lang="es" sz="1000" dirty="0" err="1">
                <a:solidFill>
                  <a:srgbClr val="FFFFFF"/>
                </a:solidFill>
                <a:latin typeface="Open Sans"/>
                <a:ea typeface="Open Sans"/>
                <a:cs typeface="Open Sans"/>
                <a:sym typeface="Open Sans"/>
              </a:rPr>
              <a:t>Aprender</a:t>
            </a:r>
            <a:r>
              <a:rPr lang="es" sz="1000" dirty="0">
                <a:solidFill>
                  <a:srgbClr val="FFFFFF"/>
                </a:solidFill>
                <a:latin typeface="Open Sans"/>
                <a:ea typeface="Open Sans"/>
                <a:cs typeface="Open Sans"/>
                <a:sym typeface="Open Sans"/>
              </a:rPr>
              <a:t> </a:t>
            </a:r>
            <a:r>
              <a:rPr lang="es" sz="1000" dirty="0" err="1">
                <a:solidFill>
                  <a:srgbClr val="FFFFFF"/>
                </a:solidFill>
                <a:latin typeface="Open Sans"/>
                <a:ea typeface="Open Sans"/>
                <a:cs typeface="Open Sans"/>
                <a:sym typeface="Open Sans"/>
              </a:rPr>
              <a:t>cómo</a:t>
            </a:r>
            <a:r>
              <a:rPr lang="es" sz="1000" dirty="0">
                <a:solidFill>
                  <a:srgbClr val="FFFFFF"/>
                </a:solidFill>
                <a:latin typeface="Open Sans"/>
                <a:ea typeface="Open Sans"/>
                <a:cs typeface="Open Sans"/>
                <a:sym typeface="Open Sans"/>
              </a:rPr>
              <a:t> </a:t>
            </a:r>
            <a:r>
              <a:rPr lang="es" sz="1000" dirty="0" err="1">
                <a:solidFill>
                  <a:srgbClr val="FFFFFF"/>
                </a:solidFill>
                <a:latin typeface="Open Sans"/>
                <a:ea typeface="Open Sans"/>
                <a:cs typeface="Open Sans"/>
                <a:sym typeface="Open Sans"/>
              </a:rPr>
              <a:t>La creatividad </a:t>
            </a:r>
            <a:r>
              <a:rPr lang="es" sz="1000" dirty="0">
                <a:solidFill>
                  <a:srgbClr val="FFFFFF"/>
                </a:solidFill>
                <a:latin typeface="Open Sans"/>
                <a:ea typeface="Open Sans"/>
                <a:cs typeface="Open Sans"/>
                <a:sym typeface="Open Sans"/>
              </a:rPr>
              <a:t>se </a:t>
            </a:r>
            <a:r>
              <a:rPr lang="es" sz="1000" dirty="0" err="1">
                <a:solidFill>
                  <a:srgbClr val="FFFFFF"/>
                </a:solidFill>
                <a:latin typeface="Open Sans"/>
                <a:ea typeface="Open Sans"/>
                <a:cs typeface="Open Sans"/>
                <a:sym typeface="Open Sans"/>
              </a:rPr>
              <a:t>utiliza </a:t>
            </a:r>
            <a:r>
              <a:rPr lang="es" sz="1000" dirty="0">
                <a:solidFill>
                  <a:srgbClr val="FFFFFF"/>
                </a:solidFill>
                <a:latin typeface="Open Sans"/>
                <a:ea typeface="Open Sans"/>
                <a:cs typeface="Open Sans"/>
                <a:sym typeface="Open Sans"/>
              </a:rPr>
              <a:t>para </a:t>
            </a:r>
            <a:r>
              <a:rPr lang="es" sz="1000" dirty="0" err="1">
                <a:solidFill>
                  <a:srgbClr val="FFFFFF"/>
                </a:solidFill>
                <a:latin typeface="Open Sans"/>
                <a:ea typeface="Open Sans"/>
                <a:cs typeface="Open Sans"/>
                <a:sym typeface="Open Sans"/>
              </a:rPr>
              <a:t>mejorar </a:t>
            </a:r>
            <a:r>
              <a:rPr lang="es" sz="1000" dirty="0">
                <a:solidFill>
                  <a:srgbClr val="FFFFFF"/>
                </a:solidFill>
                <a:latin typeface="Open Sans"/>
                <a:ea typeface="Open Sans"/>
                <a:cs typeface="Open Sans"/>
                <a:sym typeface="Open Sans"/>
              </a:rPr>
              <a:t>un </a:t>
            </a:r>
            <a:r>
              <a:rPr lang="es" sz="1000" dirty="0" err="1">
                <a:solidFill>
                  <a:srgbClr val="FFFFFF"/>
                </a:solidFill>
                <a:latin typeface="Open Sans"/>
                <a:ea typeface="Open Sans"/>
                <a:cs typeface="Open Sans"/>
                <a:sym typeface="Open Sans"/>
              </a:rPr>
              <a:t>mensaje </a:t>
            </a:r>
            <a:r>
              <a:rPr lang="es" sz="1000" dirty="0">
                <a:solidFill>
                  <a:srgbClr val="FFFFFF"/>
                </a:solidFill>
                <a:latin typeface="Open Sans"/>
                <a:ea typeface="Open Sans"/>
                <a:cs typeface="Open Sans"/>
                <a:sym typeface="Open Sans"/>
              </a:rPr>
              <a:t>en los medios.</a:t>
            </a:r>
            <a:endParaRPr sz="1000" dirty="0">
              <a:solidFill>
                <a:srgbClr val="FFFFFF"/>
              </a:solidFill>
              <a:latin typeface="Open Sans"/>
              <a:ea typeface="Open Sans"/>
              <a:cs typeface="Open Sans"/>
              <a:sym typeface="Open Sans"/>
            </a:endParaRPr>
          </a:p>
        </p:txBody>
      </p:sp>
      <p:sp>
        <p:nvSpPr>
          <p:cNvPr id="135" name="Google Shape;135;p5"/>
          <p:cNvSpPr txBox="1"/>
          <p:nvPr/>
        </p:nvSpPr>
        <p:spPr>
          <a:xfrm>
            <a:off x="6974324" y="1362688"/>
            <a:ext cx="1028700" cy="554400"/>
          </a:xfrm>
          <a:prstGeom prst="rect">
            <a:avLst/>
          </a:prstGeom>
          <a:noFill/>
          <a:ln>
            <a:noFill/>
          </a:ln>
        </p:spPr>
        <p:txBody>
          <a:bodyPr spcFirstLastPara="1" wrap="square" lIns="91425" tIns="91425" rIns="91425" bIns="91425" anchor="b" anchorCtr="0">
            <a:noAutofit/>
          </a:bodyPr>
          <a:lstStyle/>
          <a:p>
            <a:pPr defTabSz="914378">
              <a:buClr>
                <a:srgbClr val="FFFFFF"/>
              </a:buClr>
              <a:buSzPts val="2400"/>
            </a:pPr>
            <a:r>
              <a:rPr lang="es" sz="2400" b="1" dirty="0">
                <a:solidFill>
                  <a:srgbClr val="FFFFFF"/>
                </a:solidFill>
                <a:latin typeface="Montserrat"/>
                <a:ea typeface="Montserrat"/>
                <a:cs typeface="Montserrat"/>
                <a:sym typeface="Montserrat"/>
              </a:rPr>
              <a:t>04</a:t>
            </a:r>
            <a:endParaRPr sz="2400" b="1" dirty="0">
              <a:solidFill>
                <a:srgbClr val="FFFFFF"/>
              </a:solidFill>
              <a:latin typeface="Montserrat"/>
              <a:ea typeface="Montserrat"/>
              <a:cs typeface="Montserrat"/>
              <a:sym typeface="Montserrat"/>
            </a:endParaRPr>
          </a:p>
        </p:txBody>
      </p:sp>
      <p:cxnSp>
        <p:nvCxnSpPr>
          <p:cNvPr id="136" name="Google Shape;136;p5"/>
          <p:cNvCxnSpPr/>
          <p:nvPr/>
        </p:nvCxnSpPr>
        <p:spPr>
          <a:xfrm rot="10800000">
            <a:off x="7080181" y="1924136"/>
            <a:ext cx="1635900" cy="0"/>
          </a:xfrm>
          <a:prstGeom prst="straightConnector1">
            <a:avLst/>
          </a:prstGeom>
          <a:noFill/>
          <a:ln w="19050" cap="flat" cmpd="sng">
            <a:solidFill>
              <a:schemeClr val="lt1"/>
            </a:solidFill>
            <a:prstDash val="solid"/>
            <a:round/>
            <a:headEnd type="none" w="sm" len="sm"/>
            <a:tailEnd type="none" w="sm" len="sm"/>
          </a:ln>
        </p:spPr>
      </p:cxnSp>
      <p:cxnSp>
        <p:nvCxnSpPr>
          <p:cNvPr id="137" name="Google Shape;137;p5"/>
          <p:cNvCxnSpPr/>
          <p:nvPr/>
        </p:nvCxnSpPr>
        <p:spPr>
          <a:xfrm>
            <a:off x="6727043" y="1596426"/>
            <a:ext cx="34037" cy="2903186"/>
          </a:xfrm>
          <a:prstGeom prst="straightConnector1">
            <a:avLst/>
          </a:prstGeom>
          <a:noFill/>
          <a:ln w="19050" cap="flat" cmpd="sng">
            <a:solidFill>
              <a:schemeClr val="lt1"/>
            </a:solidFill>
            <a:prstDash val="solid"/>
            <a:round/>
            <a:headEnd type="none" w="sm" len="sm"/>
            <a:tailEnd type="none" w="sm" len="sm"/>
          </a:ln>
        </p:spPr>
      </p:cxnSp>
      <p:sp>
        <p:nvSpPr>
          <p:cNvPr id="138" name="Google Shape;138;p5"/>
          <p:cNvSpPr txBox="1"/>
          <p:nvPr/>
        </p:nvSpPr>
        <p:spPr>
          <a:xfrm>
            <a:off x="4682240" y="2006488"/>
            <a:ext cx="1917900" cy="776127"/>
          </a:xfrm>
          <a:prstGeom prst="rect">
            <a:avLst/>
          </a:prstGeom>
          <a:noFill/>
          <a:ln>
            <a:noFill/>
          </a:ln>
        </p:spPr>
        <p:txBody>
          <a:bodyPr spcFirstLastPara="1" wrap="square" lIns="91425" tIns="91425" rIns="91425" bIns="91425" anchor="t" anchorCtr="0">
            <a:noAutofit/>
          </a:bodyPr>
          <a:lstStyle/>
          <a:p>
            <a:pPr defTabSz="914378">
              <a:lnSpc>
                <a:spcPct val="115000"/>
              </a:lnSpc>
              <a:spcAft>
                <a:spcPts val="1600"/>
              </a:spcAft>
              <a:buClr>
                <a:srgbClr val="FFFFFF"/>
              </a:buClr>
              <a:buSzPts val="1800"/>
            </a:pPr>
            <a:r>
              <a:rPr lang="es" sz="1000" dirty="0">
                <a:solidFill>
                  <a:srgbClr val="FFFFFF"/>
                </a:solidFill>
                <a:latin typeface="Open Sans"/>
                <a:ea typeface="Open Sans"/>
                <a:cs typeface="Open Sans"/>
                <a:sym typeface="Open Sans"/>
              </a:rPr>
              <a:t>Reconocer diferentes formas de influir en las opiniones de otros en los medios.</a:t>
            </a:r>
          </a:p>
        </p:txBody>
      </p:sp>
      <p:sp>
        <p:nvSpPr>
          <p:cNvPr id="139" name="Google Shape;139;p5"/>
          <p:cNvSpPr txBox="1"/>
          <p:nvPr/>
        </p:nvSpPr>
        <p:spPr>
          <a:xfrm>
            <a:off x="4701626" y="1343400"/>
            <a:ext cx="1028700" cy="554400"/>
          </a:xfrm>
          <a:prstGeom prst="rect">
            <a:avLst/>
          </a:prstGeom>
          <a:noFill/>
          <a:ln>
            <a:noFill/>
          </a:ln>
        </p:spPr>
        <p:txBody>
          <a:bodyPr spcFirstLastPara="1" wrap="square" lIns="91425" tIns="91425" rIns="91425" bIns="91425" anchor="b" anchorCtr="0">
            <a:noAutofit/>
          </a:bodyPr>
          <a:lstStyle/>
          <a:p>
            <a:pPr defTabSz="914378">
              <a:buClr>
                <a:srgbClr val="FFFFFF"/>
              </a:buClr>
              <a:buSzPts val="2400"/>
            </a:pPr>
            <a:r>
              <a:rPr lang="es" sz="2400" b="1">
                <a:solidFill>
                  <a:srgbClr val="FFFFFF"/>
                </a:solidFill>
                <a:latin typeface="Montserrat"/>
                <a:ea typeface="Montserrat"/>
                <a:cs typeface="Montserrat"/>
                <a:sym typeface="Montserrat"/>
              </a:rPr>
              <a:t>03</a:t>
            </a:r>
            <a:endParaRPr sz="2400" b="1">
              <a:solidFill>
                <a:srgbClr val="FFFFFF"/>
              </a:solidFill>
              <a:latin typeface="Montserrat"/>
              <a:ea typeface="Montserrat"/>
              <a:cs typeface="Montserrat"/>
              <a:sym typeface="Montserrat"/>
            </a:endParaRPr>
          </a:p>
        </p:txBody>
      </p:sp>
      <p:cxnSp>
        <p:nvCxnSpPr>
          <p:cNvPr id="140" name="Google Shape;140;p5"/>
          <p:cNvCxnSpPr/>
          <p:nvPr/>
        </p:nvCxnSpPr>
        <p:spPr>
          <a:xfrm rot="10800000">
            <a:off x="4774491" y="1917088"/>
            <a:ext cx="1635900" cy="0"/>
          </a:xfrm>
          <a:prstGeom prst="straightConnector1">
            <a:avLst/>
          </a:prstGeom>
          <a:noFill/>
          <a:ln w="19050" cap="flat" cmpd="sng">
            <a:solidFill>
              <a:schemeClr val="lt1"/>
            </a:solidFill>
            <a:prstDash val="solid"/>
            <a:round/>
            <a:headEnd type="none" w="sm" len="sm"/>
            <a:tailEnd type="none" w="sm" len="sm"/>
          </a:ln>
        </p:spPr>
      </p:cxnSp>
      <p:pic>
        <p:nvPicPr>
          <p:cNvPr id="2" name="Imagen 1">
            <a:extLst>
              <a:ext uri="{FF2B5EF4-FFF2-40B4-BE49-F238E27FC236}">
                <a16:creationId xmlns:a16="http://schemas.microsoft.com/office/drawing/2014/main" id="{078FC428-71BA-5FBF-3E43-2D66EAD3B502}"/>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152795375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ruta 13">
            <a:extLst>
              <a:ext uri="{FF2B5EF4-FFF2-40B4-BE49-F238E27FC236}">
                <a16:creationId xmlns:a16="http://schemas.microsoft.com/office/drawing/2014/main" id="{3573FA35-76CA-6021-507C-ED2F93B8F2EB}"/>
              </a:ext>
            </a:extLst>
          </p:cNvPr>
          <p:cNvSpPr txBox="1"/>
          <p:nvPr/>
        </p:nvSpPr>
        <p:spPr>
          <a:xfrm>
            <a:off x="871046" y="404257"/>
            <a:ext cx="7886699" cy="1338828"/>
          </a:xfrm>
          <a:prstGeom prst="rect">
            <a:avLst/>
          </a:prstGeom>
          <a:noFill/>
        </p:spPr>
        <p:txBody>
          <a:bodyPr wrap="square" rtlCol="0">
            <a:spAutoFit/>
          </a:bodyPr>
          <a:lstStyle/>
          <a:p>
            <a:pPr algn="ctr"/>
            <a:r>
              <a:rPr lang="es" sz="1800" b="1" dirty="0">
                <a:solidFill>
                  <a:schemeClr val="bg1"/>
                </a:solidFill>
              </a:rPr>
              <a:t>Actividad 1 – Proyectarse a uno mismo en los medios</a:t>
            </a:r>
          </a:p>
          <a:p>
            <a:pPr marL="214313" indent="-214313">
              <a:buFont typeface="Wingdings" pitchFamily="2" charset="2"/>
              <a:buChar char="Ø"/>
            </a:pPr>
            <a:endParaRPr lang="sv-SE" sz="1050" b="1" dirty="0">
              <a:solidFill>
                <a:schemeClr val="bg1"/>
              </a:solidFill>
            </a:endParaRPr>
          </a:p>
          <a:p>
            <a:endParaRPr lang="sv-SE" sz="1050" b="1" dirty="0">
              <a:solidFill>
                <a:schemeClr val="bg1"/>
              </a:solidFill>
            </a:endParaRPr>
          </a:p>
          <a:p>
            <a:r>
              <a:rPr lang="es" sz="1050" b="1" dirty="0">
                <a:solidFill>
                  <a:schemeClr val="bg1"/>
                </a:solidFill>
              </a:rPr>
              <a:t>Resultado de aprendizaje : Ser capaz de presentarse de manera eficazen medios de comunicación, tales como:</a:t>
            </a:r>
          </a:p>
          <a:p>
            <a:endParaRPr lang="sv-SE" sz="1050" dirty="0">
              <a:solidFill>
                <a:schemeClr val="bg1"/>
              </a:solidFill>
            </a:endParaRPr>
          </a:p>
          <a:p>
            <a:pPr marL="214313" indent="-214313">
              <a:buClr>
                <a:schemeClr val="bg1"/>
              </a:buClr>
              <a:buFont typeface="Arial" panose="020B0604020202020204" pitchFamily="34" charset="0"/>
              <a:buChar char="•"/>
            </a:pPr>
            <a:r>
              <a:rPr lang="es" sz="1050" dirty="0">
                <a:solidFill>
                  <a:schemeClr val="bg1"/>
                </a:solidFill>
              </a:rPr>
              <a:t>Redes sociales (Ejemplo: Facebook, LinkedIn, TikTok, Instagram, X)</a:t>
            </a:r>
          </a:p>
          <a:p>
            <a:pPr marL="214313" indent="-214313">
              <a:buClr>
                <a:schemeClr val="bg1"/>
              </a:buClr>
              <a:buFont typeface="Arial" panose="020B0604020202020204" pitchFamily="34" charset="0"/>
              <a:buChar char="•"/>
            </a:pPr>
            <a:r>
              <a:rPr lang="es" sz="1050" dirty="0">
                <a:solidFill>
                  <a:schemeClr val="bg1"/>
                </a:solidFill>
              </a:rPr>
              <a:t>Otros medios (Ejemplo: televisión, radio, prensa)</a:t>
            </a:r>
            <a:endParaRPr lang="sv-SE" sz="1050" b="1" dirty="0">
              <a:solidFill>
                <a:schemeClr val="bg1"/>
              </a:solidFill>
            </a:endParaRPr>
          </a:p>
        </p:txBody>
      </p:sp>
      <p:sp>
        <p:nvSpPr>
          <p:cNvPr id="17" name="textruta 16">
            <a:extLst>
              <a:ext uri="{FF2B5EF4-FFF2-40B4-BE49-F238E27FC236}">
                <a16:creationId xmlns:a16="http://schemas.microsoft.com/office/drawing/2014/main" id="{D73C5BB0-96EA-0749-4C81-47177111736E}"/>
              </a:ext>
            </a:extLst>
          </p:cNvPr>
          <p:cNvSpPr txBox="1"/>
          <p:nvPr/>
        </p:nvSpPr>
        <p:spPr>
          <a:xfrm>
            <a:off x="798130" y="2349093"/>
            <a:ext cx="8032530" cy="2292935"/>
          </a:xfrm>
          <a:prstGeom prst="rect">
            <a:avLst/>
          </a:prstGeom>
          <a:noFill/>
        </p:spPr>
        <p:txBody>
          <a:bodyPr wrap="square" rtlCol="0">
            <a:spAutoFit/>
          </a:bodyPr>
          <a:lstStyle/>
          <a:p>
            <a:r>
              <a:rPr lang="es" sz="1100" b="1" dirty="0" err="1">
                <a:solidFill>
                  <a:schemeClr val="bg1"/>
                </a:solidFill>
              </a:rPr>
              <a:t>Ejercicio </a:t>
            </a:r>
            <a:r>
              <a:rPr lang="es" sz="1100" b="1" dirty="0">
                <a:solidFill>
                  <a:schemeClr val="bg1"/>
                </a:solidFill>
              </a:rPr>
              <a:t>1</a:t>
            </a:r>
          </a:p>
          <a:p>
            <a:endParaRPr lang="sv-SE" sz="1100" dirty="0">
              <a:solidFill>
                <a:schemeClr val="bg1"/>
              </a:solidFill>
            </a:endParaRPr>
          </a:p>
          <a:p>
            <a:r>
              <a:rPr lang="es" sz="1100" dirty="0">
                <a:solidFill>
                  <a:schemeClr val="bg1"/>
                </a:solidFill>
              </a:rPr>
              <a:t>Es importante identificar las diferentes redes sociales que existen y sus problemas para comprenderlas mejor.</a:t>
            </a:r>
          </a:p>
          <a:p>
            <a:r>
              <a:rPr lang="es" sz="1100" dirty="0">
                <a:solidFill>
                  <a:schemeClr val="bg1"/>
                </a:solidFill>
              </a:rPr>
              <a:t>Preguntas para el debate:</a:t>
            </a:r>
          </a:p>
          <a:p>
            <a:endParaRPr lang="sv-SE" sz="1100" dirty="0">
              <a:solidFill>
                <a:schemeClr val="bg1"/>
              </a:solidFill>
            </a:endParaRPr>
          </a:p>
          <a:p>
            <a:r>
              <a:rPr lang="es" sz="1100" dirty="0">
                <a:solidFill>
                  <a:schemeClr val="bg1"/>
                </a:solidFill>
              </a:rPr>
              <a:t>- ¿Qué redes sociales utilizas? ¿qué sabes de ellas?</a:t>
            </a:r>
          </a:p>
          <a:p>
            <a:r>
              <a:rPr lang="es" sz="1100" dirty="0">
                <a:solidFill>
                  <a:schemeClr val="bg1"/>
                </a:solidFill>
              </a:rPr>
              <a:t>- ¿Para qué las usas? ¿Usas varias?</a:t>
            </a:r>
          </a:p>
          <a:p>
            <a:r>
              <a:rPr lang="es" sz="1100" dirty="0">
                <a:solidFill>
                  <a:schemeClr val="bg1"/>
                </a:solidFill>
              </a:rPr>
              <a:t>- ¿sabes cual es la diferencia de las redes sociales respectyo a otros medios como la radio la TV o al prensa?</a:t>
            </a:r>
          </a:p>
          <a:p>
            <a:r>
              <a:rPr lang="es" sz="1100" dirty="0">
                <a:solidFill>
                  <a:schemeClr val="bg1"/>
                </a:solidFill>
              </a:rPr>
              <a:t>- ¿Conoces las ventajas y desventajas de las redes sociales?</a:t>
            </a:r>
          </a:p>
          <a:p>
            <a:endParaRPr lang="sv-SE" sz="1100" dirty="0">
              <a:solidFill>
                <a:schemeClr val="bg1"/>
              </a:solidFill>
            </a:endParaRPr>
          </a:p>
          <a:p>
            <a:endParaRPr lang="es" sz="1100" dirty="0">
              <a:solidFill>
                <a:schemeClr val="bg1"/>
              </a:solidFill>
            </a:endParaRPr>
          </a:p>
          <a:p>
            <a:r>
              <a:rPr lang="es" sz="1100" dirty="0">
                <a:solidFill>
                  <a:schemeClr val="bg1"/>
                </a:solidFill>
              </a:rPr>
              <a:t>Se pueden barajar y presentar las distintas respuestas recibidas en el debate mediante el uso de un mapa mental (ejemplo: usando CANVA: </a:t>
            </a:r>
            <a:r>
              <a:rPr lang="en-GB" sz="1100" dirty="0">
                <a:solidFill>
                  <a:schemeClr val="bg1"/>
                </a:solidFill>
              </a:rPr>
              <a:t>https://www.canva.com/es_es/graficos/mapas-mentales/</a:t>
            </a:r>
            <a:r>
              <a:rPr lang="es" sz="1100" dirty="0">
                <a:solidFill>
                  <a:schemeClr val="bg1"/>
                </a:solidFill>
              </a:rPr>
              <a:t>.</a:t>
            </a:r>
          </a:p>
        </p:txBody>
      </p:sp>
      <p:pic>
        <p:nvPicPr>
          <p:cNvPr id="3" name="Google Shape;85;p2">
            <a:extLst>
              <a:ext uri="{FF2B5EF4-FFF2-40B4-BE49-F238E27FC236}">
                <a16:creationId xmlns:a16="http://schemas.microsoft.com/office/drawing/2014/main" id="{BFD3F15D-81D1-D865-111E-FE775F57DAB0}"/>
              </a:ext>
            </a:extLst>
          </p:cNvPr>
          <p:cNvPicPr preferRelativeResize="0"/>
          <p:nvPr/>
        </p:nvPicPr>
        <p:blipFill rotWithShape="1">
          <a:blip r:embed="rId2">
            <a:alphaModFix/>
          </a:blip>
          <a:srcRect/>
          <a:stretch/>
        </p:blipFill>
        <p:spPr>
          <a:xfrm>
            <a:off x="8406262" y="85675"/>
            <a:ext cx="574610" cy="429582"/>
          </a:xfrm>
          <a:prstGeom prst="rect">
            <a:avLst/>
          </a:prstGeom>
          <a:noFill/>
          <a:ln>
            <a:noFill/>
          </a:ln>
        </p:spPr>
      </p:pic>
      <p:pic>
        <p:nvPicPr>
          <p:cNvPr id="4" name="Imagen 3">
            <a:extLst>
              <a:ext uri="{FF2B5EF4-FFF2-40B4-BE49-F238E27FC236}">
                <a16:creationId xmlns:a16="http://schemas.microsoft.com/office/drawing/2014/main" id="{DD871DDB-7317-1C73-0C6C-1892CD749FDE}"/>
              </a:ext>
            </a:extLst>
          </p:cNvPr>
          <p:cNvPicPr>
            <a:picLocks noChangeAspect="1"/>
          </p:cNvPicPr>
          <p:nvPr/>
        </p:nvPicPr>
        <p:blipFill>
          <a:blip r:embed="rId3"/>
          <a:stretch>
            <a:fillRect/>
          </a:stretch>
        </p:blipFill>
        <p:spPr>
          <a:xfrm>
            <a:off x="135312" y="4844594"/>
            <a:ext cx="866494" cy="204668"/>
          </a:xfrm>
          <a:prstGeom prst="rect">
            <a:avLst/>
          </a:prstGeom>
        </p:spPr>
      </p:pic>
      <p:pic>
        <p:nvPicPr>
          <p:cNvPr id="6" name="Imagen 5">
            <a:extLst>
              <a:ext uri="{FF2B5EF4-FFF2-40B4-BE49-F238E27FC236}">
                <a16:creationId xmlns:a16="http://schemas.microsoft.com/office/drawing/2014/main" id="{B9C0E48B-090C-E1A8-85A5-AB99F41B53EC}"/>
              </a:ext>
            </a:extLst>
          </p:cNvPr>
          <p:cNvPicPr>
            <a:picLocks noChangeAspect="1"/>
          </p:cNvPicPr>
          <p:nvPr/>
        </p:nvPicPr>
        <p:blipFill>
          <a:blip r:embed="rId4"/>
          <a:stretch>
            <a:fillRect/>
          </a:stretch>
        </p:blipFill>
        <p:spPr>
          <a:xfrm>
            <a:off x="6453470" y="1426963"/>
            <a:ext cx="1892400" cy="1107281"/>
          </a:xfrm>
          <a:prstGeom prst="rect">
            <a:avLst/>
          </a:prstGeom>
        </p:spPr>
      </p:pic>
    </p:spTree>
    <p:extLst>
      <p:ext uri="{BB962C8B-B14F-4D97-AF65-F5344CB8AC3E}">
        <p14:creationId xmlns:p14="http://schemas.microsoft.com/office/powerpoint/2010/main" val="378605198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01;p3">
            <a:extLst>
              <a:ext uri="{FF2B5EF4-FFF2-40B4-BE49-F238E27FC236}">
                <a16:creationId xmlns:a16="http://schemas.microsoft.com/office/drawing/2014/main" id="{7E520541-5266-B397-1AD0-7B611465D636}"/>
              </a:ext>
            </a:extLst>
          </p:cNvPr>
          <p:cNvPicPr preferRelativeResize="0"/>
          <p:nvPr/>
        </p:nvPicPr>
        <p:blipFill rotWithShape="1">
          <a:blip r:embed="rId2">
            <a:alphaModFix/>
          </a:blip>
          <a:srcRect/>
          <a:stretch/>
        </p:blipFill>
        <p:spPr>
          <a:xfrm>
            <a:off x="8406262" y="85675"/>
            <a:ext cx="574610" cy="429582"/>
          </a:xfrm>
          <a:prstGeom prst="rect">
            <a:avLst/>
          </a:prstGeom>
          <a:noFill/>
          <a:ln>
            <a:noFill/>
          </a:ln>
        </p:spPr>
      </p:pic>
      <p:sp>
        <p:nvSpPr>
          <p:cNvPr id="4" name="textruta 3">
            <a:extLst>
              <a:ext uri="{FF2B5EF4-FFF2-40B4-BE49-F238E27FC236}">
                <a16:creationId xmlns:a16="http://schemas.microsoft.com/office/drawing/2014/main" id="{AF5645F1-2A4D-71D3-103F-E7391DC9EF60}"/>
              </a:ext>
            </a:extLst>
          </p:cNvPr>
          <p:cNvSpPr txBox="1"/>
          <p:nvPr/>
        </p:nvSpPr>
        <p:spPr>
          <a:xfrm>
            <a:off x="531671" y="731818"/>
            <a:ext cx="8161895" cy="3416513"/>
          </a:xfrm>
          <a:prstGeom prst="rect">
            <a:avLst/>
          </a:prstGeom>
          <a:noFill/>
        </p:spPr>
        <p:txBody>
          <a:bodyPr wrap="square">
            <a:spAutoFit/>
          </a:bodyPr>
          <a:lstStyle/>
          <a:p>
            <a:pPr algn="just">
              <a:lnSpc>
                <a:spcPct val="107000"/>
              </a:lnSpc>
              <a:spcAft>
                <a:spcPts val="600"/>
              </a:spcAft>
            </a:pPr>
            <a:r>
              <a:rPr lang="es" sz="1200" b="1" dirty="0" err="1">
                <a:solidFill>
                  <a:schemeClr val="bg1"/>
                </a:solidFill>
                <a:ea typeface="Calibri" panose="020F0502020204030204" pitchFamily="34" charset="0"/>
                <a:cs typeface="Times New Roman" panose="02020603050405020304" pitchFamily="18" charset="0"/>
              </a:rPr>
              <a:t>Ejercicio </a:t>
            </a:r>
            <a:r>
              <a:rPr lang="es" sz="1200" b="1" dirty="0">
                <a:solidFill>
                  <a:schemeClr val="bg1"/>
                </a:solidFill>
                <a:ea typeface="Calibri" panose="020F0502020204030204" pitchFamily="34" charset="0"/>
                <a:cs typeface="Times New Roman" panose="02020603050405020304" pitchFamily="18" charset="0"/>
              </a:rPr>
              <a:t>2</a:t>
            </a:r>
          </a:p>
          <a:p>
            <a:pPr algn="just">
              <a:lnSpc>
                <a:spcPct val="107000"/>
              </a:lnSpc>
              <a:spcAft>
                <a:spcPts val="600"/>
              </a:spcAft>
            </a:pPr>
            <a:r>
              <a:rPr lang="es" sz="1200" dirty="0">
                <a:solidFill>
                  <a:schemeClr val="bg1"/>
                </a:solidFill>
                <a:ea typeface="Calibri" panose="020F0502020204030204" pitchFamily="34" charset="0"/>
                <a:cs typeface="Times New Roman" panose="02020603050405020304" pitchFamily="18" charset="0"/>
              </a:rPr>
              <a:t>Haga coincidir las publicaciones </a:t>
            </a:r>
            <a:r>
              <a:rPr lang="es" sz="1200" dirty="0" err="1">
                <a:solidFill>
                  <a:schemeClr val="bg1"/>
                </a:solidFill>
                <a:ea typeface="Calibri" panose="020F0502020204030204" pitchFamily="34" charset="0"/>
                <a:cs typeface="Times New Roman" panose="02020603050405020304" pitchFamily="18" charset="0"/>
              </a:rPr>
              <a:t>con </a:t>
            </a:r>
            <a:r>
              <a:rPr lang="es" sz="1200" dirty="0">
                <a:solidFill>
                  <a:schemeClr val="bg1"/>
                </a:solidFill>
                <a:ea typeface="Calibri" panose="020F0502020204030204" pitchFamily="34" charset="0"/>
                <a:cs typeface="Times New Roman" panose="02020603050405020304" pitchFamily="18" charset="0"/>
              </a:rPr>
              <a:t>las redes sociales adecuadas</a:t>
            </a:r>
          </a:p>
          <a:p>
            <a:pPr algn="just">
              <a:lnSpc>
                <a:spcPct val="107000"/>
              </a:lnSpc>
              <a:spcAft>
                <a:spcPts val="600"/>
              </a:spcAft>
            </a:pPr>
            <a:endParaRPr lang="sv-SE" sz="1200" dirty="0">
              <a:solidFill>
                <a:schemeClr val="bg1"/>
              </a:solidFill>
              <a:ea typeface="Calibri" panose="020F0502020204030204" pitchFamily="34" charset="0"/>
              <a:cs typeface="Times New Roman" panose="02020603050405020304" pitchFamily="18" charset="0"/>
            </a:endParaRPr>
          </a:p>
          <a:p>
            <a:pPr algn="just">
              <a:lnSpc>
                <a:spcPct val="107000"/>
              </a:lnSpc>
              <a:spcAft>
                <a:spcPts val="600"/>
              </a:spcAft>
            </a:pPr>
            <a:r>
              <a:rPr lang="es" sz="1200" dirty="0">
                <a:solidFill>
                  <a:schemeClr val="bg1"/>
                </a:solidFill>
                <a:ea typeface="Calibri" panose="020F0502020204030204" pitchFamily="34" charset="0"/>
                <a:cs typeface="Times New Roman" panose="02020603050405020304" pitchFamily="18" charset="0"/>
              </a:rPr>
              <a:t>Antes de la lección , el formador ha preparado al menos Tres publicaciones en diferentes redes sociales con nombres o el logotipo de la red social de la que se tomaron las publicaciones. Las publicaciones </a:t>
            </a:r>
            <a:r>
              <a:rPr lang="es" sz="1200" dirty="0" err="1">
                <a:solidFill>
                  <a:schemeClr val="bg1"/>
                </a:solidFill>
                <a:ea typeface="Calibri" panose="020F0502020204030204" pitchFamily="34" charset="0"/>
                <a:cs typeface="Times New Roman" panose="02020603050405020304" pitchFamily="18" charset="0"/>
              </a:rPr>
              <a:t>pueden </a:t>
            </a:r>
            <a:r>
              <a:rPr lang="es" sz="1200" dirty="0">
                <a:solidFill>
                  <a:schemeClr val="bg1"/>
                </a:solidFill>
                <a:ea typeface="Calibri" panose="020F0502020204030204" pitchFamily="34" charset="0"/>
                <a:cs typeface="Times New Roman" panose="02020603050405020304" pitchFamily="18" charset="0"/>
              </a:rPr>
              <a:t>ser </a:t>
            </a:r>
            <a:r>
              <a:rPr lang="es" sz="1200" dirty="0" err="1">
                <a:solidFill>
                  <a:schemeClr val="bg1"/>
                </a:solidFill>
                <a:ea typeface="Calibri" panose="020F0502020204030204" pitchFamily="34" charset="0"/>
                <a:cs typeface="Times New Roman" panose="02020603050405020304" pitchFamily="18" charset="0"/>
              </a:rPr>
              <a:t>analizadas </a:t>
            </a:r>
            <a:r>
              <a:rPr lang="es" sz="1200" dirty="0">
                <a:solidFill>
                  <a:schemeClr val="bg1"/>
                </a:solidFill>
                <a:ea typeface="Calibri" panose="020F0502020204030204" pitchFamily="34" charset="0"/>
                <a:cs typeface="Times New Roman" panose="02020603050405020304" pitchFamily="18" charset="0"/>
              </a:rPr>
              <a:t>por los </a:t>
            </a:r>
            <a:r>
              <a:rPr lang="es" sz="1200" dirty="0" err="1">
                <a:solidFill>
                  <a:schemeClr val="bg1"/>
                </a:solidFill>
                <a:ea typeface="Calibri" panose="020F0502020204030204" pitchFamily="34" charset="0"/>
                <a:cs typeface="Times New Roman" panose="02020603050405020304" pitchFamily="18" charset="0"/>
              </a:rPr>
              <a:t>participantes </a:t>
            </a:r>
            <a:r>
              <a:rPr lang="es" sz="1200" dirty="0">
                <a:solidFill>
                  <a:schemeClr val="bg1"/>
                </a:solidFill>
                <a:ea typeface="Calibri" panose="020F0502020204030204" pitchFamily="34" charset="0"/>
                <a:cs typeface="Times New Roman" panose="02020603050405020304" pitchFamily="18" charset="0"/>
              </a:rPr>
              <a:t>y </a:t>
            </a:r>
            <a:r>
              <a:rPr lang="es" sz="1200" dirty="0" err="1">
                <a:solidFill>
                  <a:schemeClr val="bg1"/>
                </a:solidFill>
                <a:ea typeface="Calibri" panose="020F0502020204030204" pitchFamily="34" charset="0"/>
                <a:cs typeface="Times New Roman" panose="02020603050405020304" pitchFamily="18" charset="0"/>
              </a:rPr>
              <a:t>emparejadas.</a:t>
            </a:r>
            <a:r>
              <a:rPr lang="es" sz="1200" dirty="0">
                <a:solidFill>
                  <a:schemeClr val="bg1"/>
                </a:solidFill>
                <a:ea typeface="Calibri" panose="020F0502020204030204" pitchFamily="34" charset="0"/>
                <a:cs typeface="Times New Roman" panose="02020603050405020304" pitchFamily="18" charset="0"/>
              </a:rPr>
              <a:t> con el logotipo correcto.</a:t>
            </a:r>
          </a:p>
          <a:p>
            <a:pPr algn="just">
              <a:lnSpc>
                <a:spcPct val="107000"/>
              </a:lnSpc>
              <a:spcAft>
                <a:spcPts val="600"/>
              </a:spcAft>
            </a:pPr>
            <a:endParaRPr lang="sv-SE" sz="1200" dirty="0">
              <a:solidFill>
                <a:schemeClr val="bg1"/>
              </a:solidFill>
              <a:ea typeface="Calibri" panose="020F0502020204030204" pitchFamily="34" charset="0"/>
              <a:cs typeface="Times New Roman" panose="02020603050405020304" pitchFamily="18" charset="0"/>
            </a:endParaRPr>
          </a:p>
          <a:p>
            <a:pPr algn="just">
              <a:lnSpc>
                <a:spcPct val="107000"/>
              </a:lnSpc>
              <a:spcAft>
                <a:spcPts val="600"/>
              </a:spcAft>
            </a:pPr>
            <a:r>
              <a:rPr lang="es" sz="1200" dirty="0" err="1">
                <a:solidFill>
                  <a:schemeClr val="bg1"/>
                </a:solidFill>
                <a:ea typeface="Calibri" panose="020F0502020204030204" pitchFamily="34" charset="0"/>
                <a:cs typeface="Times New Roman" panose="02020603050405020304" pitchFamily="18" charset="0"/>
              </a:rPr>
              <a:t>Cuando </a:t>
            </a:r>
            <a:r>
              <a:rPr lang="es" sz="1200" dirty="0">
                <a:solidFill>
                  <a:schemeClr val="bg1"/>
                </a:solidFill>
                <a:ea typeface="Calibri" panose="020F0502020204030204" pitchFamily="34" charset="0"/>
                <a:cs typeface="Times New Roman" panose="02020603050405020304" pitchFamily="18" charset="0"/>
              </a:rPr>
              <a:t>todos los </a:t>
            </a:r>
            <a:r>
              <a:rPr lang="es" sz="1200" dirty="0" err="1">
                <a:solidFill>
                  <a:schemeClr val="bg1"/>
                </a:solidFill>
                <a:ea typeface="Calibri" panose="020F0502020204030204" pitchFamily="34" charset="0"/>
                <a:cs typeface="Times New Roman" panose="02020603050405020304" pitchFamily="18" charset="0"/>
              </a:rPr>
              <a:t>participantes</a:t>
            </a:r>
            <a:r>
              <a:rPr lang="es" sz="1200" dirty="0">
                <a:solidFill>
                  <a:schemeClr val="bg1"/>
                </a:solidFill>
                <a:ea typeface="Calibri" panose="020F0502020204030204" pitchFamily="34" charset="0"/>
                <a:cs typeface="Times New Roman" panose="02020603050405020304" pitchFamily="18" charset="0"/>
              </a:rPr>
              <a:t> </a:t>
            </a:r>
            <a:r>
              <a:rPr lang="es" sz="1200" dirty="0" err="1">
                <a:solidFill>
                  <a:schemeClr val="bg1"/>
                </a:solidFill>
                <a:ea typeface="Calibri" panose="020F0502020204030204" pitchFamily="34" charset="0"/>
                <a:cs typeface="Times New Roman" panose="02020603050405020304" pitchFamily="18" charset="0"/>
              </a:rPr>
              <a:t>están </a:t>
            </a:r>
            <a:r>
              <a:rPr lang="es" sz="1200" dirty="0">
                <a:solidFill>
                  <a:schemeClr val="bg1"/>
                </a:solidFill>
                <a:ea typeface="Calibri" panose="020F0502020204030204" pitchFamily="34" charset="0"/>
                <a:cs typeface="Times New Roman" panose="02020603050405020304" pitchFamily="18" charset="0"/>
              </a:rPr>
              <a:t>listos, el </a:t>
            </a:r>
            <a:r>
              <a:rPr lang="es" sz="1200" dirty="0" err="1">
                <a:solidFill>
                  <a:schemeClr val="bg1"/>
                </a:solidFill>
                <a:ea typeface="Calibri" panose="020F0502020204030204" pitchFamily="34" charset="0"/>
                <a:cs typeface="Times New Roman" panose="02020603050405020304" pitchFamily="18" charset="0"/>
              </a:rPr>
              <a:t>formador </a:t>
            </a:r>
            <a:r>
              <a:rPr lang="es" sz="1200" dirty="0">
                <a:solidFill>
                  <a:schemeClr val="bg1"/>
                </a:solidFill>
                <a:ea typeface="Calibri" panose="020F0502020204030204" pitchFamily="34" charset="0"/>
                <a:cs typeface="Times New Roman" panose="02020603050405020304" pitchFamily="18" charset="0"/>
              </a:rPr>
              <a:t>hace </a:t>
            </a:r>
            <a:r>
              <a:rPr lang="es" sz="1200" dirty="0" err="1">
                <a:solidFill>
                  <a:schemeClr val="bg1"/>
                </a:solidFill>
                <a:ea typeface="Calibri" panose="020F0502020204030204" pitchFamily="34" charset="0"/>
                <a:cs typeface="Times New Roman" panose="02020603050405020304" pitchFamily="18" charset="0"/>
              </a:rPr>
              <a:t>preguntas</a:t>
            </a:r>
            <a:r>
              <a:rPr lang="es" sz="1200" dirty="0">
                <a:solidFill>
                  <a:schemeClr val="bg1"/>
                </a:solidFill>
                <a:ea typeface="Calibri" panose="020F0502020204030204" pitchFamily="34" charset="0"/>
                <a:cs typeface="Times New Roman" panose="02020603050405020304" pitchFamily="18" charset="0"/>
              </a:rPr>
              <a:t> </a:t>
            </a:r>
            <a:r>
              <a:rPr lang="es" sz="1200" dirty="0" err="1">
                <a:solidFill>
                  <a:schemeClr val="bg1"/>
                </a:solidFill>
                <a:ea typeface="Calibri" panose="020F0502020204030204" pitchFamily="34" charset="0"/>
                <a:cs typeface="Times New Roman" panose="02020603050405020304" pitchFamily="18" charset="0"/>
              </a:rPr>
              <a:t>tales </a:t>
            </a:r>
            <a:r>
              <a:rPr lang="es" sz="1200" dirty="0">
                <a:solidFill>
                  <a:schemeClr val="bg1"/>
                </a:solidFill>
                <a:ea typeface="Calibri" panose="020F0502020204030204" pitchFamily="34" charset="0"/>
                <a:cs typeface="Times New Roman" panose="02020603050405020304" pitchFamily="18" charset="0"/>
              </a:rPr>
              <a:t>como:</a:t>
            </a:r>
          </a:p>
          <a:p>
            <a:pPr marL="257175" indent="-257175" algn="just">
              <a:lnSpc>
                <a:spcPct val="107000"/>
              </a:lnSpc>
              <a:spcAft>
                <a:spcPts val="600"/>
              </a:spcAft>
              <a:buSzPts val="1000"/>
              <a:buFont typeface="Symbol" panose="05050102010706020507" pitchFamily="18" charset="2"/>
              <a:buChar char=""/>
              <a:tabLst>
                <a:tab pos="342900" algn="l"/>
              </a:tabLst>
            </a:pPr>
            <a:r>
              <a:rPr lang="es" sz="1200" dirty="0">
                <a:solidFill>
                  <a:schemeClr val="bg1"/>
                </a:solidFill>
                <a:ea typeface="Calibri" panose="020F0502020204030204" pitchFamily="34" charset="0"/>
                <a:cs typeface="Times New Roman" panose="02020603050405020304" pitchFamily="18" charset="0"/>
              </a:rPr>
              <a:t>¿Por qué este logotipo para esta publicación?</a:t>
            </a:r>
          </a:p>
          <a:p>
            <a:pPr marL="257175" indent="-257175" algn="just">
              <a:lnSpc>
                <a:spcPct val="107000"/>
              </a:lnSpc>
              <a:spcAft>
                <a:spcPts val="600"/>
              </a:spcAft>
              <a:buSzPts val="1000"/>
              <a:buFont typeface="Symbol" panose="05050102010706020507" pitchFamily="18" charset="2"/>
              <a:buChar char=""/>
              <a:tabLst>
                <a:tab pos="342900" algn="l"/>
              </a:tabLst>
            </a:pPr>
            <a:r>
              <a:rPr lang="es" sz="1200" dirty="0">
                <a:solidFill>
                  <a:schemeClr val="bg1"/>
                </a:solidFill>
                <a:ea typeface="Calibri" panose="020F0502020204030204" pitchFamily="34" charset="0"/>
                <a:cs typeface="Times New Roman" panose="02020603050405020304" pitchFamily="18" charset="0"/>
              </a:rPr>
              <a:t>¿Están todos de acuerdo?</a:t>
            </a:r>
          </a:p>
          <a:p>
            <a:pPr marL="257175" indent="-257175" algn="just">
              <a:lnSpc>
                <a:spcPct val="107000"/>
              </a:lnSpc>
              <a:spcAft>
                <a:spcPts val="600"/>
              </a:spcAft>
              <a:buSzPts val="1000"/>
              <a:buFont typeface="Symbol" panose="05050102010706020507" pitchFamily="18" charset="2"/>
              <a:buChar char=""/>
              <a:tabLst>
                <a:tab pos="342900" algn="l"/>
              </a:tabLst>
            </a:pPr>
            <a:r>
              <a:rPr lang="es" sz="1200" dirty="0">
                <a:solidFill>
                  <a:schemeClr val="bg1"/>
                </a:solidFill>
                <a:ea typeface="Calibri" panose="020F0502020204030204" pitchFamily="34" charset="0"/>
                <a:cs typeface="Times New Roman" panose="02020603050405020304" pitchFamily="18" charset="0"/>
              </a:rPr>
              <a:t>¿Cómo es posible? ¿hay alguien que no este de acuerdo?</a:t>
            </a:r>
          </a:p>
          <a:p>
            <a:pPr marL="257175" indent="-257175" algn="just">
              <a:lnSpc>
                <a:spcPct val="107000"/>
              </a:lnSpc>
              <a:spcAft>
                <a:spcPts val="600"/>
              </a:spcAft>
              <a:buSzPts val="1000"/>
              <a:buFont typeface="Symbol" panose="05050102010706020507" pitchFamily="18" charset="2"/>
              <a:buChar char=""/>
              <a:tabLst>
                <a:tab pos="342900" algn="l"/>
              </a:tabLst>
            </a:pPr>
            <a:r>
              <a:rPr lang="es" sz="1200" dirty="0">
                <a:solidFill>
                  <a:schemeClr val="bg1"/>
                </a:solidFill>
                <a:ea typeface="Calibri" panose="020F0502020204030204" pitchFamily="34" charset="0"/>
                <a:cs typeface="Times New Roman" panose="02020603050405020304" pitchFamily="18" charset="0"/>
              </a:rPr>
              <a:t>¿Cu</a:t>
            </a:r>
            <a:r>
              <a:rPr lang="en-GB" sz="1200" dirty="0">
                <a:solidFill>
                  <a:schemeClr val="bg1"/>
                </a:solidFill>
                <a:ea typeface="Calibri" panose="020F0502020204030204" pitchFamily="34" charset="0"/>
                <a:cs typeface="Times New Roman" panose="02020603050405020304" pitchFamily="18" charset="0"/>
              </a:rPr>
              <a:t>á</a:t>
            </a:r>
            <a:r>
              <a:rPr lang="es" sz="1200" dirty="0">
                <a:solidFill>
                  <a:schemeClr val="bg1"/>
                </a:solidFill>
                <a:ea typeface="Calibri" panose="020F0502020204030204" pitchFamily="34" charset="0"/>
                <a:cs typeface="Times New Roman" panose="02020603050405020304" pitchFamily="18" charset="0"/>
              </a:rPr>
              <a:t>les son las similitudes y diferencias de las diversas plataformas de redes sociales ? </a:t>
            </a:r>
          </a:p>
          <a:p>
            <a:pPr algn="just">
              <a:lnSpc>
                <a:spcPct val="107000"/>
              </a:lnSpc>
              <a:spcAft>
                <a:spcPts val="600"/>
              </a:spcAft>
              <a:buSzPts val="1000"/>
              <a:tabLst>
                <a:tab pos="342900" algn="l"/>
              </a:tabLst>
            </a:pPr>
            <a:r>
              <a:rPr lang="es" sz="1200" dirty="0" err="1">
                <a:solidFill>
                  <a:schemeClr val="bg1"/>
                </a:solidFill>
                <a:ea typeface="Calibri" panose="020F0502020204030204" pitchFamily="34" charset="0"/>
                <a:cs typeface="Times New Roman" panose="02020603050405020304" pitchFamily="18" charset="0"/>
              </a:rPr>
              <a:t>Ver</a:t>
            </a:r>
            <a:r>
              <a:rPr lang="es" sz="1200" dirty="0">
                <a:solidFill>
                  <a:schemeClr val="bg1"/>
                </a:solidFill>
                <a:ea typeface="Calibri" panose="020F0502020204030204" pitchFamily="34" charset="0"/>
                <a:cs typeface="Times New Roman" panose="02020603050405020304" pitchFamily="18" charset="0"/>
              </a:rPr>
              <a:t> página </a:t>
            </a:r>
            <a:r>
              <a:rPr lang="es" sz="1200" dirty="0" err="1">
                <a:solidFill>
                  <a:schemeClr val="bg1"/>
                </a:solidFill>
                <a:ea typeface="Calibri" panose="020F0502020204030204" pitchFamily="34" charset="0"/>
                <a:cs typeface="Times New Roman" panose="02020603050405020304" pitchFamily="18" charset="0"/>
              </a:rPr>
              <a:t>siguiente para continuar</a:t>
            </a:r>
            <a:endParaRPr lang="sv-SE" sz="1200" dirty="0">
              <a:solidFill>
                <a:schemeClr val="bg1"/>
              </a:solidFill>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22E61C97-CDA8-0629-7843-966DBE9303BA}"/>
              </a:ext>
            </a:extLst>
          </p:cNvPr>
          <p:cNvPicPr>
            <a:picLocks noChangeAspect="1"/>
          </p:cNvPicPr>
          <p:nvPr/>
        </p:nvPicPr>
        <p:blipFill>
          <a:blip r:embed="rId3"/>
          <a:stretch>
            <a:fillRect/>
          </a:stretch>
        </p:blipFill>
        <p:spPr>
          <a:xfrm>
            <a:off x="135312" y="4844594"/>
            <a:ext cx="866494" cy="204668"/>
          </a:xfrm>
          <a:prstGeom prst="rect">
            <a:avLst/>
          </a:prstGeom>
        </p:spPr>
      </p:pic>
    </p:spTree>
    <p:extLst>
      <p:ext uri="{BB962C8B-B14F-4D97-AF65-F5344CB8AC3E}">
        <p14:creationId xmlns:p14="http://schemas.microsoft.com/office/powerpoint/2010/main" val="2230384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2290cd38714_0_20"/>
          <p:cNvSpPr txBox="1">
            <a:spLocks noGrp="1"/>
          </p:cNvSpPr>
          <p:nvPr>
            <p:ph type="title"/>
          </p:nvPr>
        </p:nvSpPr>
        <p:spPr>
          <a:xfrm>
            <a:off x="88634" y="110835"/>
            <a:ext cx="8986093" cy="4914925"/>
          </a:xfrm>
          <a:prstGeom prst="rect">
            <a:avLst/>
          </a:prstGeom>
          <a:noFill/>
          <a:ln>
            <a:noFill/>
          </a:ln>
        </p:spPr>
        <p:txBody>
          <a:bodyPr spcFirstLastPara="1" wrap="square" lIns="0" tIns="0" rIns="0" bIns="0" anchor="t" anchorCtr="0">
            <a:noAutofit/>
          </a:bodyPr>
          <a:lstStyle/>
          <a:p>
            <a:pPr marL="0" lvl="0" indent="0" algn="l" rtl="0">
              <a:lnSpc>
                <a:spcPct val="107916"/>
              </a:lnSpc>
              <a:spcBef>
                <a:spcPts val="0"/>
              </a:spcBef>
              <a:spcAft>
                <a:spcPts val="0"/>
              </a:spcAft>
              <a:buSzPts val="1200"/>
              <a:buNone/>
            </a:pPr>
            <a:r>
              <a:rPr lang="en">
                <a:latin typeface="Open Sans"/>
                <a:ea typeface="Open Sans"/>
                <a:cs typeface="Open Sans"/>
                <a:sym typeface="Open Sans"/>
              </a:rPr>
              <a:t>Ejercicio–</a:t>
            </a:r>
            <a:r>
              <a:rPr lang="en" b="0">
                <a:latin typeface="Open Sans"/>
                <a:ea typeface="Open Sans"/>
                <a:cs typeface="Open Sans"/>
                <a:sym typeface="Open Sans"/>
              </a:rPr>
              <a:t>25 min</a:t>
            </a:r>
            <a:endParaRPr b="0">
              <a:latin typeface="Open Sans"/>
              <a:ea typeface="Open Sans"/>
              <a:cs typeface="Open Sans"/>
              <a:sym typeface="Open Sans"/>
            </a:endParaRPr>
          </a:p>
          <a:p>
            <a:pPr marL="0" lvl="0" indent="0" algn="l" rtl="0">
              <a:lnSpc>
                <a:spcPct val="150000"/>
              </a:lnSpc>
              <a:spcBef>
                <a:spcPts val="800"/>
              </a:spcBef>
              <a:spcAft>
                <a:spcPts val="0"/>
              </a:spcAft>
              <a:buSzPts val="1200"/>
              <a:buNone/>
            </a:pPr>
            <a:r>
              <a:rPr lang="en" sz="1100" b="0">
                <a:latin typeface="Open Sans"/>
                <a:ea typeface="Open Sans"/>
                <a:cs typeface="Open Sans"/>
                <a:sym typeface="Open Sans"/>
              </a:rPr>
              <a:t>Echa un vistazo a estas imágenes Lee estos titulares:</a:t>
            </a:r>
            <a:br>
              <a:rPr lang="en" sz="1100" b="0">
                <a:latin typeface="Open Sans"/>
                <a:ea typeface="Open Sans"/>
                <a:cs typeface="Open Sans"/>
                <a:sym typeface="Open Sans"/>
              </a:rPr>
            </a:br>
            <a:r>
              <a:rPr lang="en" sz="1100" b="0">
                <a:latin typeface="Open Sans"/>
                <a:ea typeface="Open Sans"/>
                <a:cs typeface="Open Sans"/>
                <a:sym typeface="Open Sans"/>
              </a:rPr>
              <a:t>1. Pausa: Aparta la cabeza de la pantalla o del papel.</a:t>
            </a:r>
            <a:br>
              <a:rPr lang="en" sz="1100" b="0">
                <a:latin typeface="Open Sans"/>
                <a:ea typeface="Open Sans"/>
                <a:cs typeface="Open Sans"/>
                <a:sym typeface="Open Sans"/>
              </a:rPr>
            </a:br>
            <a:r>
              <a:rPr lang="en" sz="1100" b="0">
                <a:latin typeface="Open Sans"/>
                <a:ea typeface="Open Sans"/>
                <a:cs typeface="Open Sans"/>
                <a:sym typeface="Open Sans"/>
              </a:rPr>
              <a:t>2. Pregúntate: ¿Qué estoy sintiendo?</a:t>
            </a:r>
            <a:br>
              <a:rPr lang="en" sz="1100" b="0">
                <a:latin typeface="Open Sans"/>
                <a:ea typeface="Open Sans"/>
                <a:cs typeface="Open Sans"/>
                <a:sym typeface="Open Sans"/>
              </a:rPr>
            </a:br>
            <a:r>
              <a:rPr lang="en" sz="1100" b="0">
                <a:latin typeface="Open Sans"/>
                <a:ea typeface="Open Sans"/>
                <a:cs typeface="Open Sans"/>
                <a:sym typeface="Open Sans"/>
              </a:rPr>
              <a:t>3. Diga: El nombre del sentimiento para usted mismo.</a:t>
            </a:r>
            <a:br>
              <a:rPr lang="en" sz="1100" b="0">
                <a:latin typeface="Open Sans"/>
                <a:ea typeface="Open Sans"/>
                <a:cs typeface="Open Sans"/>
                <a:sym typeface="Open Sans"/>
              </a:rPr>
            </a:br>
            <a:r>
              <a:rPr lang="en" sz="1100" b="0">
                <a:latin typeface="Open Sans"/>
                <a:ea typeface="Open Sans"/>
                <a:cs typeface="Open Sans"/>
                <a:sym typeface="Open Sans"/>
              </a:rPr>
              <a:t>4. Escribe tus sentimientos.</a:t>
            </a:r>
            <a:br>
              <a:rPr lang="en" sz="1100" b="0">
                <a:latin typeface="Open Sans"/>
                <a:ea typeface="Open Sans"/>
                <a:cs typeface="Open Sans"/>
                <a:sym typeface="Open Sans"/>
              </a:rPr>
            </a:br>
            <a:r>
              <a:rPr lang="en" sz="1100" b="0">
                <a:latin typeface="Open Sans"/>
                <a:ea typeface="Open Sans"/>
                <a:cs typeface="Open Sans"/>
                <a:sym typeface="Open Sans"/>
              </a:rPr>
              <a:t>5. Discusión después de la actividad.</a:t>
            </a:r>
            <a:br>
              <a:rPr lang="en" sz="1100" b="0">
                <a:latin typeface="Open Sans"/>
                <a:ea typeface="Open Sans"/>
                <a:cs typeface="Open Sans"/>
                <a:sym typeface="Open Sans"/>
              </a:rPr>
            </a:br>
            <a:r>
              <a:rPr lang="en">
                <a:latin typeface="Open Sans"/>
                <a:ea typeface="Open Sans"/>
                <a:cs typeface="Open Sans"/>
                <a:sym typeface="Open Sans"/>
              </a:rPr>
              <a:t>Consejos para entrenadores.</a:t>
            </a:r>
            <a:br>
              <a:rPr lang="en">
                <a:latin typeface="Open Sans"/>
                <a:ea typeface="Open Sans"/>
                <a:cs typeface="Open Sans"/>
                <a:sym typeface="Open Sans"/>
              </a:rPr>
            </a:br>
            <a:r>
              <a:rPr lang="en" sz="1100" b="0">
                <a:latin typeface="Open Sans"/>
                <a:ea typeface="Open Sans"/>
                <a:cs typeface="Open Sans"/>
                <a:sym typeface="Open Sans"/>
              </a:rPr>
              <a:t>Reconozca que puede ser difícil ponerle una etiqueta a una emoción y que puede sentirse incómodo.</a:t>
            </a:r>
            <a:br>
              <a:rPr lang="en" sz="1100" b="0">
                <a:latin typeface="Open Sans"/>
                <a:ea typeface="Open Sans"/>
                <a:cs typeface="Open Sans"/>
                <a:sym typeface="Open Sans"/>
              </a:rPr>
            </a:br>
            <a:r>
              <a:rPr lang="en" sz="1100" b="0">
                <a:latin typeface="Open Sans"/>
                <a:ea typeface="Open Sans"/>
                <a:cs typeface="Open Sans"/>
                <a:sym typeface="Open Sans"/>
              </a:rPr>
              <a:t>Si los participantes tienen problemas para nombrar el sentimiento, sugiérales que miren el folleto de la Rueda de las Emociones para obtener ideas. Dales tiempo para digerir y procesar.</a:t>
            </a:r>
            <a:br>
              <a:rPr lang="en" sz="1100" b="0">
                <a:latin typeface="Open Sans"/>
                <a:ea typeface="Open Sans"/>
                <a:cs typeface="Open Sans"/>
                <a:sym typeface="Open Sans"/>
              </a:rPr>
            </a:br>
            <a:r>
              <a:rPr lang="en" sz="1100" b="0">
                <a:latin typeface="Open Sans"/>
                <a:ea typeface="Open Sans"/>
                <a:cs typeface="Open Sans"/>
                <a:sym typeface="Open Sans"/>
              </a:rPr>
              <a:t>Pregunta: ¿cuál de los titulares te hace querer compartir la noticia con los demás? ¿Por qué?</a:t>
            </a:r>
            <a:br>
              <a:rPr lang="en" sz="1100" b="0">
                <a:latin typeface="Open Sans"/>
                <a:ea typeface="Open Sans"/>
                <a:cs typeface="Open Sans"/>
                <a:sym typeface="Open Sans"/>
              </a:rPr>
            </a:br>
            <a:r>
              <a:rPr lang="en" sz="1100" b="0">
                <a:latin typeface="Open Sans"/>
                <a:ea typeface="Open Sans"/>
                <a:cs typeface="Open Sans"/>
                <a:sym typeface="Open Sans"/>
              </a:rPr>
              <a:t>Alternativa para todo este ejercicio: Utiliza un enfoque de Pensar-Emparejar-Compartir. Divida a los participantes en parejas (es posible que desee emparejar hombres con mujeres y viceversa). Para cada diapositiva, pida a los participantes que primero sigan los pasos de Name It To Tame It por su cuenta, y luego compartan sus sentimientos con sus compañeros.</a:t>
            </a:r>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01;p3">
            <a:extLst>
              <a:ext uri="{FF2B5EF4-FFF2-40B4-BE49-F238E27FC236}">
                <a16:creationId xmlns:a16="http://schemas.microsoft.com/office/drawing/2014/main" id="{7E520541-5266-B397-1AD0-7B611465D636}"/>
              </a:ext>
            </a:extLst>
          </p:cNvPr>
          <p:cNvPicPr preferRelativeResize="0"/>
          <p:nvPr/>
        </p:nvPicPr>
        <p:blipFill rotWithShape="1">
          <a:blip r:embed="rId2">
            <a:alphaModFix/>
          </a:blip>
          <a:srcRect/>
          <a:stretch/>
        </p:blipFill>
        <p:spPr>
          <a:xfrm>
            <a:off x="8406262" y="85675"/>
            <a:ext cx="574610" cy="429582"/>
          </a:xfrm>
          <a:prstGeom prst="rect">
            <a:avLst/>
          </a:prstGeom>
          <a:noFill/>
          <a:ln>
            <a:noFill/>
          </a:ln>
        </p:spPr>
      </p:pic>
      <p:sp>
        <p:nvSpPr>
          <p:cNvPr id="4" name="textruta 3">
            <a:extLst>
              <a:ext uri="{FF2B5EF4-FFF2-40B4-BE49-F238E27FC236}">
                <a16:creationId xmlns:a16="http://schemas.microsoft.com/office/drawing/2014/main" id="{AF5645F1-2A4D-71D3-103F-E7391DC9EF60}"/>
              </a:ext>
            </a:extLst>
          </p:cNvPr>
          <p:cNvSpPr txBox="1"/>
          <p:nvPr/>
        </p:nvSpPr>
        <p:spPr>
          <a:xfrm>
            <a:off x="531671" y="300466"/>
            <a:ext cx="8161895" cy="1623714"/>
          </a:xfrm>
          <a:prstGeom prst="rect">
            <a:avLst/>
          </a:prstGeom>
          <a:noFill/>
        </p:spPr>
        <p:txBody>
          <a:bodyPr wrap="square">
            <a:spAutoFit/>
          </a:bodyPr>
          <a:lstStyle/>
          <a:p>
            <a:pPr algn="just">
              <a:lnSpc>
                <a:spcPct val="107000"/>
              </a:lnSpc>
              <a:spcAft>
                <a:spcPts val="600"/>
              </a:spcAft>
            </a:pPr>
            <a:endParaRPr lang="sv-SE" sz="1050" dirty="0">
              <a:solidFill>
                <a:schemeClr val="bg1"/>
              </a:solidFill>
              <a:ea typeface="Calibri" panose="020F0502020204030204" pitchFamily="34" charset="0"/>
              <a:cs typeface="Times New Roman" panose="02020603050405020304" pitchFamily="18" charset="0"/>
            </a:endParaRPr>
          </a:p>
          <a:p>
            <a:pPr algn="just">
              <a:lnSpc>
                <a:spcPct val="107000"/>
              </a:lnSpc>
              <a:spcAft>
                <a:spcPts val="600"/>
              </a:spcAft>
            </a:pPr>
            <a:r>
              <a:rPr lang="es" sz="1200" dirty="0">
                <a:solidFill>
                  <a:schemeClr val="bg1"/>
                </a:solidFill>
                <a:ea typeface="Calibri" panose="020F0502020204030204" pitchFamily="34" charset="0"/>
                <a:cs typeface="Times New Roman" panose="02020603050405020304" pitchFamily="18" charset="0"/>
              </a:rPr>
              <a:t>El formador muestra los resultados y comienza un nuevo debate:</a:t>
            </a:r>
          </a:p>
          <a:p>
            <a:pPr marL="257175" indent="-257175" algn="just">
              <a:lnSpc>
                <a:spcPct val="107000"/>
              </a:lnSpc>
              <a:spcAft>
                <a:spcPts val="600"/>
              </a:spcAft>
              <a:buSzPts val="1000"/>
              <a:buFont typeface="Symbol" panose="05050102010706020507" pitchFamily="18" charset="2"/>
              <a:buChar char=""/>
              <a:tabLst>
                <a:tab pos="342900" algn="l"/>
              </a:tabLst>
            </a:pPr>
            <a:r>
              <a:rPr lang="es" sz="1200" dirty="0">
                <a:solidFill>
                  <a:schemeClr val="bg1"/>
                </a:solidFill>
                <a:ea typeface="Calibri" panose="020F0502020204030204" pitchFamily="34" charset="0"/>
                <a:cs typeface="Times New Roman" panose="02020603050405020304" pitchFamily="18" charset="0"/>
              </a:rPr>
              <a:t>¿</a:t>
            </a:r>
            <a:r>
              <a:rPr lang="en-GB" sz="1200" dirty="0" err="1">
                <a:solidFill>
                  <a:schemeClr val="bg1"/>
                </a:solidFill>
                <a:ea typeface="Calibri" panose="020F0502020204030204" pitchFamily="34" charset="0"/>
                <a:cs typeface="Times New Roman" panose="02020603050405020304" pitchFamily="18" charset="0"/>
              </a:rPr>
              <a:t>Qué</a:t>
            </a:r>
            <a:r>
              <a:rPr lang="es" sz="1200" dirty="0">
                <a:solidFill>
                  <a:schemeClr val="bg1"/>
                </a:solidFill>
                <a:ea typeface="Calibri" panose="020F0502020204030204" pitchFamily="34" charset="0"/>
                <a:cs typeface="Times New Roman" panose="02020603050405020304" pitchFamily="18" charset="0"/>
              </a:rPr>
              <a:t> caracteriza cada red social?</a:t>
            </a:r>
          </a:p>
          <a:p>
            <a:pPr marL="257175" indent="-257175" algn="just">
              <a:lnSpc>
                <a:spcPct val="107000"/>
              </a:lnSpc>
              <a:spcAft>
                <a:spcPts val="600"/>
              </a:spcAft>
              <a:buSzPts val="1000"/>
              <a:buFont typeface="Symbol" panose="05050102010706020507" pitchFamily="18" charset="2"/>
              <a:buChar char=""/>
              <a:tabLst>
                <a:tab pos="342900" algn="l"/>
              </a:tabLst>
            </a:pPr>
            <a:r>
              <a:rPr lang="es" sz="1200" dirty="0">
                <a:solidFill>
                  <a:schemeClr val="bg1"/>
                </a:solidFill>
                <a:ea typeface="Calibri" panose="020F0502020204030204" pitchFamily="34" charset="0"/>
                <a:cs typeface="Times New Roman" panose="02020603050405020304" pitchFamily="18" charset="0"/>
              </a:rPr>
              <a:t>Se pone una como ejemplo: ¿Cu</a:t>
            </a:r>
            <a:r>
              <a:rPr lang="en-GB" sz="1200" dirty="0">
                <a:solidFill>
                  <a:schemeClr val="bg1"/>
                </a:solidFill>
                <a:ea typeface="Calibri" panose="020F0502020204030204" pitchFamily="34" charset="0"/>
                <a:cs typeface="Times New Roman" panose="02020603050405020304" pitchFamily="18" charset="0"/>
              </a:rPr>
              <a:t>á</a:t>
            </a:r>
            <a:r>
              <a:rPr lang="es" sz="1200" dirty="0">
                <a:solidFill>
                  <a:schemeClr val="bg1"/>
                </a:solidFill>
                <a:ea typeface="Calibri" panose="020F0502020204030204" pitchFamily="34" charset="0"/>
                <a:cs typeface="Times New Roman" panose="02020603050405020304" pitchFamily="18" charset="0"/>
              </a:rPr>
              <a:t>les son sus fortalezas?</a:t>
            </a:r>
          </a:p>
          <a:p>
            <a:pPr marL="257175" indent="-257175" algn="just">
              <a:lnSpc>
                <a:spcPct val="107000"/>
              </a:lnSpc>
              <a:spcAft>
                <a:spcPts val="600"/>
              </a:spcAft>
              <a:buSzPts val="1000"/>
              <a:buFont typeface="Symbol" panose="05050102010706020507" pitchFamily="18" charset="2"/>
              <a:buChar char=""/>
              <a:tabLst>
                <a:tab pos="342900" algn="l"/>
              </a:tabLst>
            </a:pPr>
            <a:r>
              <a:rPr lang="es" sz="1200" dirty="0">
                <a:solidFill>
                  <a:schemeClr val="bg1"/>
                </a:solidFill>
                <a:ea typeface="Calibri" panose="020F0502020204030204" pitchFamily="34" charset="0"/>
                <a:cs typeface="Times New Roman" panose="02020603050405020304" pitchFamily="18" charset="0"/>
              </a:rPr>
              <a:t>¿Y sus debilidades ?</a:t>
            </a:r>
          </a:p>
          <a:p>
            <a:pPr marL="257175" indent="-257175" algn="just">
              <a:lnSpc>
                <a:spcPct val="107000"/>
              </a:lnSpc>
              <a:spcAft>
                <a:spcPts val="600"/>
              </a:spcAft>
              <a:buSzPts val="1000"/>
              <a:buFont typeface="Symbol" panose="05050102010706020507" pitchFamily="18" charset="2"/>
              <a:buChar char=""/>
              <a:tabLst>
                <a:tab pos="342900" algn="l"/>
              </a:tabLst>
            </a:pPr>
            <a:r>
              <a:rPr lang="es" sz="1200" dirty="0">
                <a:solidFill>
                  <a:schemeClr val="bg1"/>
                </a:solidFill>
                <a:ea typeface="Calibri" panose="020F0502020204030204" pitchFamily="34" charset="0"/>
                <a:cs typeface="Times New Roman" panose="02020603050405020304" pitchFamily="18" charset="0"/>
              </a:rPr>
              <a:t>¿Cómo crear un buen post en esta red social?</a:t>
            </a:r>
          </a:p>
        </p:txBody>
      </p:sp>
      <p:sp>
        <p:nvSpPr>
          <p:cNvPr id="2" name="textruta 1">
            <a:extLst>
              <a:ext uri="{FF2B5EF4-FFF2-40B4-BE49-F238E27FC236}">
                <a16:creationId xmlns:a16="http://schemas.microsoft.com/office/drawing/2014/main" id="{FB2D7475-091A-C1A3-00DE-64CD19C59018}"/>
              </a:ext>
            </a:extLst>
          </p:cNvPr>
          <p:cNvSpPr txBox="1"/>
          <p:nvPr/>
        </p:nvSpPr>
        <p:spPr>
          <a:xfrm>
            <a:off x="531671" y="2438727"/>
            <a:ext cx="8263476" cy="2262158"/>
          </a:xfrm>
          <a:prstGeom prst="rect">
            <a:avLst/>
          </a:prstGeom>
          <a:noFill/>
        </p:spPr>
        <p:txBody>
          <a:bodyPr wrap="square" rtlCol="0">
            <a:spAutoFit/>
          </a:bodyPr>
          <a:lstStyle/>
          <a:p>
            <a:r>
              <a:rPr lang="es" sz="1200" b="1" dirty="0" err="1">
                <a:solidFill>
                  <a:schemeClr val="bg1"/>
                </a:solidFill>
              </a:rPr>
              <a:t>Ejercicio </a:t>
            </a:r>
            <a:r>
              <a:rPr lang="es" sz="1200" b="1" dirty="0">
                <a:solidFill>
                  <a:schemeClr val="bg1"/>
                </a:solidFill>
              </a:rPr>
              <a:t>3</a:t>
            </a:r>
          </a:p>
          <a:p>
            <a:pPr lvl="1"/>
            <a:endParaRPr lang="sv-SE" sz="1200" dirty="0">
              <a:solidFill>
                <a:schemeClr val="bg1"/>
              </a:solidFill>
            </a:endParaRPr>
          </a:p>
          <a:p>
            <a:r>
              <a:rPr lang="es" sz="1200" dirty="0">
                <a:solidFill>
                  <a:schemeClr val="bg1"/>
                </a:solidFill>
              </a:rPr>
              <a:t>1. Seleccione tres ejemplos en las redes sociales donde se destaque a una persona en particular. Reflexiona sobre lo que que esta bein hecho y mal hecho, teniendo en cuenta el contexto lo que se presenta, lo mejor y lo peor de esta preentación.</a:t>
            </a:r>
          </a:p>
          <a:p>
            <a:endParaRPr lang="sv-SE" sz="1200" dirty="0">
              <a:solidFill>
                <a:schemeClr val="bg1"/>
              </a:solidFill>
            </a:endParaRPr>
          </a:p>
          <a:p>
            <a:r>
              <a:rPr lang="es" sz="1200" dirty="0">
                <a:solidFill>
                  <a:schemeClr val="bg1"/>
                </a:solidFill>
              </a:rPr>
              <a:t>2. Haz tu propia presentación (mejorada) e inicia un debate. </a:t>
            </a:r>
            <a:r>
              <a:rPr lang="en-GB" sz="1200" dirty="0">
                <a:solidFill>
                  <a:schemeClr val="bg1"/>
                </a:solidFill>
              </a:rPr>
              <a:t>H</a:t>
            </a:r>
            <a:r>
              <a:rPr lang="es" sz="1200" dirty="0">
                <a:solidFill>
                  <a:schemeClr val="bg1"/>
                </a:solidFill>
              </a:rPr>
              <a:t>acer comentarios sobre esta presentación y presentar en grupo las claves de una presentación que funciona y debatiro en grupo.</a:t>
            </a:r>
          </a:p>
          <a:p>
            <a:endParaRPr lang="sv-SE" sz="1200" dirty="0">
              <a:solidFill>
                <a:schemeClr val="bg1"/>
              </a:solidFill>
            </a:endParaRPr>
          </a:p>
          <a:p>
            <a:r>
              <a:rPr lang="es" sz="1200" dirty="0">
                <a:solidFill>
                  <a:schemeClr val="bg1"/>
                </a:solidFill>
              </a:rPr>
              <a:t>Hacer lo mismo para presentaciones en otros edes sociales.</a:t>
            </a:r>
          </a:p>
          <a:p>
            <a:endParaRPr lang="sv-SE" sz="1050" dirty="0">
              <a:solidFill>
                <a:schemeClr val="bg1"/>
              </a:solidFill>
            </a:endParaRPr>
          </a:p>
          <a:p>
            <a:endParaRPr lang="sv-SE" sz="1050" dirty="0">
              <a:solidFill>
                <a:schemeClr val="bg1"/>
              </a:solidFill>
            </a:endParaRPr>
          </a:p>
        </p:txBody>
      </p:sp>
      <p:pic>
        <p:nvPicPr>
          <p:cNvPr id="5" name="Bildobjekt 4">
            <a:extLst>
              <a:ext uri="{FF2B5EF4-FFF2-40B4-BE49-F238E27FC236}">
                <a16:creationId xmlns:a16="http://schemas.microsoft.com/office/drawing/2014/main" id="{A1089CAA-B65E-10B9-35EA-E8AAB7483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4633" y="726308"/>
            <a:ext cx="2413983" cy="1712419"/>
          </a:xfrm>
          <a:prstGeom prst="rect">
            <a:avLst/>
          </a:prstGeom>
        </p:spPr>
      </p:pic>
      <p:pic>
        <p:nvPicPr>
          <p:cNvPr id="3" name="Imagen 2">
            <a:extLst>
              <a:ext uri="{FF2B5EF4-FFF2-40B4-BE49-F238E27FC236}">
                <a16:creationId xmlns:a16="http://schemas.microsoft.com/office/drawing/2014/main" id="{4A868683-6177-F759-3192-F9FDB8A48046}"/>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307624297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ruta 14">
            <a:extLst>
              <a:ext uri="{FF2B5EF4-FFF2-40B4-BE49-F238E27FC236}">
                <a16:creationId xmlns:a16="http://schemas.microsoft.com/office/drawing/2014/main" id="{1469CE1F-AE82-50A1-2271-3A69513A027C}"/>
              </a:ext>
            </a:extLst>
          </p:cNvPr>
          <p:cNvSpPr txBox="1"/>
          <p:nvPr/>
        </p:nvSpPr>
        <p:spPr>
          <a:xfrm>
            <a:off x="591207" y="604003"/>
            <a:ext cx="4780893" cy="3785652"/>
          </a:xfrm>
          <a:prstGeom prst="rect">
            <a:avLst/>
          </a:prstGeom>
          <a:noFill/>
        </p:spPr>
        <p:txBody>
          <a:bodyPr wrap="square">
            <a:spAutoFit/>
          </a:bodyPr>
          <a:lstStyle/>
          <a:p>
            <a:r>
              <a:rPr lang="es" sz="1200" b="1" dirty="0" err="1">
                <a:solidFill>
                  <a:schemeClr val="bg1"/>
                </a:solidFill>
              </a:rPr>
              <a:t>Ejercicio </a:t>
            </a:r>
            <a:r>
              <a:rPr lang="es" sz="1200" b="1" dirty="0">
                <a:solidFill>
                  <a:schemeClr val="bg1"/>
                </a:solidFill>
              </a:rPr>
              <a:t>4</a:t>
            </a:r>
          </a:p>
          <a:p>
            <a:pPr marL="214313" indent="-214313">
              <a:buFont typeface="Arial" panose="020B0604020202020204" pitchFamily="34" charset="0"/>
              <a:buChar char="•"/>
            </a:pPr>
            <a:endParaRPr lang="sv-SE" sz="1200" b="1" dirty="0">
              <a:solidFill>
                <a:schemeClr val="bg1"/>
              </a:solidFill>
            </a:endParaRPr>
          </a:p>
          <a:p>
            <a:endParaRPr lang="sv-SE" sz="1200" b="1" dirty="0">
              <a:solidFill>
                <a:schemeClr val="bg1"/>
              </a:solidFill>
            </a:endParaRPr>
          </a:p>
          <a:p>
            <a:r>
              <a:rPr lang="es" sz="1200" b="1" dirty="0" err="1">
                <a:solidFill>
                  <a:schemeClr val="bg1"/>
                </a:solidFill>
              </a:rPr>
              <a:t>Etiqueta </a:t>
            </a:r>
            <a:endParaRPr lang="sv-SE" sz="1200" b="1" dirty="0">
              <a:solidFill>
                <a:schemeClr val="bg1"/>
              </a:solidFill>
            </a:endParaRPr>
          </a:p>
          <a:p>
            <a:pPr lvl="1"/>
            <a:endParaRPr lang="sv-SE" sz="1200" dirty="0">
              <a:solidFill>
                <a:schemeClr val="bg1"/>
              </a:solidFill>
            </a:endParaRPr>
          </a:p>
          <a:p>
            <a:r>
              <a:rPr lang="es" sz="1200" dirty="0">
                <a:solidFill>
                  <a:schemeClr val="bg1"/>
                </a:solidFill>
              </a:rPr>
              <a:t>El formador organiza a los participantes en grupos de 3 y les pide que hablen sobre etiqueta social en línea, utilizando lo siguiente sitio web : </a:t>
            </a:r>
            <a:r>
              <a:rPr lang="es" sz="1200" dirty="0">
                <a:solidFill>
                  <a:schemeClr val="bg1"/>
                </a:solidFill>
                <a:hlinkClick r:id="rId2"/>
              </a:rPr>
              <a:t>https://www.rd.com/list/social-media-etiquette/ </a:t>
            </a:r>
            <a:r>
              <a:rPr lang="es" sz="1200" dirty="0">
                <a:solidFill>
                  <a:schemeClr val="bg1"/>
                </a:solidFill>
              </a:rPr>
              <a:t>. Se puede traducir al castellano usando extensiones del navegador.</a:t>
            </a:r>
          </a:p>
          <a:p>
            <a:endParaRPr lang="sv-SE" sz="1200" dirty="0">
              <a:solidFill>
                <a:schemeClr val="bg1"/>
              </a:solidFill>
            </a:endParaRPr>
          </a:p>
          <a:p>
            <a:r>
              <a:rPr lang="es" sz="1200" dirty="0">
                <a:solidFill>
                  <a:schemeClr val="bg1"/>
                </a:solidFill>
              </a:rPr>
              <a:t>Los participantes son deben dividir estas trece reglas en 4 categorías :</a:t>
            </a:r>
          </a:p>
          <a:p>
            <a:endParaRPr lang="sv-SE" sz="1200" dirty="0">
              <a:solidFill>
                <a:schemeClr val="bg1"/>
              </a:solidFill>
            </a:endParaRPr>
          </a:p>
          <a:p>
            <a:r>
              <a:rPr lang="es" sz="1200" dirty="0">
                <a:solidFill>
                  <a:schemeClr val="bg1"/>
                </a:solidFill>
              </a:rPr>
              <a:t>- Reglas que piensas que uno nunca debe romper</a:t>
            </a:r>
          </a:p>
          <a:p>
            <a:r>
              <a:rPr lang="es" sz="1200" dirty="0">
                <a:solidFill>
                  <a:schemeClr val="bg1"/>
                </a:solidFill>
              </a:rPr>
              <a:t>- Reglas que piensas que pueden romperse ocasionalmente</a:t>
            </a:r>
            <a:endParaRPr lang="sv-SE" sz="1200" dirty="0">
              <a:solidFill>
                <a:schemeClr val="bg1"/>
              </a:solidFill>
            </a:endParaRPr>
          </a:p>
          <a:p>
            <a:r>
              <a:rPr lang="es" sz="1200" dirty="0">
                <a:solidFill>
                  <a:schemeClr val="bg1"/>
                </a:solidFill>
              </a:rPr>
              <a:t>- Reglas que piensas que pueden romperse</a:t>
            </a:r>
          </a:p>
          <a:p>
            <a:r>
              <a:rPr lang="es" sz="1200" dirty="0">
                <a:solidFill>
                  <a:schemeClr val="bg1"/>
                </a:solidFill>
              </a:rPr>
              <a:t>- Reglas que piensas que puedes romper tu personalmente</a:t>
            </a:r>
          </a:p>
          <a:p>
            <a:endParaRPr lang="sv-SE" sz="1200" dirty="0">
              <a:solidFill>
                <a:schemeClr val="bg1"/>
              </a:solidFill>
            </a:endParaRPr>
          </a:p>
          <a:p>
            <a:r>
              <a:rPr lang="es" sz="1200" dirty="0">
                <a:solidFill>
                  <a:schemeClr val="bg1"/>
                </a:solidFill>
              </a:rPr>
              <a:t>Cada grupo presenta su resultado y se inicia un pebate, supervisado por el formador, sobre etiqueta en las redes sociales.</a:t>
            </a:r>
          </a:p>
        </p:txBody>
      </p:sp>
      <p:pic>
        <p:nvPicPr>
          <p:cNvPr id="3" name="Google Shape;85;p2">
            <a:extLst>
              <a:ext uri="{FF2B5EF4-FFF2-40B4-BE49-F238E27FC236}">
                <a16:creationId xmlns:a16="http://schemas.microsoft.com/office/drawing/2014/main" id="{3DDE1A02-0FD5-3372-163F-8518AC97F215}"/>
              </a:ext>
            </a:extLst>
          </p:cNvPr>
          <p:cNvPicPr preferRelativeResize="0"/>
          <p:nvPr/>
        </p:nvPicPr>
        <p:blipFill rotWithShape="1">
          <a:blip r:embed="rId3">
            <a:alphaModFix/>
          </a:blip>
          <a:srcRect/>
          <a:stretch/>
        </p:blipFill>
        <p:spPr>
          <a:xfrm>
            <a:off x="8406262" y="93557"/>
            <a:ext cx="574610" cy="429582"/>
          </a:xfrm>
          <a:prstGeom prst="rect">
            <a:avLst/>
          </a:prstGeom>
          <a:noFill/>
          <a:ln>
            <a:noFill/>
          </a:ln>
        </p:spPr>
      </p:pic>
      <p:pic>
        <p:nvPicPr>
          <p:cNvPr id="4" name="Imagen 3">
            <a:extLst>
              <a:ext uri="{FF2B5EF4-FFF2-40B4-BE49-F238E27FC236}">
                <a16:creationId xmlns:a16="http://schemas.microsoft.com/office/drawing/2014/main" id="{B981EE6E-83D2-15B0-7CD8-0AEC64E36642}"/>
              </a:ext>
            </a:extLst>
          </p:cNvPr>
          <p:cNvPicPr>
            <a:picLocks noChangeAspect="1"/>
          </p:cNvPicPr>
          <p:nvPr/>
        </p:nvPicPr>
        <p:blipFill>
          <a:blip r:embed="rId4"/>
          <a:stretch>
            <a:fillRect/>
          </a:stretch>
        </p:blipFill>
        <p:spPr>
          <a:xfrm>
            <a:off x="135312" y="4844594"/>
            <a:ext cx="866494" cy="204668"/>
          </a:xfrm>
          <a:prstGeom prst="rect">
            <a:avLst/>
          </a:prstGeom>
        </p:spPr>
      </p:pic>
      <p:sp>
        <p:nvSpPr>
          <p:cNvPr id="5" name="CuadroTexto 4">
            <a:extLst>
              <a:ext uri="{FF2B5EF4-FFF2-40B4-BE49-F238E27FC236}">
                <a16:creationId xmlns:a16="http://schemas.microsoft.com/office/drawing/2014/main" id="{12D36DB5-B837-EAE9-CD0E-AA3436D98EE6}"/>
              </a:ext>
            </a:extLst>
          </p:cNvPr>
          <p:cNvSpPr txBox="1"/>
          <p:nvPr/>
        </p:nvSpPr>
        <p:spPr>
          <a:xfrm>
            <a:off x="5692588" y="1007957"/>
            <a:ext cx="3451412" cy="4185761"/>
          </a:xfrm>
          <a:prstGeom prst="rect">
            <a:avLst/>
          </a:prstGeom>
          <a:noFill/>
        </p:spPr>
        <p:txBody>
          <a:bodyPr wrap="square" rtlCol="0">
            <a:spAutoFit/>
          </a:bodyPr>
          <a:lstStyle/>
          <a:p>
            <a:r>
              <a:rPr lang="es-ES" sz="1200" b="1" dirty="0">
                <a:solidFill>
                  <a:schemeClr val="bg1"/>
                </a:solidFill>
                <a:latin typeface="Arial Narrow" panose="020B0606020202030204" pitchFamily="34" charset="0"/>
              </a:rPr>
              <a:t>13 reglas: </a:t>
            </a:r>
          </a:p>
          <a:p>
            <a:endParaRPr lang="es-ES" sz="1200" b="1" dirty="0">
              <a:solidFill>
                <a:schemeClr val="bg1"/>
              </a:solidFill>
              <a:latin typeface="Arial Narrow" panose="020B0606020202030204" pitchFamily="34" charset="0"/>
            </a:endParaRPr>
          </a:p>
          <a:p>
            <a:pPr marL="342900" indent="-342900">
              <a:buClr>
                <a:schemeClr val="bg1"/>
              </a:buClr>
              <a:buFont typeface="+mj-lt"/>
              <a:buAutoNum type="arabicPeriod"/>
            </a:pPr>
            <a:r>
              <a:rPr lang="es-ES" sz="1200" b="1" dirty="0">
                <a:solidFill>
                  <a:schemeClr val="bg1"/>
                </a:solidFill>
                <a:latin typeface="Arial Narrow" panose="020B0606020202030204" pitchFamily="34" charset="0"/>
              </a:rPr>
              <a:t>No lo digas en línea si no lo dirías en persona</a:t>
            </a:r>
          </a:p>
          <a:p>
            <a:pPr marL="342900" indent="-342900">
              <a:buClr>
                <a:schemeClr val="bg1"/>
              </a:buClr>
              <a:buFont typeface="+mj-lt"/>
              <a:buAutoNum type="arabicPeriod"/>
            </a:pPr>
            <a:r>
              <a:rPr lang="es-ES" sz="1200" b="1" dirty="0">
                <a:solidFill>
                  <a:schemeClr val="bg1"/>
                </a:solidFill>
                <a:latin typeface="Arial Narrow" panose="020B0606020202030204" pitchFamily="34" charset="0"/>
              </a:rPr>
              <a:t>No te comportes en línea de forma diferente a como lo harías personalmente</a:t>
            </a:r>
          </a:p>
          <a:p>
            <a:pPr marL="342900" indent="-342900">
              <a:buClr>
                <a:schemeClr val="bg1"/>
              </a:buClr>
              <a:buFont typeface="+mj-lt"/>
              <a:buAutoNum type="arabicPeriod"/>
            </a:pPr>
            <a:r>
              <a:rPr lang="en-GB" sz="1200" b="1" dirty="0">
                <a:solidFill>
                  <a:schemeClr val="bg1"/>
                </a:solidFill>
                <a:latin typeface="Arial Narrow" panose="020B0606020202030204" pitchFamily="34" charset="0"/>
              </a:rPr>
              <a:t>No </a:t>
            </a:r>
            <a:r>
              <a:rPr lang="en-GB" sz="1200" b="1" dirty="0" err="1">
                <a:solidFill>
                  <a:schemeClr val="bg1"/>
                </a:solidFill>
                <a:latin typeface="Arial Narrow" panose="020B0606020202030204" pitchFamily="34" charset="0"/>
              </a:rPr>
              <a:t>etiquetes</a:t>
            </a:r>
            <a:r>
              <a:rPr lang="en-GB" sz="1200" b="1" dirty="0">
                <a:solidFill>
                  <a:schemeClr val="bg1"/>
                </a:solidFill>
                <a:latin typeface="Arial Narrow" panose="020B0606020202030204" pitchFamily="34" charset="0"/>
              </a:rPr>
              <a:t> </a:t>
            </a:r>
            <a:r>
              <a:rPr lang="en-GB" sz="1200" b="1" dirty="0" err="1">
                <a:solidFill>
                  <a:schemeClr val="bg1"/>
                </a:solidFill>
                <a:latin typeface="Arial Narrow" panose="020B0606020202030204" pitchFamily="34" charset="0"/>
              </a:rPr>
              <a:t>indiscriminadamente</a:t>
            </a:r>
            <a:endParaRPr lang="en-GB" sz="1200" b="1" dirty="0">
              <a:solidFill>
                <a:schemeClr val="bg1"/>
              </a:solidFill>
              <a:latin typeface="Arial Narrow" panose="020B0606020202030204" pitchFamily="34" charset="0"/>
            </a:endParaRPr>
          </a:p>
          <a:p>
            <a:pPr marL="342900" indent="-342900">
              <a:buClr>
                <a:schemeClr val="bg1"/>
              </a:buClr>
              <a:buFont typeface="+mj-lt"/>
              <a:buAutoNum type="arabicPeriod"/>
            </a:pPr>
            <a:r>
              <a:rPr lang="en-GB" sz="1200" b="1" dirty="0">
                <a:solidFill>
                  <a:schemeClr val="bg1"/>
                </a:solidFill>
                <a:latin typeface="Arial Narrow" panose="020B0606020202030204" pitchFamily="34" charset="0"/>
              </a:rPr>
              <a:t>No </a:t>
            </a:r>
            <a:r>
              <a:rPr lang="en-GB" sz="1200" b="1" dirty="0" err="1">
                <a:solidFill>
                  <a:schemeClr val="bg1"/>
                </a:solidFill>
                <a:latin typeface="Arial Narrow" panose="020B0606020202030204" pitchFamily="34" charset="0"/>
              </a:rPr>
              <a:t>interactúes</a:t>
            </a:r>
            <a:r>
              <a:rPr lang="en-GB" sz="1200" b="1" dirty="0">
                <a:solidFill>
                  <a:schemeClr val="bg1"/>
                </a:solidFill>
                <a:latin typeface="Arial Narrow" panose="020B0606020202030204" pitchFamily="34" charset="0"/>
              </a:rPr>
              <a:t> </a:t>
            </a:r>
            <a:r>
              <a:rPr lang="en-GB" sz="1200" b="1" dirty="0" err="1">
                <a:solidFill>
                  <a:schemeClr val="bg1"/>
                </a:solidFill>
                <a:latin typeface="Arial Narrow" panose="020B0606020202030204" pitchFamily="34" charset="0"/>
              </a:rPr>
              <a:t>públicamente</a:t>
            </a:r>
            <a:r>
              <a:rPr lang="en-GB" sz="1200" b="1" dirty="0">
                <a:solidFill>
                  <a:schemeClr val="bg1"/>
                </a:solidFill>
                <a:latin typeface="Arial Narrow" panose="020B0606020202030204" pitchFamily="34" charset="0"/>
              </a:rPr>
              <a:t> con trolls</a:t>
            </a:r>
          </a:p>
          <a:p>
            <a:pPr marL="342900" indent="-342900">
              <a:buClr>
                <a:schemeClr val="bg1"/>
              </a:buClr>
              <a:buFont typeface="+mj-lt"/>
              <a:buAutoNum type="arabicPeriod"/>
            </a:pPr>
            <a:r>
              <a:rPr lang="es-ES" sz="1200" b="1" dirty="0">
                <a:solidFill>
                  <a:schemeClr val="bg1"/>
                </a:solidFill>
                <a:latin typeface="Arial Narrow" panose="020B0606020202030204" pitchFamily="34" charset="0"/>
              </a:rPr>
              <a:t>Crea una cuenta separada para sus contactos comerciales</a:t>
            </a:r>
          </a:p>
          <a:p>
            <a:pPr marL="342900" indent="-342900">
              <a:buClr>
                <a:schemeClr val="bg1"/>
              </a:buClr>
              <a:buFont typeface="+mj-lt"/>
              <a:buAutoNum type="arabicPeriod"/>
            </a:pPr>
            <a:r>
              <a:rPr lang="es-ES" sz="1200" b="1" dirty="0">
                <a:solidFill>
                  <a:schemeClr val="bg1"/>
                </a:solidFill>
                <a:latin typeface="Arial Narrow" panose="020B0606020202030204" pitchFamily="34" charset="0"/>
              </a:rPr>
              <a:t>No intentes “hacerte amigo” de personas que no conoces</a:t>
            </a:r>
          </a:p>
          <a:p>
            <a:pPr marL="342900" indent="-342900">
              <a:buClr>
                <a:schemeClr val="bg1"/>
              </a:buClr>
              <a:buFont typeface="+mj-lt"/>
              <a:buAutoNum type="arabicPeriod"/>
            </a:pPr>
            <a:r>
              <a:rPr lang="es-ES" sz="1200" b="1" dirty="0">
                <a:solidFill>
                  <a:schemeClr val="bg1"/>
                </a:solidFill>
                <a:latin typeface="Arial Narrow" panose="020B0606020202030204" pitchFamily="34" charset="0"/>
              </a:rPr>
              <a:t>Mantente desconectado cuando estés enojado</a:t>
            </a:r>
          </a:p>
          <a:p>
            <a:pPr marL="342900" indent="-342900">
              <a:buClr>
                <a:schemeClr val="bg1"/>
              </a:buClr>
              <a:buFont typeface="+mj-lt"/>
              <a:buAutoNum type="arabicPeriod"/>
            </a:pPr>
            <a:r>
              <a:rPr lang="es-ES" sz="1200" b="1" dirty="0">
                <a:solidFill>
                  <a:schemeClr val="bg1"/>
                </a:solidFill>
                <a:latin typeface="Arial Narrow" panose="020B0606020202030204" pitchFamily="34" charset="0"/>
              </a:rPr>
              <a:t>Toma capturas de pantalla de manera responsable</a:t>
            </a:r>
          </a:p>
          <a:p>
            <a:pPr marL="342900" indent="-342900">
              <a:buClr>
                <a:schemeClr val="bg1"/>
              </a:buClr>
              <a:buFont typeface="+mj-lt"/>
              <a:buAutoNum type="arabicPeriod"/>
            </a:pPr>
            <a:r>
              <a:rPr lang="es-ES" sz="1200" b="1" dirty="0">
                <a:solidFill>
                  <a:schemeClr val="bg1"/>
                </a:solidFill>
                <a:latin typeface="Arial Narrow" panose="020B0606020202030204" pitchFamily="34" charset="0"/>
              </a:rPr>
              <a:t>No publiques fotos de alguien sin permiso</a:t>
            </a:r>
          </a:p>
          <a:p>
            <a:pPr marL="342900" indent="-342900">
              <a:buClr>
                <a:schemeClr val="bg1"/>
              </a:buClr>
              <a:buFont typeface="+mj-lt"/>
              <a:buAutoNum type="arabicPeriod"/>
            </a:pPr>
            <a:r>
              <a:rPr lang="es-ES" sz="1200" b="1" dirty="0">
                <a:solidFill>
                  <a:schemeClr val="bg1"/>
                </a:solidFill>
                <a:latin typeface="Arial Narrow" panose="020B0606020202030204" pitchFamily="34" charset="0"/>
              </a:rPr>
              <a:t>No olvides verificar los hechos</a:t>
            </a:r>
          </a:p>
          <a:p>
            <a:pPr marL="342900" indent="-342900">
              <a:buClr>
                <a:schemeClr val="bg1"/>
              </a:buClr>
              <a:buFont typeface="+mj-lt"/>
              <a:buAutoNum type="arabicPeriod"/>
            </a:pPr>
            <a:r>
              <a:rPr lang="en-GB" sz="1200" b="1" dirty="0" err="1">
                <a:solidFill>
                  <a:schemeClr val="bg1"/>
                </a:solidFill>
                <a:latin typeface="Arial Narrow" panose="020B0606020202030204" pitchFamily="34" charset="0"/>
              </a:rPr>
              <a:t>Comparte</a:t>
            </a:r>
            <a:r>
              <a:rPr lang="en-GB" sz="1200" b="1" dirty="0">
                <a:solidFill>
                  <a:schemeClr val="bg1"/>
                </a:solidFill>
                <a:latin typeface="Arial Narrow" panose="020B0606020202030204" pitchFamily="34" charset="0"/>
              </a:rPr>
              <a:t> </a:t>
            </a:r>
            <a:r>
              <a:rPr lang="en-GB" sz="1200" b="1" dirty="0" err="1">
                <a:solidFill>
                  <a:schemeClr val="bg1"/>
                </a:solidFill>
                <a:latin typeface="Arial Narrow" panose="020B0606020202030204" pitchFamily="34" charset="0"/>
              </a:rPr>
              <a:t>responsablemente</a:t>
            </a:r>
            <a:endParaRPr lang="en-GB" sz="1200" b="1" dirty="0">
              <a:solidFill>
                <a:schemeClr val="bg1"/>
              </a:solidFill>
              <a:latin typeface="Arial Narrow" panose="020B0606020202030204" pitchFamily="34" charset="0"/>
            </a:endParaRPr>
          </a:p>
          <a:p>
            <a:pPr marL="342900" indent="-342900">
              <a:buClr>
                <a:schemeClr val="bg1"/>
              </a:buClr>
              <a:buFont typeface="+mj-lt"/>
              <a:buAutoNum type="arabicPeriod"/>
            </a:pPr>
            <a:r>
              <a:rPr lang="es-ES" sz="1200" b="1" dirty="0">
                <a:solidFill>
                  <a:schemeClr val="bg1"/>
                </a:solidFill>
                <a:latin typeface="Arial Narrow" panose="020B0606020202030204" pitchFamily="34" charset="0"/>
              </a:rPr>
              <a:t>No publiques cuando hayas estado bebiendo.</a:t>
            </a:r>
          </a:p>
          <a:p>
            <a:pPr marL="342900" indent="-342900">
              <a:buClr>
                <a:schemeClr val="bg1"/>
              </a:buClr>
              <a:buFont typeface="+mj-lt"/>
              <a:buAutoNum type="arabicPeriod"/>
            </a:pPr>
            <a:r>
              <a:rPr lang="es-ES" sz="1200" b="1" dirty="0">
                <a:solidFill>
                  <a:schemeClr val="bg1"/>
                </a:solidFill>
                <a:latin typeface="Arial Narrow" panose="020B0606020202030204" pitchFamily="34" charset="0"/>
              </a:rPr>
              <a:t>Sólo porque puedas publicar no significa que debas hacerlo.</a:t>
            </a:r>
          </a:p>
          <a:p>
            <a:pPr marL="228600" indent="-228600">
              <a:buFont typeface="+mj-lt"/>
              <a:buAutoNum type="arabicPeriod"/>
            </a:pPr>
            <a:endParaRPr lang="es-ES" sz="1200" dirty="0">
              <a:solidFill>
                <a:schemeClr val="bg1"/>
              </a:solidFill>
            </a:endParaRPr>
          </a:p>
          <a:p>
            <a:endParaRPr lang="en-GB" dirty="0"/>
          </a:p>
        </p:txBody>
      </p:sp>
    </p:spTree>
    <p:extLst>
      <p:ext uri="{BB962C8B-B14F-4D97-AF65-F5344CB8AC3E}">
        <p14:creationId xmlns:p14="http://schemas.microsoft.com/office/powerpoint/2010/main" val="421500100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01;p3">
            <a:extLst>
              <a:ext uri="{FF2B5EF4-FFF2-40B4-BE49-F238E27FC236}">
                <a16:creationId xmlns:a16="http://schemas.microsoft.com/office/drawing/2014/main" id="{7E520541-5266-B397-1AD0-7B611465D636}"/>
              </a:ext>
            </a:extLst>
          </p:cNvPr>
          <p:cNvPicPr preferRelativeResize="0"/>
          <p:nvPr/>
        </p:nvPicPr>
        <p:blipFill rotWithShape="1">
          <a:blip r:embed="rId2">
            <a:alphaModFix/>
          </a:blip>
          <a:srcRect/>
          <a:stretch/>
        </p:blipFill>
        <p:spPr>
          <a:xfrm>
            <a:off x="8406262" y="85675"/>
            <a:ext cx="574610" cy="429582"/>
          </a:xfrm>
          <a:prstGeom prst="rect">
            <a:avLst/>
          </a:prstGeom>
          <a:noFill/>
          <a:ln>
            <a:noFill/>
          </a:ln>
        </p:spPr>
      </p:pic>
      <p:sp>
        <p:nvSpPr>
          <p:cNvPr id="2" name="textruta 1">
            <a:extLst>
              <a:ext uri="{FF2B5EF4-FFF2-40B4-BE49-F238E27FC236}">
                <a16:creationId xmlns:a16="http://schemas.microsoft.com/office/drawing/2014/main" id="{25828AEC-DCA6-C441-4C43-13DEB2509D62}"/>
              </a:ext>
            </a:extLst>
          </p:cNvPr>
          <p:cNvSpPr txBox="1"/>
          <p:nvPr/>
        </p:nvSpPr>
        <p:spPr>
          <a:xfrm>
            <a:off x="3302532" y="955627"/>
            <a:ext cx="2278461" cy="415498"/>
          </a:xfrm>
          <a:prstGeom prst="rect">
            <a:avLst/>
          </a:prstGeom>
          <a:noFill/>
        </p:spPr>
        <p:txBody>
          <a:bodyPr wrap="square" rtlCol="0">
            <a:spAutoFit/>
          </a:bodyPr>
          <a:lstStyle/>
          <a:p>
            <a:pPr algn="ctr"/>
            <a:r>
              <a:rPr lang="es" sz="2100" dirty="0">
                <a:solidFill>
                  <a:schemeClr val="bg1"/>
                </a:solidFill>
              </a:rPr>
              <a:t>Recursos útiles:</a:t>
            </a:r>
          </a:p>
        </p:txBody>
      </p:sp>
      <p:sp>
        <p:nvSpPr>
          <p:cNvPr id="4" name="textruta 3">
            <a:extLst>
              <a:ext uri="{FF2B5EF4-FFF2-40B4-BE49-F238E27FC236}">
                <a16:creationId xmlns:a16="http://schemas.microsoft.com/office/drawing/2014/main" id="{41A44438-09A4-F887-1C84-07DADAD76984}"/>
              </a:ext>
            </a:extLst>
          </p:cNvPr>
          <p:cNvSpPr txBox="1"/>
          <p:nvPr/>
        </p:nvSpPr>
        <p:spPr>
          <a:xfrm>
            <a:off x="1001806" y="1897514"/>
            <a:ext cx="5107901" cy="2031325"/>
          </a:xfrm>
          <a:prstGeom prst="rect">
            <a:avLst/>
          </a:prstGeom>
          <a:noFill/>
        </p:spPr>
        <p:txBody>
          <a:bodyPr wrap="square" rtlCol="0">
            <a:spAutoFit/>
          </a:bodyPr>
          <a:lstStyle/>
          <a:p>
            <a:r>
              <a:rPr lang="en-GB" sz="1050" dirty="0">
                <a:solidFill>
                  <a:schemeClr val="bg1"/>
                </a:solidFill>
                <a:hlinkClick r:id="rId3"/>
              </a:rPr>
              <a:t>https://www.linkedin.com/pulse/optimiza-tu-perfil-de-linkedin-10-buenas-pr%C3%A1cticas-garcia-perez/?originalSubdomain=es</a:t>
            </a:r>
            <a:endParaRPr lang="en-GB" sz="1050" dirty="0">
              <a:solidFill>
                <a:schemeClr val="bg1"/>
              </a:solidFill>
            </a:endParaRPr>
          </a:p>
          <a:p>
            <a:endParaRPr lang="sv-SE" sz="1050" dirty="0">
              <a:solidFill>
                <a:schemeClr val="bg1"/>
              </a:solidFill>
            </a:endParaRPr>
          </a:p>
          <a:p>
            <a:r>
              <a:rPr lang="en-GB" sz="1050" dirty="0">
                <a:solidFill>
                  <a:schemeClr val="bg1"/>
                </a:solidFill>
                <a:hlinkClick r:id="rId4"/>
              </a:rPr>
              <a:t>https://impulso06.com/descubre-como-usar-tus-redes-sociales-para-conseguir-empleo/</a:t>
            </a:r>
            <a:endParaRPr lang="en-GB" sz="1050" dirty="0">
              <a:solidFill>
                <a:schemeClr val="bg1"/>
              </a:solidFill>
            </a:endParaRPr>
          </a:p>
          <a:p>
            <a:endParaRPr lang="sv-SE" sz="1050" dirty="0">
              <a:solidFill>
                <a:schemeClr val="bg1"/>
              </a:solidFill>
            </a:endParaRPr>
          </a:p>
          <a:p>
            <a:r>
              <a:rPr lang="en-GB" sz="1050" dirty="0">
                <a:solidFill>
                  <a:schemeClr val="bg1"/>
                </a:solidFill>
                <a:hlinkClick r:id="rId5"/>
              </a:rPr>
              <a:t>https://www.entrepreneur.com/es/marketing/por-que-ser-autentico-y-real-es-la-nueva-moda-asi-es/454724</a:t>
            </a:r>
            <a:endParaRPr lang="sv-SE" sz="1050" dirty="0">
              <a:solidFill>
                <a:schemeClr val="bg1"/>
              </a:solidFill>
            </a:endParaRPr>
          </a:p>
          <a:p>
            <a:endParaRPr lang="sv-SE" sz="1050" dirty="0">
              <a:solidFill>
                <a:schemeClr val="bg1"/>
              </a:solidFill>
            </a:endParaRPr>
          </a:p>
          <a:p>
            <a:r>
              <a:rPr lang="en-GB" sz="1050" dirty="0">
                <a:solidFill>
                  <a:schemeClr val="bg1"/>
                </a:solidFill>
                <a:hlinkClick r:id="rId6"/>
              </a:rPr>
              <a:t>https://www.linkedin.com/pulse/claves-del-%C3%A9xito-en-redes-sociales-ser-tu-mismo-y-cebolla-pola/?trk=articles_directory&amp;originalSubdomain=es</a:t>
            </a:r>
            <a:endParaRPr lang="en-GB" sz="1050" dirty="0">
              <a:solidFill>
                <a:schemeClr val="bg1"/>
              </a:solidFill>
            </a:endParaRPr>
          </a:p>
          <a:p>
            <a:endParaRPr lang="sv-SE" sz="1050" dirty="0">
              <a:solidFill>
                <a:schemeClr val="bg1"/>
              </a:solidFill>
            </a:endParaRPr>
          </a:p>
        </p:txBody>
      </p:sp>
      <p:pic>
        <p:nvPicPr>
          <p:cNvPr id="3" name="Bildobjekt 2">
            <a:extLst>
              <a:ext uri="{FF2B5EF4-FFF2-40B4-BE49-F238E27FC236}">
                <a16:creationId xmlns:a16="http://schemas.microsoft.com/office/drawing/2014/main" id="{69A42168-0FB5-E49E-BFBC-C87C2391E4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8455" y="2125134"/>
            <a:ext cx="2006819" cy="1252921"/>
          </a:xfrm>
          <a:prstGeom prst="rect">
            <a:avLst/>
          </a:prstGeom>
        </p:spPr>
      </p:pic>
      <p:pic>
        <p:nvPicPr>
          <p:cNvPr id="5" name="Imagen 4">
            <a:extLst>
              <a:ext uri="{FF2B5EF4-FFF2-40B4-BE49-F238E27FC236}">
                <a16:creationId xmlns:a16="http://schemas.microsoft.com/office/drawing/2014/main" id="{5EFC470F-62DC-D76C-267A-B6A1034EDEF2}"/>
              </a:ext>
            </a:extLst>
          </p:cNvPr>
          <p:cNvPicPr>
            <a:picLocks noChangeAspect="1"/>
          </p:cNvPicPr>
          <p:nvPr/>
        </p:nvPicPr>
        <p:blipFill>
          <a:blip r:embed="rId8"/>
          <a:stretch>
            <a:fillRect/>
          </a:stretch>
        </p:blipFill>
        <p:spPr>
          <a:xfrm>
            <a:off x="135312" y="4844594"/>
            <a:ext cx="866494" cy="204668"/>
          </a:xfrm>
          <a:prstGeom prst="rect">
            <a:avLst/>
          </a:prstGeom>
        </p:spPr>
      </p:pic>
    </p:spTree>
    <p:extLst>
      <p:ext uri="{BB962C8B-B14F-4D97-AF65-F5344CB8AC3E}">
        <p14:creationId xmlns:p14="http://schemas.microsoft.com/office/powerpoint/2010/main" val="43774580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ruta 14">
            <a:extLst>
              <a:ext uri="{FF2B5EF4-FFF2-40B4-BE49-F238E27FC236}">
                <a16:creationId xmlns:a16="http://schemas.microsoft.com/office/drawing/2014/main" id="{D585B637-0489-4691-E3CB-BD23ECDC0E00}"/>
              </a:ext>
            </a:extLst>
          </p:cNvPr>
          <p:cNvSpPr txBox="1"/>
          <p:nvPr/>
        </p:nvSpPr>
        <p:spPr>
          <a:xfrm>
            <a:off x="733096" y="561860"/>
            <a:ext cx="7819697" cy="1777410"/>
          </a:xfrm>
          <a:prstGeom prst="rect">
            <a:avLst/>
          </a:prstGeom>
          <a:noFill/>
        </p:spPr>
        <p:txBody>
          <a:bodyPr wrap="square" rtlCol="0">
            <a:spAutoFit/>
          </a:bodyPr>
          <a:lstStyle/>
          <a:p>
            <a:pPr algn="ctr"/>
            <a:r>
              <a:rPr lang="es" sz="1800" b="1" dirty="0">
                <a:solidFill>
                  <a:schemeClr val="bg1"/>
                </a:solidFill>
              </a:rPr>
              <a:t>Actividad 2 - Evocar emociones cuando se presentan ideas y opiniones</a:t>
            </a:r>
          </a:p>
          <a:p>
            <a:endParaRPr lang="sv-SE" sz="1050" dirty="0">
              <a:solidFill>
                <a:schemeClr val="bg1"/>
              </a:solidFill>
            </a:endParaRPr>
          </a:p>
          <a:p>
            <a:endParaRPr lang="sv-SE" sz="1050" dirty="0">
              <a:solidFill>
                <a:schemeClr val="bg1"/>
              </a:solidFill>
            </a:endParaRPr>
          </a:p>
          <a:p>
            <a:pPr marL="214313" indent="-214313">
              <a:buFont typeface="Wingdings" pitchFamily="2" charset="2"/>
              <a:buChar char="Ø"/>
            </a:pPr>
            <a:r>
              <a:rPr lang="es" sz="1050" b="1" dirty="0">
                <a:solidFill>
                  <a:schemeClr val="bg1"/>
                </a:solidFill>
              </a:rPr>
              <a:t>Resultado del aprendizaje: Ser capaz de presentar ideas y opiniones de forma cautivadora. </a:t>
            </a:r>
            <a:r>
              <a:rPr lang="es" sz="1050" b="1" dirty="0" err="1">
                <a:solidFill>
                  <a:schemeClr val="bg1"/>
                </a:solidFill>
              </a:rPr>
              <a:t>manera </a:t>
            </a:r>
            <a:r>
              <a:rPr lang="es" sz="1050" b="1" dirty="0">
                <a:solidFill>
                  <a:schemeClr val="bg1"/>
                </a:solidFill>
              </a:rPr>
              <a:t>en medios de comunicación, </a:t>
            </a:r>
            <a:r>
              <a:rPr lang="es" sz="1050" b="1" dirty="0" err="1">
                <a:solidFill>
                  <a:schemeClr val="bg1"/>
                </a:solidFill>
              </a:rPr>
              <a:t>tales </a:t>
            </a:r>
            <a:r>
              <a:rPr lang="es" sz="1050" b="1" dirty="0">
                <a:solidFill>
                  <a:schemeClr val="bg1"/>
                </a:solidFill>
              </a:rPr>
              <a:t>como:</a:t>
            </a:r>
          </a:p>
          <a:p>
            <a:endParaRPr lang="sv-SE" sz="1050" dirty="0">
              <a:solidFill>
                <a:schemeClr val="bg1"/>
              </a:solidFill>
            </a:endParaRPr>
          </a:p>
          <a:p>
            <a:pPr marL="214313" indent="-214313">
              <a:buClr>
                <a:schemeClr val="bg1"/>
              </a:buClr>
              <a:buFont typeface="Arial" panose="020B0604020202020204" pitchFamily="34" charset="0"/>
              <a:buChar char="•"/>
            </a:pPr>
            <a:r>
              <a:rPr lang="es" sz="1050" dirty="0">
                <a:solidFill>
                  <a:schemeClr val="bg1"/>
                </a:solidFill>
              </a:rPr>
              <a:t>Redes sociales (Ejemplo: Facebook, LinkedIn, TikTok, Instagram, X)</a:t>
            </a:r>
          </a:p>
          <a:p>
            <a:pPr marL="214313" indent="-214313">
              <a:buClr>
                <a:schemeClr val="bg1"/>
              </a:buClr>
              <a:buFont typeface="Arial" panose="020B0604020202020204" pitchFamily="34" charset="0"/>
              <a:buChar char="•"/>
            </a:pPr>
            <a:r>
              <a:rPr lang="es" sz="1050" dirty="0">
                <a:solidFill>
                  <a:schemeClr val="bg1"/>
                </a:solidFill>
              </a:rPr>
              <a:t>Otros medios (Ejemplo: televisión, radio, prensa)</a:t>
            </a:r>
            <a:endParaRPr lang="sv-SE" sz="1050" b="1" dirty="0">
              <a:solidFill>
                <a:schemeClr val="bg1"/>
              </a:solidFill>
            </a:endParaRPr>
          </a:p>
        </p:txBody>
      </p:sp>
      <p:sp>
        <p:nvSpPr>
          <p:cNvPr id="3" name="textruta 2">
            <a:extLst>
              <a:ext uri="{FF2B5EF4-FFF2-40B4-BE49-F238E27FC236}">
                <a16:creationId xmlns:a16="http://schemas.microsoft.com/office/drawing/2014/main" id="{2495F8A8-B40F-EE8C-8969-FB3AB2F05F84}"/>
              </a:ext>
            </a:extLst>
          </p:cNvPr>
          <p:cNvSpPr txBox="1"/>
          <p:nvPr/>
        </p:nvSpPr>
        <p:spPr>
          <a:xfrm>
            <a:off x="733096" y="2573721"/>
            <a:ext cx="5546834" cy="1869743"/>
          </a:xfrm>
          <a:prstGeom prst="rect">
            <a:avLst/>
          </a:prstGeom>
          <a:noFill/>
        </p:spPr>
        <p:txBody>
          <a:bodyPr wrap="square" rtlCol="0">
            <a:spAutoFit/>
          </a:bodyPr>
          <a:lstStyle/>
          <a:p>
            <a:pPr marL="557213" lvl="1" indent="-214313">
              <a:buFont typeface="Arial" panose="020B0604020202020204" pitchFamily="34" charset="0"/>
              <a:buChar char="•"/>
            </a:pPr>
            <a:r>
              <a:rPr lang="es" sz="1050" b="1" dirty="0" err="1">
                <a:solidFill>
                  <a:schemeClr val="bg1"/>
                </a:solidFill>
              </a:rPr>
              <a:t>Ejercicio </a:t>
            </a:r>
            <a:r>
              <a:rPr lang="es" sz="1050" b="1" dirty="0">
                <a:solidFill>
                  <a:schemeClr val="bg1"/>
                </a:solidFill>
              </a:rPr>
              <a:t>1</a:t>
            </a:r>
          </a:p>
          <a:p>
            <a:pPr lvl="1"/>
            <a:endParaRPr lang="sv-SE" sz="1050" dirty="0">
              <a:solidFill>
                <a:schemeClr val="bg1"/>
              </a:solidFill>
            </a:endParaRPr>
          </a:p>
          <a:p>
            <a:r>
              <a:rPr lang="es" sz="1050" dirty="0">
                <a:solidFill>
                  <a:schemeClr val="bg1"/>
                </a:solidFill>
              </a:rPr>
              <a:t>Seleccionar tres ejemplos en las redes sociales donde se presenten ideas y opiniones. ¿encuentras ejemplos en los que se usan las emociones? ¿</a:t>
            </a:r>
            <a:r>
              <a:rPr lang="en-GB" sz="1050" dirty="0" err="1">
                <a:solidFill>
                  <a:schemeClr val="bg1"/>
                </a:solidFill>
              </a:rPr>
              <a:t>Qué</a:t>
            </a:r>
            <a:r>
              <a:rPr lang="es" sz="1050" dirty="0">
                <a:solidFill>
                  <a:schemeClr val="bg1"/>
                </a:solidFill>
              </a:rPr>
              <a:t> crees que funciona y que no? </a:t>
            </a:r>
          </a:p>
          <a:p>
            <a:r>
              <a:rPr lang="es" sz="1050" dirty="0">
                <a:solidFill>
                  <a:schemeClr val="bg1"/>
                </a:solidFill>
              </a:rPr>
              <a:t>Haz tu propia presentación y debatela con otro estudiante. Da comentarios sobre su presentación y crear un ejemplo de una presentación que funcione y presentalo a un toda la clase. Debate.</a:t>
            </a:r>
          </a:p>
          <a:p>
            <a:endParaRPr lang="sv-SE" sz="1050" dirty="0">
              <a:solidFill>
                <a:schemeClr val="bg1"/>
              </a:solidFill>
            </a:endParaRPr>
          </a:p>
          <a:p>
            <a:r>
              <a:rPr lang="es" sz="1050" dirty="0">
                <a:solidFill>
                  <a:schemeClr val="bg1"/>
                </a:solidFill>
              </a:rPr>
              <a:t>Haga lo mismo para presentaciones en </a:t>
            </a:r>
            <a:r>
              <a:rPr lang="es" sz="1050" dirty="0" err="1">
                <a:solidFill>
                  <a:schemeClr val="bg1"/>
                </a:solidFill>
              </a:rPr>
              <a:t>otros </a:t>
            </a:r>
            <a:r>
              <a:rPr lang="es" sz="1050" dirty="0">
                <a:solidFill>
                  <a:schemeClr val="bg1"/>
                </a:solidFill>
              </a:rPr>
              <a:t>medios.</a:t>
            </a:r>
          </a:p>
          <a:p>
            <a:endParaRPr lang="sv-SE" sz="1050" dirty="0"/>
          </a:p>
        </p:txBody>
      </p:sp>
      <p:pic>
        <p:nvPicPr>
          <p:cNvPr id="5" name="Bildobjekt 4">
            <a:extLst>
              <a:ext uri="{FF2B5EF4-FFF2-40B4-BE49-F238E27FC236}">
                <a16:creationId xmlns:a16="http://schemas.microsoft.com/office/drawing/2014/main" id="{30A4C057-E627-6C45-AB0D-B0E7183E4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113" y="2303960"/>
            <a:ext cx="1839446" cy="2354492"/>
          </a:xfrm>
          <a:prstGeom prst="rect">
            <a:avLst/>
          </a:prstGeom>
        </p:spPr>
      </p:pic>
      <p:pic>
        <p:nvPicPr>
          <p:cNvPr id="6" name="Google Shape;85;p2">
            <a:extLst>
              <a:ext uri="{FF2B5EF4-FFF2-40B4-BE49-F238E27FC236}">
                <a16:creationId xmlns:a16="http://schemas.microsoft.com/office/drawing/2014/main" id="{11BD6F89-79DB-3B31-2412-F8812A22C2EA}"/>
              </a:ext>
            </a:extLst>
          </p:cNvPr>
          <p:cNvPicPr preferRelativeResize="0"/>
          <p:nvPr/>
        </p:nvPicPr>
        <p:blipFill rotWithShape="1">
          <a:blip r:embed="rId3">
            <a:alphaModFix/>
          </a:blip>
          <a:srcRect/>
          <a:stretch/>
        </p:blipFill>
        <p:spPr>
          <a:xfrm>
            <a:off x="8406262" y="85675"/>
            <a:ext cx="574610" cy="429582"/>
          </a:xfrm>
          <a:prstGeom prst="rect">
            <a:avLst/>
          </a:prstGeom>
          <a:noFill/>
          <a:ln>
            <a:noFill/>
          </a:ln>
        </p:spPr>
      </p:pic>
      <p:pic>
        <p:nvPicPr>
          <p:cNvPr id="4" name="Imagen 3">
            <a:extLst>
              <a:ext uri="{FF2B5EF4-FFF2-40B4-BE49-F238E27FC236}">
                <a16:creationId xmlns:a16="http://schemas.microsoft.com/office/drawing/2014/main" id="{EE41A673-2A0D-B88A-D79A-006A9FB3E0B9}"/>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181861269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01;p3">
            <a:extLst>
              <a:ext uri="{FF2B5EF4-FFF2-40B4-BE49-F238E27FC236}">
                <a16:creationId xmlns:a16="http://schemas.microsoft.com/office/drawing/2014/main" id="{7E520541-5266-B397-1AD0-7B611465D636}"/>
              </a:ext>
            </a:extLst>
          </p:cNvPr>
          <p:cNvPicPr preferRelativeResize="0"/>
          <p:nvPr/>
        </p:nvPicPr>
        <p:blipFill rotWithShape="1">
          <a:blip r:embed="rId2">
            <a:alphaModFix/>
          </a:blip>
          <a:srcRect/>
          <a:stretch/>
        </p:blipFill>
        <p:spPr>
          <a:xfrm>
            <a:off x="8406262" y="85675"/>
            <a:ext cx="574610" cy="429582"/>
          </a:xfrm>
          <a:prstGeom prst="rect">
            <a:avLst/>
          </a:prstGeom>
          <a:noFill/>
          <a:ln>
            <a:noFill/>
          </a:ln>
        </p:spPr>
      </p:pic>
      <p:sp>
        <p:nvSpPr>
          <p:cNvPr id="5" name="textruta 4">
            <a:extLst>
              <a:ext uri="{FF2B5EF4-FFF2-40B4-BE49-F238E27FC236}">
                <a16:creationId xmlns:a16="http://schemas.microsoft.com/office/drawing/2014/main" id="{203CED6E-D2D9-D8BC-94FE-796B9E2029D6}"/>
              </a:ext>
            </a:extLst>
          </p:cNvPr>
          <p:cNvSpPr txBox="1"/>
          <p:nvPr/>
        </p:nvSpPr>
        <p:spPr>
          <a:xfrm>
            <a:off x="609601" y="492253"/>
            <a:ext cx="7475024" cy="3785652"/>
          </a:xfrm>
          <a:prstGeom prst="rect">
            <a:avLst/>
          </a:prstGeom>
          <a:noFill/>
        </p:spPr>
        <p:txBody>
          <a:bodyPr wrap="square">
            <a:spAutoFit/>
          </a:bodyPr>
          <a:lstStyle/>
          <a:p>
            <a:r>
              <a:rPr lang="es" sz="1200" b="1" dirty="0" err="1">
                <a:solidFill>
                  <a:schemeClr val="bg1"/>
                </a:solidFill>
                <a:latin typeface="+mj-lt"/>
                <a:ea typeface="Calibri" panose="020F0502020204030204" pitchFamily="34" charset="0"/>
              </a:rPr>
              <a:t>Ejercicio </a:t>
            </a:r>
            <a:r>
              <a:rPr lang="es" sz="1200" b="1" dirty="0">
                <a:solidFill>
                  <a:schemeClr val="bg1"/>
                </a:solidFill>
                <a:latin typeface="+mj-lt"/>
                <a:ea typeface="Calibri" panose="020F0502020204030204" pitchFamily="34" charset="0"/>
              </a:rPr>
              <a:t>2</a:t>
            </a:r>
          </a:p>
          <a:p>
            <a:endParaRPr lang="sv-SE" sz="1200" dirty="0">
              <a:solidFill>
                <a:schemeClr val="bg1"/>
              </a:solidFill>
              <a:latin typeface="+mj-lt"/>
              <a:ea typeface="Calibri" panose="020F0502020204030204" pitchFamily="34" charset="0"/>
            </a:endParaRPr>
          </a:p>
          <a:p>
            <a:r>
              <a:rPr lang="es" sz="1200" dirty="0">
                <a:solidFill>
                  <a:schemeClr val="bg1"/>
                </a:solidFill>
                <a:latin typeface="+mj-lt"/>
                <a:ea typeface="Calibri" panose="020F0502020204030204" pitchFamily="34" charset="0"/>
              </a:rPr>
              <a:t>Considera lo que te hace sentir bien. </a:t>
            </a:r>
            <a:r>
              <a:rPr lang="en-GB" sz="1200" dirty="0">
                <a:solidFill>
                  <a:schemeClr val="bg1"/>
                </a:solidFill>
                <a:latin typeface="+mj-lt"/>
                <a:ea typeface="Calibri" panose="020F0502020204030204" pitchFamily="34" charset="0"/>
              </a:rPr>
              <a:t>P</a:t>
            </a:r>
            <a:r>
              <a:rPr lang="es" sz="1200" dirty="0">
                <a:solidFill>
                  <a:schemeClr val="bg1"/>
                </a:solidFill>
                <a:latin typeface="+mj-lt"/>
                <a:ea typeface="Calibri" panose="020F0502020204030204" pitchFamily="34" charset="0"/>
              </a:rPr>
              <a:t>ara que algo sea creible en las redes debe ser signifcativo para ti. Como ejemplo, debes:</a:t>
            </a:r>
          </a:p>
          <a:p>
            <a:pPr marL="214313" indent="-214313">
              <a:buClr>
                <a:schemeClr val="bg1"/>
              </a:buClr>
              <a:buFont typeface="Arial" panose="020B0604020202020204" pitchFamily="34" charset="0"/>
              <a:buChar char="•"/>
            </a:pPr>
            <a:r>
              <a:rPr lang="es" sz="1200" dirty="0">
                <a:solidFill>
                  <a:schemeClr val="bg1"/>
                </a:solidFill>
                <a:latin typeface="+mj-lt"/>
                <a:ea typeface="Calibri" panose="020F0502020204030204" pitchFamily="34" charset="0"/>
              </a:rPr>
              <a:t>Centrarte en temas que sean significativos para ti</a:t>
            </a:r>
            <a:endParaRPr lang="sv-SE" sz="1200" dirty="0">
              <a:solidFill>
                <a:schemeClr val="bg1"/>
              </a:solidFill>
              <a:latin typeface="+mj-lt"/>
              <a:ea typeface="Calibri" panose="020F0502020204030204" pitchFamily="34" charset="0"/>
            </a:endParaRPr>
          </a:p>
          <a:p>
            <a:pPr marL="214313" indent="-214313">
              <a:buClr>
                <a:schemeClr val="bg1"/>
              </a:buClr>
              <a:buFont typeface="Arial" panose="020B0604020202020204" pitchFamily="34" charset="0"/>
              <a:buChar char="•"/>
            </a:pPr>
            <a:r>
              <a:rPr lang="es" sz="1200" dirty="0">
                <a:solidFill>
                  <a:schemeClr val="bg1"/>
                </a:solidFill>
                <a:latin typeface="+mj-lt"/>
                <a:ea typeface="Calibri" panose="020F0502020204030204" pitchFamily="34" charset="0"/>
              </a:rPr>
              <a:t>Asegúrarte de que la información que compartes sea correcta.</a:t>
            </a:r>
            <a:endParaRPr lang="sv-SE" sz="1200" dirty="0">
              <a:solidFill>
                <a:schemeClr val="bg1"/>
              </a:solidFill>
              <a:latin typeface="+mj-lt"/>
              <a:ea typeface="Calibri" panose="020F0502020204030204" pitchFamily="34" charset="0"/>
            </a:endParaRPr>
          </a:p>
          <a:p>
            <a:pPr marL="214313" indent="-214313">
              <a:buClr>
                <a:schemeClr val="bg1"/>
              </a:buClr>
              <a:buFont typeface="Arial" panose="020B0604020202020204" pitchFamily="34" charset="0"/>
              <a:buChar char="•"/>
            </a:pPr>
            <a:r>
              <a:rPr lang="es" sz="1200" dirty="0">
                <a:solidFill>
                  <a:schemeClr val="bg1"/>
                </a:solidFill>
                <a:latin typeface="+mj-lt"/>
                <a:ea typeface="Calibri" panose="020F0502020204030204" pitchFamily="34" charset="0"/>
              </a:rPr>
              <a:t>Cuida lo que dices y se solidario</a:t>
            </a:r>
            <a:endParaRPr lang="sv-SE" sz="1200" dirty="0">
              <a:solidFill>
                <a:schemeClr val="bg1"/>
              </a:solidFill>
              <a:latin typeface="+mj-lt"/>
              <a:ea typeface="Calibri" panose="020F0502020204030204" pitchFamily="34" charset="0"/>
            </a:endParaRPr>
          </a:p>
          <a:p>
            <a:pPr marL="214313" indent="-214313">
              <a:buClr>
                <a:schemeClr val="bg1"/>
              </a:buClr>
              <a:buFont typeface="Arial" panose="020B0604020202020204" pitchFamily="34" charset="0"/>
              <a:buChar char="•"/>
            </a:pPr>
            <a:r>
              <a:rPr lang="es" sz="1200" dirty="0">
                <a:solidFill>
                  <a:schemeClr val="bg1"/>
                </a:solidFill>
                <a:latin typeface="+mj-lt"/>
                <a:ea typeface="Calibri" panose="020F0502020204030204" pitchFamily="34" charset="0"/>
              </a:rPr>
              <a:t>Haz preguntas y muestra interés.</a:t>
            </a:r>
            <a:endParaRPr lang="sv-SE" sz="1200" dirty="0">
              <a:solidFill>
                <a:schemeClr val="bg1"/>
              </a:solidFill>
              <a:latin typeface="+mj-lt"/>
              <a:ea typeface="Calibri" panose="020F0502020204030204" pitchFamily="34" charset="0"/>
            </a:endParaRPr>
          </a:p>
          <a:p>
            <a:endParaRPr lang="sv-SE" sz="1200" dirty="0">
              <a:solidFill>
                <a:schemeClr val="bg1"/>
              </a:solidFill>
              <a:latin typeface="+mj-lt"/>
              <a:ea typeface="Calibri" panose="020F0502020204030204" pitchFamily="34" charset="0"/>
            </a:endParaRPr>
          </a:p>
          <a:p>
            <a:r>
              <a:rPr lang="es" sz="1200" dirty="0">
                <a:solidFill>
                  <a:schemeClr val="bg1"/>
                </a:solidFill>
                <a:latin typeface="+mj-lt"/>
                <a:ea typeface="Calibri" panose="020F0502020204030204" pitchFamily="34" charset="0"/>
              </a:rPr>
              <a:t>Trabaja en parejas o en pequeños grupos. Cada persona escribe una breve publicación que contiene socialmente información útil e intentar provocar una reacción. Se muestran los mensajes y se hacen comentarios honestos y constructivos. Preguntas a considerar:</a:t>
            </a:r>
          </a:p>
          <a:p>
            <a:pPr marL="214313" indent="-214313">
              <a:buClr>
                <a:schemeClr val="bg1"/>
              </a:buClr>
              <a:buFont typeface="Arial" panose="020B0604020202020204" pitchFamily="34" charset="0"/>
              <a:buChar char="•"/>
            </a:pPr>
            <a:r>
              <a:rPr lang="es" sz="1200" dirty="0">
                <a:solidFill>
                  <a:schemeClr val="bg1"/>
                </a:solidFill>
                <a:latin typeface="+mj-lt"/>
              </a:rPr>
              <a:t>¿Qué es positivo?</a:t>
            </a:r>
          </a:p>
          <a:p>
            <a:pPr marL="214313" indent="-214313">
              <a:buClr>
                <a:schemeClr val="bg1"/>
              </a:buClr>
              <a:buFont typeface="Arial" panose="020B0604020202020204" pitchFamily="34" charset="0"/>
              <a:buChar char="•"/>
            </a:pPr>
            <a:r>
              <a:rPr lang="es" sz="1200" dirty="0">
                <a:solidFill>
                  <a:schemeClr val="bg1"/>
                </a:solidFill>
                <a:latin typeface="+mj-lt"/>
              </a:rPr>
              <a:t>¿ Qué necesita ser más desarrollado?</a:t>
            </a:r>
          </a:p>
          <a:p>
            <a:pPr marL="214313" indent="-214313">
              <a:buClr>
                <a:schemeClr val="bg1"/>
              </a:buClr>
              <a:buFont typeface="Arial" panose="020B0604020202020204" pitchFamily="34" charset="0"/>
              <a:buChar char="•"/>
            </a:pPr>
            <a:r>
              <a:rPr lang="es" sz="1200" dirty="0">
                <a:solidFill>
                  <a:schemeClr val="bg1"/>
                </a:solidFill>
                <a:latin typeface="+mj-lt"/>
              </a:rPr>
              <a:t>¿La publicación parece genuina?</a:t>
            </a:r>
          </a:p>
          <a:p>
            <a:pPr marL="214313" indent="-214313">
              <a:buClr>
                <a:schemeClr val="bg1"/>
              </a:buClr>
              <a:buFont typeface="Arial" panose="020B0604020202020204" pitchFamily="34" charset="0"/>
              <a:buChar char="•"/>
            </a:pPr>
            <a:r>
              <a:rPr lang="es" sz="1200" dirty="0">
                <a:solidFill>
                  <a:schemeClr val="bg1"/>
                </a:solidFill>
                <a:latin typeface="+mj-lt"/>
              </a:rPr>
              <a:t>¿Qué me gustaría comentar sobre esto?</a:t>
            </a:r>
          </a:p>
          <a:p>
            <a:endParaRPr lang="sv-SE" sz="1200" dirty="0">
              <a:solidFill>
                <a:schemeClr val="bg1"/>
              </a:solidFill>
              <a:latin typeface="+mj-lt"/>
              <a:ea typeface="Calibri" panose="020F0502020204030204" pitchFamily="34" charset="0"/>
            </a:endParaRPr>
          </a:p>
          <a:p>
            <a:r>
              <a:rPr lang="es" sz="1200" dirty="0">
                <a:solidFill>
                  <a:schemeClr val="bg1"/>
                </a:solidFill>
                <a:latin typeface="+mj-lt"/>
                <a:ea typeface="Calibri" panose="020F0502020204030204" pitchFamily="34" charset="0"/>
              </a:rPr>
              <a:t>Cuando estamos satisfecho con las publicaciones, podemos subirlas en las redes sociales. En otra clase se pueden comprobar los coemntarios recibidos y debator para desarrollar el próximo post en base a este aporte.</a:t>
            </a:r>
            <a:endParaRPr lang="sv-SE" sz="1200" dirty="0">
              <a:latin typeface="+mj-lt"/>
              <a:ea typeface="Calibri" panose="020F0502020204030204" pitchFamily="34" charset="0"/>
            </a:endParaRPr>
          </a:p>
        </p:txBody>
      </p:sp>
      <p:pic>
        <p:nvPicPr>
          <p:cNvPr id="2" name="Imagen 1">
            <a:extLst>
              <a:ext uri="{FF2B5EF4-FFF2-40B4-BE49-F238E27FC236}">
                <a16:creationId xmlns:a16="http://schemas.microsoft.com/office/drawing/2014/main" id="{88CB70AC-242B-C726-B13D-CD3774643D10}"/>
              </a:ext>
            </a:extLst>
          </p:cNvPr>
          <p:cNvPicPr>
            <a:picLocks noChangeAspect="1"/>
          </p:cNvPicPr>
          <p:nvPr/>
        </p:nvPicPr>
        <p:blipFill>
          <a:blip r:embed="rId3"/>
          <a:stretch>
            <a:fillRect/>
          </a:stretch>
        </p:blipFill>
        <p:spPr>
          <a:xfrm>
            <a:off x="135312" y="4844594"/>
            <a:ext cx="866494" cy="204668"/>
          </a:xfrm>
          <a:prstGeom prst="rect">
            <a:avLst/>
          </a:prstGeom>
        </p:spPr>
      </p:pic>
    </p:spTree>
    <p:extLst>
      <p:ext uri="{BB962C8B-B14F-4D97-AF65-F5344CB8AC3E}">
        <p14:creationId xmlns:p14="http://schemas.microsoft.com/office/powerpoint/2010/main" val="378291264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01;p3">
            <a:extLst>
              <a:ext uri="{FF2B5EF4-FFF2-40B4-BE49-F238E27FC236}">
                <a16:creationId xmlns:a16="http://schemas.microsoft.com/office/drawing/2014/main" id="{7E520541-5266-B397-1AD0-7B611465D636}"/>
              </a:ext>
            </a:extLst>
          </p:cNvPr>
          <p:cNvPicPr preferRelativeResize="0"/>
          <p:nvPr/>
        </p:nvPicPr>
        <p:blipFill rotWithShape="1">
          <a:blip r:embed="rId2">
            <a:alphaModFix/>
          </a:blip>
          <a:srcRect/>
          <a:stretch/>
        </p:blipFill>
        <p:spPr>
          <a:xfrm>
            <a:off x="8406262" y="85675"/>
            <a:ext cx="574610" cy="429582"/>
          </a:xfrm>
          <a:prstGeom prst="rect">
            <a:avLst/>
          </a:prstGeom>
          <a:noFill/>
          <a:ln>
            <a:noFill/>
          </a:ln>
        </p:spPr>
      </p:pic>
      <p:sp>
        <p:nvSpPr>
          <p:cNvPr id="4" name="textruta 3">
            <a:extLst>
              <a:ext uri="{FF2B5EF4-FFF2-40B4-BE49-F238E27FC236}">
                <a16:creationId xmlns:a16="http://schemas.microsoft.com/office/drawing/2014/main" id="{491D2C28-09AA-EB65-E832-53D480B3E8A7}"/>
              </a:ext>
            </a:extLst>
          </p:cNvPr>
          <p:cNvSpPr txBox="1"/>
          <p:nvPr/>
        </p:nvSpPr>
        <p:spPr>
          <a:xfrm>
            <a:off x="1001806" y="1520308"/>
            <a:ext cx="5186855" cy="2516073"/>
          </a:xfrm>
          <a:prstGeom prst="rect">
            <a:avLst/>
          </a:prstGeom>
          <a:noFill/>
        </p:spPr>
        <p:txBody>
          <a:bodyPr wrap="square">
            <a:spAutoFit/>
          </a:bodyPr>
          <a:lstStyle/>
          <a:p>
            <a:r>
              <a:rPr lang="en-GB" sz="1050" dirty="0">
                <a:solidFill>
                  <a:schemeClr val="bg1"/>
                </a:solidFill>
                <a:hlinkClick r:id="rId3"/>
              </a:rPr>
              <a:t>https://blog.hootsuite.com/es/6-pasos-plan-de-mercadotecnia/</a:t>
            </a:r>
          </a:p>
          <a:p>
            <a:endParaRPr lang="en-US" sz="1050" dirty="0">
              <a:solidFill>
                <a:schemeClr val="bg1"/>
              </a:solidFill>
              <a:hlinkClick r:id="rId3"/>
            </a:endParaRPr>
          </a:p>
          <a:p>
            <a:r>
              <a:rPr lang="en-GB" sz="1050" dirty="0">
                <a:solidFill>
                  <a:schemeClr val="bg1"/>
                </a:solidFill>
                <a:hlinkClick r:id="rId4"/>
              </a:rPr>
              <a:t>https://www.inboundcycle.com/blog-de-inbound-marketing/pasos-plan-de-social-media-plantilla</a:t>
            </a:r>
            <a:endParaRPr lang="en-GB" sz="1050" dirty="0">
              <a:solidFill>
                <a:schemeClr val="bg1"/>
              </a:solidFill>
            </a:endParaRPr>
          </a:p>
          <a:p>
            <a:endParaRPr lang="en-GB" sz="1050" dirty="0">
              <a:solidFill>
                <a:schemeClr val="bg1"/>
              </a:solidFill>
            </a:endParaRPr>
          </a:p>
          <a:p>
            <a:r>
              <a:rPr lang="en-GB" sz="1050" dirty="0">
                <a:solidFill>
                  <a:schemeClr val="bg1"/>
                </a:solidFill>
              </a:rPr>
              <a:t>https://somospecesvoladores.com/blog/mejores-estrategias-de-marketing-para-las-redes-sociales/</a:t>
            </a:r>
          </a:p>
          <a:p>
            <a:endParaRPr lang="en-US" sz="1050" dirty="0">
              <a:solidFill>
                <a:schemeClr val="bg1"/>
              </a:solidFill>
            </a:endParaRPr>
          </a:p>
          <a:p>
            <a:r>
              <a:rPr lang="es" sz="1050" dirty="0">
                <a:solidFill>
                  <a:schemeClr val="bg1"/>
                </a:solidFill>
                <a:hlinkClick r:id="rId5"/>
              </a:rPr>
              <a:t>https://www.techexplorist.com/people-emotion-persuade-backfire/13174/</a:t>
            </a:r>
            <a:r>
              <a:rPr lang="es" sz="1050" dirty="0">
                <a:solidFill>
                  <a:schemeClr val="bg1"/>
                </a:solidFill>
              </a:rPr>
              <a:t> </a:t>
            </a:r>
          </a:p>
          <a:p>
            <a:endParaRPr lang="en-US" sz="1050" u="sng" dirty="0">
              <a:solidFill>
                <a:schemeClr val="bg1"/>
              </a:solidFill>
              <a:ea typeface="Calibri" panose="020F0502020204030204" pitchFamily="34" charset="0"/>
              <a:hlinkClick r:id="rId6">
                <a:extLst>
                  <a:ext uri="{A12FA001-AC4F-418D-AE19-62706E023703}">
                    <ahyp:hlinkClr xmlns:ahyp="http://schemas.microsoft.com/office/drawing/2018/hyperlinkcolor" val="tx"/>
                  </a:ext>
                </a:extLst>
              </a:hlinkClick>
            </a:endParaRPr>
          </a:p>
          <a:p>
            <a:r>
              <a:rPr lang="en-GB" sz="1050" u="sng" dirty="0">
                <a:solidFill>
                  <a:schemeClr val="bg1"/>
                </a:solidFill>
                <a:ea typeface="Calibri" panose="020F0502020204030204" pitchFamily="34" charset="0"/>
                <a:hlinkClick r:id="rId6">
                  <a:extLst>
                    <a:ext uri="{A12FA001-AC4F-418D-AE19-62706E023703}">
                      <ahyp:hlinkClr xmlns:ahyp="http://schemas.microsoft.com/office/drawing/2018/hyperlinkcolor" val="tx"/>
                    </a:ext>
                  </a:extLst>
                </a:hlinkClick>
              </a:rPr>
              <a:t>https://www.iic.uam.es/digital/analisis-emociones-redes-sociales/</a:t>
            </a:r>
          </a:p>
          <a:p>
            <a:endParaRPr lang="sv-SE" sz="1050" u="sng" dirty="0">
              <a:solidFill>
                <a:schemeClr val="bg1"/>
              </a:solidFill>
              <a:ea typeface="Calibri" panose="020F0502020204030204" pitchFamily="34" charset="0"/>
              <a:hlinkClick r:id="rId6">
                <a:extLst>
                  <a:ext uri="{A12FA001-AC4F-418D-AE19-62706E023703}">
                    <ahyp:hlinkClr xmlns:ahyp="http://schemas.microsoft.com/office/drawing/2018/hyperlinkcolor" val="tx"/>
                  </a:ext>
                </a:extLst>
              </a:hlinkClick>
            </a:endParaRPr>
          </a:p>
          <a:p>
            <a:r>
              <a:rPr lang="en-GB" sz="1050" u="sng" dirty="0">
                <a:solidFill>
                  <a:schemeClr val="bg1"/>
                </a:solidFill>
                <a:ea typeface="Calibri" panose="020F0502020204030204" pitchFamily="34" charset="0"/>
                <a:hlinkClick r:id="rId7"/>
              </a:rPr>
              <a:t>https://extra.com.co/la-moda-se-convierte-en-una-forma-de-autoexpresion-en-las-redes-sociales/</a:t>
            </a:r>
            <a:endParaRPr lang="en-GB" sz="1050" u="sng" dirty="0">
              <a:solidFill>
                <a:schemeClr val="bg1"/>
              </a:solidFill>
              <a:ea typeface="Calibri" panose="020F0502020204030204" pitchFamily="34" charset="0"/>
            </a:endParaRPr>
          </a:p>
          <a:p>
            <a:endParaRPr lang="sv-SE" sz="1050" u="sng" dirty="0">
              <a:solidFill>
                <a:schemeClr val="bg1"/>
              </a:solidFill>
              <a:ea typeface="Calibri" panose="020F0502020204030204" pitchFamily="34" charset="0"/>
            </a:endParaRPr>
          </a:p>
        </p:txBody>
      </p:sp>
      <p:sp>
        <p:nvSpPr>
          <p:cNvPr id="3" name="textruta 2">
            <a:extLst>
              <a:ext uri="{FF2B5EF4-FFF2-40B4-BE49-F238E27FC236}">
                <a16:creationId xmlns:a16="http://schemas.microsoft.com/office/drawing/2014/main" id="{35CCA01F-93EA-443A-CEAD-3C0D7B2A02D9}"/>
              </a:ext>
            </a:extLst>
          </p:cNvPr>
          <p:cNvSpPr txBox="1"/>
          <p:nvPr/>
        </p:nvSpPr>
        <p:spPr>
          <a:xfrm>
            <a:off x="3129456" y="819808"/>
            <a:ext cx="1826141" cy="369332"/>
          </a:xfrm>
          <a:prstGeom prst="rect">
            <a:avLst/>
          </a:prstGeom>
          <a:noFill/>
        </p:spPr>
        <p:txBody>
          <a:bodyPr wrap="none" rtlCol="0">
            <a:spAutoFit/>
          </a:bodyPr>
          <a:lstStyle/>
          <a:p>
            <a:r>
              <a:rPr lang="es" sz="1800" dirty="0">
                <a:solidFill>
                  <a:schemeClr val="bg1"/>
                </a:solidFill>
              </a:rPr>
              <a:t>Recursos útiles:</a:t>
            </a:r>
          </a:p>
        </p:txBody>
      </p:sp>
      <p:pic>
        <p:nvPicPr>
          <p:cNvPr id="5" name="Bildobjekt 4">
            <a:extLst>
              <a:ext uri="{FF2B5EF4-FFF2-40B4-BE49-F238E27FC236}">
                <a16:creationId xmlns:a16="http://schemas.microsoft.com/office/drawing/2014/main" id="{0FBBBC84-07A7-D2C6-1F32-CCCA0F833D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8455" y="2125134"/>
            <a:ext cx="2006819" cy="1252921"/>
          </a:xfrm>
          <a:prstGeom prst="rect">
            <a:avLst/>
          </a:prstGeom>
        </p:spPr>
      </p:pic>
      <p:pic>
        <p:nvPicPr>
          <p:cNvPr id="6" name="Imagen 5">
            <a:extLst>
              <a:ext uri="{FF2B5EF4-FFF2-40B4-BE49-F238E27FC236}">
                <a16:creationId xmlns:a16="http://schemas.microsoft.com/office/drawing/2014/main" id="{403A8651-1AF1-B9F1-155A-B95EA83186EB}"/>
              </a:ext>
            </a:extLst>
          </p:cNvPr>
          <p:cNvPicPr>
            <a:picLocks noChangeAspect="1"/>
          </p:cNvPicPr>
          <p:nvPr/>
        </p:nvPicPr>
        <p:blipFill>
          <a:blip r:embed="rId9"/>
          <a:stretch>
            <a:fillRect/>
          </a:stretch>
        </p:blipFill>
        <p:spPr>
          <a:xfrm>
            <a:off x="135312" y="4844594"/>
            <a:ext cx="866494" cy="204668"/>
          </a:xfrm>
          <a:prstGeom prst="rect">
            <a:avLst/>
          </a:prstGeom>
        </p:spPr>
      </p:pic>
    </p:spTree>
    <p:extLst>
      <p:ext uri="{BB962C8B-B14F-4D97-AF65-F5344CB8AC3E}">
        <p14:creationId xmlns:p14="http://schemas.microsoft.com/office/powerpoint/2010/main" val="232713851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ruta 13">
            <a:extLst>
              <a:ext uri="{FF2B5EF4-FFF2-40B4-BE49-F238E27FC236}">
                <a16:creationId xmlns:a16="http://schemas.microsoft.com/office/drawing/2014/main" id="{6EFE1D0F-245A-BDFC-D0F6-77526E652A6C}"/>
              </a:ext>
            </a:extLst>
          </p:cNvPr>
          <p:cNvSpPr txBox="1"/>
          <p:nvPr/>
        </p:nvSpPr>
        <p:spPr>
          <a:xfrm>
            <a:off x="780393" y="575441"/>
            <a:ext cx="7638393" cy="1338828"/>
          </a:xfrm>
          <a:prstGeom prst="rect">
            <a:avLst/>
          </a:prstGeom>
          <a:noFill/>
        </p:spPr>
        <p:txBody>
          <a:bodyPr wrap="square" rtlCol="0">
            <a:spAutoFit/>
          </a:bodyPr>
          <a:lstStyle/>
          <a:p>
            <a:pPr algn="ctr"/>
            <a:r>
              <a:rPr lang="es" sz="1800" b="1" dirty="0">
                <a:solidFill>
                  <a:schemeClr val="bg1"/>
                </a:solidFill>
              </a:rPr>
              <a:t>Actividad 3 - Influir en otros a través de los medios</a:t>
            </a:r>
          </a:p>
          <a:p>
            <a:endParaRPr lang="sv-SE" sz="1050" dirty="0">
              <a:solidFill>
                <a:schemeClr val="bg1"/>
              </a:solidFill>
            </a:endParaRPr>
          </a:p>
          <a:p>
            <a:endParaRPr lang="sv-SE" sz="1050" dirty="0">
              <a:solidFill>
                <a:schemeClr val="bg1"/>
              </a:solidFill>
            </a:endParaRPr>
          </a:p>
          <a:p>
            <a:r>
              <a:rPr lang="es" sz="1050" b="1" dirty="0">
                <a:solidFill>
                  <a:schemeClr val="bg1"/>
                </a:solidFill>
              </a:rPr>
              <a:t>Resultados de aprendizaje: Ser capaz de ver intentos de influencia en diferentes medios, tales como:</a:t>
            </a:r>
          </a:p>
          <a:p>
            <a:endParaRPr lang="sv-SE" sz="1050" dirty="0">
              <a:solidFill>
                <a:schemeClr val="bg1"/>
              </a:solidFill>
            </a:endParaRPr>
          </a:p>
          <a:p>
            <a:pPr marL="214313" indent="-214313">
              <a:buClr>
                <a:schemeClr val="bg1"/>
              </a:buClr>
              <a:buFont typeface="Arial" panose="020B0604020202020204" pitchFamily="34" charset="0"/>
              <a:buChar char="•"/>
            </a:pPr>
            <a:r>
              <a:rPr lang="es" sz="1050" dirty="0">
                <a:solidFill>
                  <a:schemeClr val="bg1"/>
                </a:solidFill>
              </a:rPr>
              <a:t>Redes sociales (Ejemplo: Facebook, LinkedIn, TikTok, Instagram, X)</a:t>
            </a:r>
          </a:p>
          <a:p>
            <a:pPr marL="214313" indent="-214313">
              <a:buClr>
                <a:schemeClr val="bg1"/>
              </a:buClr>
              <a:buFont typeface="Arial" panose="020B0604020202020204" pitchFamily="34" charset="0"/>
              <a:buChar char="•"/>
            </a:pPr>
            <a:r>
              <a:rPr lang="es" sz="1050" dirty="0">
                <a:solidFill>
                  <a:schemeClr val="bg1"/>
                </a:solidFill>
              </a:rPr>
              <a:t>Otros medios (Ejemplo: televisión, radio, prensa)</a:t>
            </a:r>
            <a:endParaRPr lang="sv-SE" sz="1050" b="1" dirty="0">
              <a:solidFill>
                <a:schemeClr val="bg1"/>
              </a:solidFill>
            </a:endParaRPr>
          </a:p>
        </p:txBody>
      </p:sp>
      <p:sp>
        <p:nvSpPr>
          <p:cNvPr id="3" name="textruta 2">
            <a:extLst>
              <a:ext uri="{FF2B5EF4-FFF2-40B4-BE49-F238E27FC236}">
                <a16:creationId xmlns:a16="http://schemas.microsoft.com/office/drawing/2014/main" id="{7B477023-3CC7-B80F-BF0F-733B529F7537}"/>
              </a:ext>
            </a:extLst>
          </p:cNvPr>
          <p:cNvSpPr txBox="1"/>
          <p:nvPr/>
        </p:nvSpPr>
        <p:spPr>
          <a:xfrm>
            <a:off x="780393" y="2455937"/>
            <a:ext cx="4682359" cy="2031325"/>
          </a:xfrm>
          <a:prstGeom prst="rect">
            <a:avLst/>
          </a:prstGeom>
          <a:noFill/>
        </p:spPr>
        <p:txBody>
          <a:bodyPr wrap="square" rtlCol="0">
            <a:spAutoFit/>
          </a:bodyPr>
          <a:lstStyle/>
          <a:p>
            <a:pPr marL="557213" lvl="1" indent="-214313">
              <a:buFont typeface="Arial" panose="020B0604020202020204" pitchFamily="34" charset="0"/>
              <a:buChar char="•"/>
            </a:pPr>
            <a:r>
              <a:rPr lang="es" sz="1050" b="1" dirty="0" err="1">
                <a:solidFill>
                  <a:schemeClr val="bg1"/>
                </a:solidFill>
              </a:rPr>
              <a:t>Ejercicio </a:t>
            </a:r>
            <a:r>
              <a:rPr lang="es" sz="1050" b="1" dirty="0">
                <a:solidFill>
                  <a:schemeClr val="bg1"/>
                </a:solidFill>
              </a:rPr>
              <a:t>1</a:t>
            </a:r>
          </a:p>
          <a:p>
            <a:pPr lvl="1"/>
            <a:endParaRPr lang="sv-SE" sz="1050" dirty="0">
              <a:solidFill>
                <a:schemeClr val="bg1"/>
              </a:solidFill>
            </a:endParaRPr>
          </a:p>
          <a:p>
            <a:r>
              <a:rPr lang="es" sz="1050" dirty="0">
                <a:solidFill>
                  <a:schemeClr val="bg1"/>
                </a:solidFill>
              </a:rPr>
              <a:t>Seleccionar tres ejemplos en una red social en la que intento influir. ¿Qué fuiunciona y que no? Divide a los participantes en parejas: que cada uno haga su propia presentación y la debata con el otro estudiante. Después en grupo se solicita presentar y hacer comentarios sobre la presentación de otros y crear en grupo un ejemplo de una presentación que funciona y debatirlo en grupo.</a:t>
            </a:r>
          </a:p>
          <a:p>
            <a:endParaRPr lang="sv-SE" sz="1050" dirty="0">
              <a:solidFill>
                <a:schemeClr val="bg1"/>
              </a:solidFill>
            </a:endParaRPr>
          </a:p>
          <a:p>
            <a:r>
              <a:rPr lang="es" sz="1050" dirty="0">
                <a:solidFill>
                  <a:schemeClr val="bg1"/>
                </a:solidFill>
              </a:rPr>
              <a:t>Haga lo mismo para presentaciones en </a:t>
            </a:r>
            <a:r>
              <a:rPr lang="es" sz="1050" dirty="0" err="1">
                <a:solidFill>
                  <a:schemeClr val="bg1"/>
                </a:solidFill>
              </a:rPr>
              <a:t>otros </a:t>
            </a:r>
            <a:r>
              <a:rPr lang="es" sz="1050" dirty="0">
                <a:solidFill>
                  <a:schemeClr val="bg1"/>
                </a:solidFill>
              </a:rPr>
              <a:t>medios.</a:t>
            </a:r>
          </a:p>
          <a:p>
            <a:endParaRPr lang="sv-SE" sz="1050" dirty="0">
              <a:solidFill>
                <a:schemeClr val="bg1"/>
              </a:solidFill>
            </a:endParaRPr>
          </a:p>
          <a:p>
            <a:endParaRPr lang="sv-SE" sz="1050" dirty="0"/>
          </a:p>
        </p:txBody>
      </p:sp>
      <p:pic>
        <p:nvPicPr>
          <p:cNvPr id="5" name="Bildobjekt 4">
            <a:extLst>
              <a:ext uri="{FF2B5EF4-FFF2-40B4-BE49-F238E27FC236}">
                <a16:creationId xmlns:a16="http://schemas.microsoft.com/office/drawing/2014/main" id="{D16CB1D7-46F2-35C1-3423-C828D48FC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9771" y="1926814"/>
            <a:ext cx="2562241" cy="2562241"/>
          </a:xfrm>
          <a:prstGeom prst="rect">
            <a:avLst/>
          </a:prstGeom>
        </p:spPr>
      </p:pic>
      <p:pic>
        <p:nvPicPr>
          <p:cNvPr id="6" name="Google Shape;85;p2">
            <a:extLst>
              <a:ext uri="{FF2B5EF4-FFF2-40B4-BE49-F238E27FC236}">
                <a16:creationId xmlns:a16="http://schemas.microsoft.com/office/drawing/2014/main" id="{55BBC55D-6BAF-5B19-482B-19DC37CD0AF4}"/>
              </a:ext>
            </a:extLst>
          </p:cNvPr>
          <p:cNvPicPr preferRelativeResize="0"/>
          <p:nvPr/>
        </p:nvPicPr>
        <p:blipFill rotWithShape="1">
          <a:blip r:embed="rId3">
            <a:alphaModFix/>
          </a:blip>
          <a:srcRect/>
          <a:stretch/>
        </p:blipFill>
        <p:spPr>
          <a:xfrm>
            <a:off x="8406262" y="85675"/>
            <a:ext cx="574610" cy="429582"/>
          </a:xfrm>
          <a:prstGeom prst="rect">
            <a:avLst/>
          </a:prstGeom>
          <a:noFill/>
          <a:ln>
            <a:noFill/>
          </a:ln>
        </p:spPr>
      </p:pic>
      <p:pic>
        <p:nvPicPr>
          <p:cNvPr id="4" name="Imagen 3">
            <a:extLst>
              <a:ext uri="{FF2B5EF4-FFF2-40B4-BE49-F238E27FC236}">
                <a16:creationId xmlns:a16="http://schemas.microsoft.com/office/drawing/2014/main" id="{F9E08992-2FC1-9914-C6FD-3E727BF6D086}"/>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166183413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B0A68E4C-600F-6811-63BD-F92613325598}"/>
              </a:ext>
            </a:extLst>
          </p:cNvPr>
          <p:cNvSpPr txBox="1"/>
          <p:nvPr/>
        </p:nvSpPr>
        <p:spPr>
          <a:xfrm>
            <a:off x="358665" y="182339"/>
            <a:ext cx="8205952" cy="3854901"/>
          </a:xfrm>
          <a:prstGeom prst="rect">
            <a:avLst/>
          </a:prstGeom>
          <a:noFill/>
        </p:spPr>
        <p:txBody>
          <a:bodyPr wrap="square" rtlCol="0">
            <a:spAutoFit/>
          </a:bodyPr>
          <a:lstStyle/>
          <a:p>
            <a:pPr marL="557213" lvl="1" indent="-214313">
              <a:buFont typeface="Arial" panose="020B0604020202020204" pitchFamily="34" charset="0"/>
              <a:buChar char="•"/>
            </a:pPr>
            <a:r>
              <a:rPr lang="es" sz="1050" b="1" dirty="0" err="1">
                <a:solidFill>
                  <a:schemeClr val="bg1"/>
                </a:solidFill>
              </a:rPr>
              <a:t>Ejercicio </a:t>
            </a:r>
            <a:r>
              <a:rPr lang="es" sz="1050" b="1" dirty="0">
                <a:solidFill>
                  <a:schemeClr val="bg1"/>
                </a:solidFill>
              </a:rPr>
              <a:t>2</a:t>
            </a:r>
            <a:endParaRPr lang="sv-SE" sz="1050" dirty="0">
              <a:solidFill>
                <a:schemeClr val="bg1"/>
              </a:solidFill>
            </a:endParaRPr>
          </a:p>
          <a:p>
            <a:endParaRPr lang="sv-SE" sz="1350" dirty="0">
              <a:solidFill>
                <a:schemeClr val="bg1"/>
              </a:solidFill>
              <a:ea typeface="Calibri" panose="020F0502020204030204" pitchFamily="34" charset="0"/>
              <a:cs typeface="Times New Roman" panose="02020603050405020304" pitchFamily="18" charset="0"/>
            </a:endParaRPr>
          </a:p>
          <a:p>
            <a:r>
              <a:rPr lang="es" sz="1050" dirty="0">
                <a:solidFill>
                  <a:schemeClr val="bg1"/>
                </a:solidFill>
                <a:ea typeface="Calibri" panose="020F0502020204030204" pitchFamily="34" charset="0"/>
                <a:cs typeface="Times New Roman" panose="02020603050405020304" pitchFamily="18" charset="0"/>
              </a:rPr>
              <a:t>Análisis de credibilidad</a:t>
            </a:r>
            <a:endParaRPr lang="sv-SE" sz="1050" dirty="0">
              <a:solidFill>
                <a:schemeClr val="bg1"/>
              </a:solidFill>
              <a:ea typeface="Calibri" panose="020F0502020204030204" pitchFamily="34" charset="0"/>
              <a:cs typeface="Times New Roman" panose="02020603050405020304" pitchFamily="18" charset="0"/>
            </a:endParaRPr>
          </a:p>
          <a:p>
            <a:endParaRPr lang="sv-SE" sz="1050" dirty="0">
              <a:solidFill>
                <a:schemeClr val="bg1"/>
              </a:solidFill>
              <a:ea typeface="Calibri" panose="020F0502020204030204" pitchFamily="34" charset="0"/>
              <a:cs typeface="Times New Roman" panose="02020603050405020304" pitchFamily="18" charset="0"/>
            </a:endParaRPr>
          </a:p>
          <a:p>
            <a:r>
              <a:rPr lang="es" sz="1050" dirty="0">
                <a:solidFill>
                  <a:schemeClr val="bg1"/>
                </a:solidFill>
                <a:ea typeface="Calibri" panose="020F0502020204030204" pitchFamily="34" charset="0"/>
                <a:cs typeface="Times New Roman" panose="02020603050405020304" pitchFamily="18" charset="0"/>
              </a:rPr>
              <a:t>Se divide a los participantes en grupos y se introduce el tema : "¿ Las bebidas energéticas son peligrosas ? y se presentan 4 fuentes que tratan el tema. Sugerencia de fuentes :</a:t>
            </a:r>
          </a:p>
          <a:p>
            <a:r>
              <a:rPr lang="es" sz="1050" dirty="0">
                <a:solidFill>
                  <a:schemeClr val="bg1"/>
                </a:solidFill>
                <a:ea typeface="Calibri" panose="020F0502020204030204" pitchFamily="34" charset="0"/>
                <a:cs typeface="Times New Roman" panose="02020603050405020304" pitchFamily="18" charset="0"/>
              </a:rPr>
              <a:t>- La Agencia Nacional </a:t>
            </a:r>
            <a:r>
              <a:rPr lang="es" sz="1050" dirty="0" err="1">
                <a:solidFill>
                  <a:schemeClr val="bg1"/>
                </a:solidFill>
                <a:ea typeface="Calibri" panose="020F0502020204030204" pitchFamily="34" charset="0"/>
                <a:cs typeface="Times New Roman" panose="02020603050405020304" pitchFamily="18" charset="0"/>
              </a:rPr>
              <a:t>de Alimentación </a:t>
            </a:r>
            <a:r>
              <a:rPr lang="es" sz="1050" dirty="0">
                <a:solidFill>
                  <a:schemeClr val="bg1"/>
                </a:solidFill>
                <a:ea typeface="Calibri" panose="020F0502020204030204" pitchFamily="34" charset="0"/>
                <a:cs typeface="Times New Roman" panose="02020603050405020304" pitchFamily="18" charset="0"/>
              </a:rPr>
              <a:t>o </a:t>
            </a:r>
            <a:r>
              <a:rPr lang="es" sz="1050" dirty="0" err="1">
                <a:solidFill>
                  <a:schemeClr val="bg1"/>
                </a:solidFill>
                <a:ea typeface="Calibri" panose="020F0502020204030204" pitchFamily="34" charset="0"/>
                <a:cs typeface="Times New Roman" panose="02020603050405020304" pitchFamily="18" charset="0"/>
              </a:rPr>
              <a:t>similar</a:t>
            </a:r>
            <a:r>
              <a:rPr lang="es" sz="1050" dirty="0">
                <a:solidFill>
                  <a:schemeClr val="bg1"/>
                </a:solidFill>
                <a:ea typeface="Calibri" panose="020F0502020204030204" pitchFamily="34" charset="0"/>
                <a:cs typeface="Times New Roman" panose="02020603050405020304" pitchFamily="18" charset="0"/>
              </a:rPr>
              <a:t> sitio </a:t>
            </a:r>
            <a:r>
              <a:rPr lang="es" sz="1050" dirty="0" err="1">
                <a:solidFill>
                  <a:schemeClr val="bg1"/>
                </a:solidFill>
                <a:ea typeface="Calibri" panose="020F0502020204030204" pitchFamily="34" charset="0"/>
                <a:cs typeface="Times New Roman" panose="02020603050405020304" pitchFamily="18" charset="0"/>
              </a:rPr>
              <a:t>gubernamental </a:t>
            </a:r>
            <a:r>
              <a:rPr lang="es" sz="1050" dirty="0">
                <a:solidFill>
                  <a:schemeClr val="bg1"/>
                </a:solidFill>
                <a:ea typeface="Calibri" panose="020F0502020204030204" pitchFamily="34" charset="0"/>
                <a:cs typeface="Times New Roman" panose="02020603050405020304" pitchFamily="18" charset="0"/>
              </a:rPr>
              <a:t>.</a:t>
            </a:r>
          </a:p>
          <a:p>
            <a:r>
              <a:rPr lang="es" sz="1050" dirty="0">
                <a:solidFill>
                  <a:schemeClr val="bg1"/>
                </a:solidFill>
                <a:ea typeface="Calibri" panose="020F0502020204030204" pitchFamily="34" charset="0"/>
                <a:cs typeface="Times New Roman" panose="02020603050405020304" pitchFamily="18" charset="0"/>
              </a:rPr>
              <a:t>- Un </a:t>
            </a:r>
            <a:r>
              <a:rPr lang="es" sz="1050" dirty="0" err="1">
                <a:solidFill>
                  <a:schemeClr val="bg1"/>
                </a:solidFill>
                <a:ea typeface="Calibri" panose="020F0502020204030204" pitchFamily="34" charset="0"/>
                <a:cs typeface="Times New Roman" panose="02020603050405020304" pitchFamily="18" charset="0"/>
              </a:rPr>
              <a:t>popular</a:t>
            </a:r>
            <a:r>
              <a:rPr lang="es" sz="1050" dirty="0">
                <a:solidFill>
                  <a:schemeClr val="bg1"/>
                </a:solidFill>
                <a:ea typeface="Calibri" panose="020F0502020204030204" pitchFamily="34" charset="0"/>
                <a:cs typeface="Times New Roman" panose="02020603050405020304" pitchFamily="18" charset="0"/>
              </a:rPr>
              <a:t> </a:t>
            </a:r>
            <a:r>
              <a:rPr lang="es" sz="1050" dirty="0" err="1">
                <a:solidFill>
                  <a:schemeClr val="bg1"/>
                </a:solidFill>
                <a:ea typeface="Calibri" panose="020F0502020204030204" pitchFamily="34" charset="0"/>
                <a:cs typeface="Times New Roman" panose="02020603050405020304" pitchFamily="18" charset="0"/>
              </a:rPr>
              <a:t>periódico</a:t>
            </a:r>
            <a:endParaRPr lang="sv-SE" sz="1050" dirty="0">
              <a:solidFill>
                <a:schemeClr val="bg1"/>
              </a:solidFill>
              <a:ea typeface="Calibri" panose="020F0502020204030204" pitchFamily="34" charset="0"/>
              <a:cs typeface="Times New Roman" panose="02020603050405020304" pitchFamily="18" charset="0"/>
            </a:endParaRPr>
          </a:p>
          <a:p>
            <a:r>
              <a:rPr lang="es" sz="1050" dirty="0">
                <a:solidFill>
                  <a:schemeClr val="bg1"/>
                </a:solidFill>
                <a:ea typeface="Calibri" panose="020F0502020204030204" pitchFamily="34" charset="0"/>
                <a:cs typeface="Times New Roman" panose="02020603050405020304" pitchFamily="18" charset="0"/>
              </a:rPr>
              <a:t>- Wikipedia</a:t>
            </a:r>
            <a:endParaRPr lang="sv-SE" sz="1050" dirty="0">
              <a:solidFill>
                <a:schemeClr val="bg1"/>
              </a:solidFill>
              <a:ea typeface="Calibri" panose="020F0502020204030204" pitchFamily="34" charset="0"/>
              <a:cs typeface="Times New Roman" panose="02020603050405020304" pitchFamily="18" charset="0"/>
            </a:endParaRPr>
          </a:p>
          <a:p>
            <a:r>
              <a:rPr lang="es" sz="1050" dirty="0">
                <a:solidFill>
                  <a:schemeClr val="bg1"/>
                </a:solidFill>
                <a:ea typeface="Calibri" panose="020F0502020204030204" pitchFamily="34" charset="0"/>
                <a:cs typeface="Times New Roman" panose="02020603050405020304" pitchFamily="18" charset="0"/>
              </a:rPr>
              <a:t>- Un blog</a:t>
            </a:r>
          </a:p>
          <a:p>
            <a:endParaRPr lang="sv-SE" sz="1050" dirty="0">
              <a:solidFill>
                <a:schemeClr val="bg1"/>
              </a:solidFill>
              <a:ea typeface="Calibri" panose="020F0502020204030204" pitchFamily="34" charset="0"/>
              <a:cs typeface="Times New Roman" panose="02020603050405020304" pitchFamily="18" charset="0"/>
            </a:endParaRPr>
          </a:p>
          <a:p>
            <a:r>
              <a:rPr lang="es" sz="1050" dirty="0">
                <a:solidFill>
                  <a:schemeClr val="bg1"/>
                </a:solidFill>
                <a:ea typeface="Calibri" panose="020F0502020204030204" pitchFamily="34" charset="0"/>
                <a:cs typeface="Times New Roman" panose="02020603050405020304" pitchFamily="18" charset="0"/>
              </a:rPr>
              <a:t>A los participantes se le pide que determinen si estas fuentes son fiables de acuerdo a lo siguiente criterios:</a:t>
            </a:r>
          </a:p>
          <a:p>
            <a:endParaRPr lang="es" sz="1050" dirty="0">
              <a:solidFill>
                <a:schemeClr val="bg1"/>
              </a:solidFill>
              <a:ea typeface="Calibri" panose="020F0502020204030204" pitchFamily="34" charset="0"/>
              <a:cs typeface="Times New Roman" panose="02020603050405020304" pitchFamily="18" charset="0"/>
            </a:endParaRPr>
          </a:p>
          <a:p>
            <a:pPr marL="257175" indent="-257175">
              <a:buClr>
                <a:schemeClr val="bg1"/>
              </a:buClr>
              <a:buAutoNum type="arabicPeriod"/>
            </a:pPr>
            <a:r>
              <a:rPr lang="es" sz="1050" dirty="0">
                <a:solidFill>
                  <a:schemeClr val="bg1"/>
                </a:solidFill>
                <a:ea typeface="Calibri" panose="020F0502020204030204" pitchFamily="34" charset="0"/>
                <a:cs typeface="Times New Roman" panose="02020603050405020304" pitchFamily="18" charset="0"/>
              </a:rPr>
              <a:t>Relevancia:  ¿Es relevante el artículo o publicación? ¿Responder a la pregunta ?</a:t>
            </a:r>
          </a:p>
          <a:p>
            <a:pPr marL="257175" indent="-257175">
              <a:buClr>
                <a:schemeClr val="bg1"/>
              </a:buClr>
              <a:buAutoNum type="arabicPeriod"/>
            </a:pPr>
            <a:r>
              <a:rPr lang="es" sz="1050" dirty="0">
                <a:solidFill>
                  <a:schemeClr val="bg1"/>
                </a:solidFill>
                <a:ea typeface="Calibri" panose="020F0502020204030204" pitchFamily="34" charset="0"/>
                <a:cs typeface="Times New Roman" panose="02020603050405020304" pitchFamily="18" charset="0"/>
              </a:rPr>
              <a:t>Fiabilidad: ¿Se puede confiar en la fuente? ¿Quién ha escrito el texto? </a:t>
            </a:r>
            <a:r>
              <a:rPr lang="es" sz="1050" dirty="0" err="1">
                <a:solidFill>
                  <a:schemeClr val="bg1"/>
                </a:solidFill>
                <a:ea typeface="Calibri" panose="020F0502020204030204" pitchFamily="34" charset="0"/>
                <a:cs typeface="Times New Roman" panose="02020603050405020304" pitchFamily="18" charset="0"/>
              </a:rPr>
              <a:t>¿Dónde </a:t>
            </a:r>
            <a:r>
              <a:rPr lang="es" sz="1050" dirty="0">
                <a:solidFill>
                  <a:schemeClr val="bg1"/>
                </a:solidFill>
                <a:ea typeface="Calibri" panose="020F0502020204030204" pitchFamily="34" charset="0"/>
                <a:cs typeface="Times New Roman" panose="02020603050405020304" pitchFamily="18" charset="0"/>
              </a:rPr>
              <a:t>está </a:t>
            </a:r>
            <a:r>
              <a:rPr lang="es" sz="1050" dirty="0" err="1">
                <a:solidFill>
                  <a:schemeClr val="bg1"/>
                </a:solidFill>
                <a:ea typeface="Calibri" panose="020F0502020204030204" pitchFamily="34" charset="0"/>
                <a:cs typeface="Times New Roman" panose="02020603050405020304" pitchFamily="18" charset="0"/>
              </a:rPr>
              <a:t>publicado </a:t>
            </a:r>
            <a:r>
              <a:rPr lang="es" sz="1050" dirty="0">
                <a:solidFill>
                  <a:schemeClr val="bg1"/>
                </a:solidFill>
                <a:ea typeface="Calibri" panose="020F0502020204030204" pitchFamily="34" charset="0"/>
                <a:cs typeface="Times New Roman" panose="02020603050405020304" pitchFamily="18" charset="0"/>
              </a:rPr>
              <a:t>? Es decir, ¿Quién está detrás de la publicación o sitio web ? </a:t>
            </a:r>
          </a:p>
          <a:p>
            <a:pPr marL="257175" indent="-257175">
              <a:buClr>
                <a:schemeClr val="bg1"/>
              </a:buClr>
              <a:buAutoNum type="arabicPeriod"/>
            </a:pPr>
            <a:r>
              <a:rPr lang="es" sz="1050" dirty="0">
                <a:solidFill>
                  <a:schemeClr val="bg1"/>
                </a:solidFill>
                <a:ea typeface="Calibri" panose="020F0502020204030204" pitchFamily="34" charset="0"/>
                <a:cs typeface="Times New Roman" panose="02020603050405020304" pitchFamily="18" charset="0"/>
              </a:rPr>
              <a:t>Dependencia:  ¿La fuente contiene información de primera mano? Si se refiere a otras fuentes, ¿incluye las referencias? </a:t>
            </a:r>
          </a:p>
          <a:p>
            <a:pPr marL="257175" indent="-257175">
              <a:buClr>
                <a:schemeClr val="bg1"/>
              </a:buClr>
              <a:buAutoNum type="arabicPeriod"/>
            </a:pPr>
            <a:r>
              <a:rPr lang="es" sz="1050" dirty="0">
                <a:solidFill>
                  <a:schemeClr val="bg1"/>
                </a:solidFill>
                <a:ea typeface="Calibri" panose="020F0502020204030204" pitchFamily="34" charset="0"/>
                <a:cs typeface="Times New Roman" panose="02020603050405020304" pitchFamily="18" charset="0"/>
              </a:rPr>
              <a:t>Publicaciones tendenciosas: ¿es el mensaje unilateral y solo presenta una parte del probelma? ¿El texto intenta despertar emociones? ¿Presenta argumentos válidos?</a:t>
            </a:r>
          </a:p>
          <a:p>
            <a:pPr marL="257175" indent="-257175">
              <a:buClr>
                <a:schemeClr val="bg1"/>
              </a:buClr>
              <a:buAutoNum type="arabicPeriod"/>
            </a:pPr>
            <a:r>
              <a:rPr lang="es" sz="1050" dirty="0">
                <a:solidFill>
                  <a:schemeClr val="bg1"/>
                </a:solidFill>
                <a:ea typeface="Calibri" panose="020F0502020204030204" pitchFamily="34" charset="0"/>
                <a:cs typeface="Times New Roman" panose="02020603050405020304" pitchFamily="18" charset="0"/>
              </a:rPr>
              <a:t>Fecha: ¿La fuente está desactualizada o sigue siendo relevante?</a:t>
            </a:r>
          </a:p>
          <a:p>
            <a:endParaRPr lang="sv-SE" sz="1050" dirty="0">
              <a:solidFill>
                <a:schemeClr val="bg1"/>
              </a:solidFill>
              <a:ea typeface="Calibri" panose="020F0502020204030204" pitchFamily="34" charset="0"/>
              <a:cs typeface="Times New Roman" panose="02020603050405020304" pitchFamily="18" charset="0"/>
            </a:endParaRPr>
          </a:p>
          <a:p>
            <a:r>
              <a:rPr lang="es" sz="1050" dirty="0">
                <a:solidFill>
                  <a:schemeClr val="bg1"/>
                </a:solidFill>
                <a:ea typeface="Calibri" panose="020F0502020204030204" pitchFamily="34" charset="0"/>
                <a:cs typeface="Times New Roman" panose="02020603050405020304" pitchFamily="18" charset="0"/>
              </a:rPr>
              <a:t>Cada grupo presenta su análisis y se debate con todos los participantes.</a:t>
            </a:r>
          </a:p>
          <a:p>
            <a:pPr algn="r"/>
            <a:r>
              <a:rPr lang="es" sz="1050" dirty="0">
                <a:solidFill>
                  <a:schemeClr val="bg1"/>
                </a:solidFill>
                <a:ea typeface="Calibri" panose="020F0502020204030204" pitchFamily="34" charset="0"/>
                <a:cs typeface="Times New Roman" panose="02020603050405020304" pitchFamily="18" charset="0"/>
              </a:rPr>
              <a:t>  </a:t>
            </a:r>
            <a:r>
              <a:rPr lang="es" sz="900" dirty="0" err="1">
                <a:solidFill>
                  <a:schemeClr val="bg1"/>
                </a:solidFill>
                <a:ea typeface="Calibri" panose="020F0502020204030204" pitchFamily="34" charset="0"/>
                <a:cs typeface="Times New Roman" panose="02020603050405020304" pitchFamily="18" charset="0"/>
              </a:rPr>
              <a:t>Adaptado </a:t>
            </a:r>
            <a:r>
              <a:rPr lang="es" sz="900" dirty="0">
                <a:solidFill>
                  <a:schemeClr val="bg1"/>
                </a:solidFill>
                <a:ea typeface="Calibri" panose="020F0502020204030204" pitchFamily="34" charset="0"/>
                <a:cs typeface="Times New Roman" panose="02020603050405020304" pitchFamily="18" charset="0"/>
              </a:rPr>
              <a:t>de : </a:t>
            </a:r>
            <a:r>
              <a:rPr lang="es" sz="900" dirty="0" err="1">
                <a:solidFill>
                  <a:schemeClr val="bg1"/>
                </a:solidFill>
                <a:ea typeface="Calibri" panose="020F0502020204030204" pitchFamily="34" charset="0"/>
                <a:cs typeface="Times New Roman" panose="02020603050405020304" pitchFamily="18" charset="0"/>
              </a:rPr>
              <a:t>https://lektionsbanken.se/lektioner/kallors-trovardighet-och-relevans/ </a:t>
            </a:r>
            <a:r>
              <a:rPr lang="es" sz="900" dirty="0">
                <a:solidFill>
                  <a:schemeClr val="bg1"/>
                </a:solidFill>
                <a:ea typeface="Calibri" panose="020F0502020204030204" pitchFamily="34" charset="0"/>
                <a:cs typeface="Times New Roman" panose="02020603050405020304" pitchFamily="18" charset="0"/>
              </a:rPr>
              <a:t>? </a:t>
            </a:r>
            <a:r>
              <a:rPr lang="es" sz="900" dirty="0" err="1">
                <a:solidFill>
                  <a:schemeClr val="bg1"/>
                </a:solidFill>
                <a:ea typeface="Calibri" panose="020F0502020204030204" pitchFamily="34" charset="0"/>
                <a:cs typeface="Times New Roman" panose="02020603050405020304" pitchFamily="18" charset="0"/>
              </a:rPr>
              <a:t>_ _ </a:t>
            </a:r>
            <a:r>
              <a:rPr lang="es" sz="900" dirty="0">
                <a:solidFill>
                  <a:schemeClr val="bg1"/>
                </a:solidFill>
                <a:ea typeface="Calibri" panose="020F0502020204030204" pitchFamily="34" charset="0"/>
                <a:cs typeface="Times New Roman" panose="02020603050405020304" pitchFamily="18" charset="0"/>
              </a:rPr>
              <a:t>_ </a:t>
            </a:r>
            <a:r>
              <a:rPr lang="es" sz="900" dirty="0" err="1">
                <a:solidFill>
                  <a:schemeClr val="bg1"/>
                </a:solidFill>
                <a:ea typeface="Calibri" panose="020F0502020204030204" pitchFamily="34" charset="0"/>
                <a:cs typeface="Times New Roman" panose="02020603050405020304" pitchFamily="18" charset="0"/>
              </a:rPr>
              <a:t>pdf</a:t>
            </a:r>
            <a:endParaRPr lang="sv-SE" sz="900" dirty="0">
              <a:solidFill>
                <a:schemeClr val="bg1"/>
              </a:solidFill>
              <a:ea typeface="Calibri" panose="020F0502020204030204" pitchFamily="34" charset="0"/>
              <a:cs typeface="Times New Roman" panose="02020603050405020304" pitchFamily="18" charset="0"/>
            </a:endParaRPr>
          </a:p>
        </p:txBody>
      </p:sp>
      <p:pic>
        <p:nvPicPr>
          <p:cNvPr id="4" name="Google Shape;85;p2">
            <a:extLst>
              <a:ext uri="{FF2B5EF4-FFF2-40B4-BE49-F238E27FC236}">
                <a16:creationId xmlns:a16="http://schemas.microsoft.com/office/drawing/2014/main" id="{34C6C3A1-C14F-657D-8836-5AB596A6BF49}"/>
              </a:ext>
            </a:extLst>
          </p:cNvPr>
          <p:cNvPicPr preferRelativeResize="0"/>
          <p:nvPr/>
        </p:nvPicPr>
        <p:blipFill rotWithShape="1">
          <a:blip r:embed="rId2">
            <a:alphaModFix/>
          </a:blip>
          <a:srcRect/>
          <a:stretch/>
        </p:blipFill>
        <p:spPr>
          <a:xfrm>
            <a:off x="8406262" y="85675"/>
            <a:ext cx="574610" cy="429582"/>
          </a:xfrm>
          <a:prstGeom prst="rect">
            <a:avLst/>
          </a:prstGeom>
          <a:noFill/>
          <a:ln>
            <a:noFill/>
          </a:ln>
        </p:spPr>
      </p:pic>
      <p:pic>
        <p:nvPicPr>
          <p:cNvPr id="5" name="Imagen 4">
            <a:extLst>
              <a:ext uri="{FF2B5EF4-FFF2-40B4-BE49-F238E27FC236}">
                <a16:creationId xmlns:a16="http://schemas.microsoft.com/office/drawing/2014/main" id="{DD76178F-D262-77B3-D0B5-3DEE3F9052F9}"/>
              </a:ext>
            </a:extLst>
          </p:cNvPr>
          <p:cNvPicPr>
            <a:picLocks noChangeAspect="1"/>
          </p:cNvPicPr>
          <p:nvPr/>
        </p:nvPicPr>
        <p:blipFill>
          <a:blip r:embed="rId3"/>
          <a:stretch>
            <a:fillRect/>
          </a:stretch>
        </p:blipFill>
        <p:spPr>
          <a:xfrm>
            <a:off x="135312" y="4844594"/>
            <a:ext cx="866494" cy="204668"/>
          </a:xfrm>
          <a:prstGeom prst="rect">
            <a:avLst/>
          </a:prstGeom>
        </p:spPr>
      </p:pic>
    </p:spTree>
    <p:extLst>
      <p:ext uri="{BB962C8B-B14F-4D97-AF65-F5344CB8AC3E}">
        <p14:creationId xmlns:p14="http://schemas.microsoft.com/office/powerpoint/2010/main" val="33165753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01;p3">
            <a:extLst>
              <a:ext uri="{FF2B5EF4-FFF2-40B4-BE49-F238E27FC236}">
                <a16:creationId xmlns:a16="http://schemas.microsoft.com/office/drawing/2014/main" id="{7E520541-5266-B397-1AD0-7B611465D636}"/>
              </a:ext>
            </a:extLst>
          </p:cNvPr>
          <p:cNvPicPr preferRelativeResize="0"/>
          <p:nvPr/>
        </p:nvPicPr>
        <p:blipFill rotWithShape="1">
          <a:blip r:embed="rId2">
            <a:alphaModFix/>
          </a:blip>
          <a:srcRect/>
          <a:stretch/>
        </p:blipFill>
        <p:spPr>
          <a:xfrm>
            <a:off x="8406262" y="85675"/>
            <a:ext cx="574610" cy="429582"/>
          </a:xfrm>
          <a:prstGeom prst="rect">
            <a:avLst/>
          </a:prstGeom>
          <a:noFill/>
          <a:ln>
            <a:noFill/>
          </a:ln>
        </p:spPr>
      </p:pic>
      <p:sp>
        <p:nvSpPr>
          <p:cNvPr id="4" name="textruta 3">
            <a:extLst>
              <a:ext uri="{FF2B5EF4-FFF2-40B4-BE49-F238E27FC236}">
                <a16:creationId xmlns:a16="http://schemas.microsoft.com/office/drawing/2014/main" id="{31300D45-9A13-7482-9387-818FE55897E2}"/>
              </a:ext>
            </a:extLst>
          </p:cNvPr>
          <p:cNvSpPr txBox="1"/>
          <p:nvPr/>
        </p:nvSpPr>
        <p:spPr>
          <a:xfrm>
            <a:off x="882869" y="1529038"/>
            <a:ext cx="5415455" cy="2354491"/>
          </a:xfrm>
          <a:prstGeom prst="rect">
            <a:avLst/>
          </a:prstGeom>
          <a:noFill/>
        </p:spPr>
        <p:txBody>
          <a:bodyPr wrap="square">
            <a:spAutoFit/>
          </a:bodyPr>
          <a:lstStyle/>
          <a:p>
            <a:r>
              <a:rPr lang="en-GB" sz="1050" dirty="0">
                <a:solidFill>
                  <a:schemeClr val="bg1"/>
                </a:solidFill>
                <a:hlinkClick r:id="rId3">
                  <a:extLst>
                    <a:ext uri="{A12FA001-AC4F-418D-AE19-62706E023703}">
                      <ahyp:hlinkClr xmlns:ahyp="http://schemas.microsoft.com/office/drawing/2018/hyperlinkcolor" val="tx"/>
                    </a:ext>
                  </a:extLst>
                </a:hlinkClick>
              </a:rPr>
              <a:t>https://telos.fundaciontelefonica.com/archivo/numero098/de-los-medios-de-comunicacion-de-masas-a-las-redes-sociales/</a:t>
            </a:r>
          </a:p>
          <a:p>
            <a:endParaRPr lang="sv-SE" sz="1050" dirty="0">
              <a:solidFill>
                <a:schemeClr val="bg1"/>
              </a:solidFill>
              <a:hlinkClick r:id="rId3">
                <a:extLst>
                  <a:ext uri="{A12FA001-AC4F-418D-AE19-62706E023703}">
                    <ahyp:hlinkClr xmlns:ahyp="http://schemas.microsoft.com/office/drawing/2018/hyperlinkcolor" val="tx"/>
                  </a:ext>
                </a:extLst>
              </a:hlinkClick>
            </a:endParaRPr>
          </a:p>
          <a:p>
            <a:r>
              <a:rPr lang="en-GB" sz="1050" dirty="0">
                <a:solidFill>
                  <a:schemeClr val="bg1"/>
                </a:solidFill>
                <a:hlinkClick r:id="rId3">
                  <a:extLst>
                    <a:ext uri="{A12FA001-AC4F-418D-AE19-62706E023703}">
                      <ahyp:hlinkClr xmlns:ahyp="http://schemas.microsoft.com/office/drawing/2018/hyperlinkcolor" val="tx"/>
                    </a:ext>
                  </a:extLst>
                </a:hlinkClick>
              </a:rPr>
              <a:t>https://www.agenciaocote.com/blog/2023/03/20/redes-sociales-bots-candidatos/</a:t>
            </a:r>
          </a:p>
          <a:p>
            <a:endParaRPr lang="en-GB" sz="1050" dirty="0">
              <a:solidFill>
                <a:schemeClr val="bg1"/>
              </a:solidFill>
              <a:hlinkClick r:id="rId3">
                <a:extLst>
                  <a:ext uri="{A12FA001-AC4F-418D-AE19-62706E023703}">
                    <ahyp:hlinkClr xmlns:ahyp="http://schemas.microsoft.com/office/drawing/2018/hyperlinkcolor" val="tx"/>
                  </a:ext>
                </a:extLst>
              </a:hlinkClick>
            </a:endParaRPr>
          </a:p>
          <a:p>
            <a:endParaRPr lang="sv-SE" sz="1050" dirty="0">
              <a:solidFill>
                <a:schemeClr val="bg1"/>
              </a:solidFill>
              <a:hlinkClick r:id="rId3">
                <a:extLst>
                  <a:ext uri="{A12FA001-AC4F-418D-AE19-62706E023703}">
                    <ahyp:hlinkClr xmlns:ahyp="http://schemas.microsoft.com/office/drawing/2018/hyperlinkcolor" val="tx"/>
                  </a:ext>
                </a:extLst>
              </a:hlinkClick>
            </a:endParaRPr>
          </a:p>
          <a:p>
            <a:r>
              <a:rPr lang="en-GB" sz="1050" dirty="0">
                <a:solidFill>
                  <a:schemeClr val="bg1"/>
                </a:solidFill>
                <a:hlinkClick r:id="rId4"/>
              </a:rPr>
              <a:t>https://news.un.org/es/story/2023/11/1525477</a:t>
            </a:r>
            <a:endParaRPr lang="en-GB" sz="1050" dirty="0">
              <a:solidFill>
                <a:schemeClr val="bg1"/>
              </a:solidFill>
            </a:endParaRPr>
          </a:p>
          <a:p>
            <a:endParaRPr lang="en-GB" sz="1050" dirty="0">
              <a:solidFill>
                <a:schemeClr val="bg1"/>
              </a:solidFill>
            </a:endParaRPr>
          </a:p>
          <a:p>
            <a:endParaRPr lang="sv-SE" sz="1050" dirty="0">
              <a:solidFill>
                <a:schemeClr val="bg1"/>
              </a:solidFill>
            </a:endParaRPr>
          </a:p>
          <a:p>
            <a:r>
              <a:rPr lang="en-GB" sz="1050" dirty="0">
                <a:solidFill>
                  <a:schemeClr val="bg1"/>
                </a:solidFill>
                <a:hlinkClick r:id="rId5"/>
              </a:rPr>
              <a:t>https://www.lolup.es/cinco-aspectos-positivos-y-cinco-negativos-de-las-redes-sociales/</a:t>
            </a:r>
            <a:endParaRPr lang="en-GB" sz="1050" dirty="0">
              <a:solidFill>
                <a:schemeClr val="bg1"/>
              </a:solidFill>
            </a:endParaRPr>
          </a:p>
          <a:p>
            <a:endParaRPr lang="en-GB" sz="1050" dirty="0">
              <a:solidFill>
                <a:schemeClr val="bg1"/>
              </a:solidFill>
            </a:endParaRPr>
          </a:p>
          <a:p>
            <a:endParaRPr lang="es" sz="1050" dirty="0">
              <a:solidFill>
                <a:schemeClr val="bg1"/>
              </a:solidFill>
            </a:endParaRPr>
          </a:p>
          <a:p>
            <a:r>
              <a:rPr lang="en-US" sz="1050" dirty="0">
                <a:solidFill>
                  <a:schemeClr val="bg1"/>
                </a:solidFill>
              </a:rPr>
              <a:t>https://www.nationalgeographic.es/</a:t>
            </a:r>
          </a:p>
          <a:p>
            <a:endParaRPr lang="sv-SE" sz="1050" dirty="0">
              <a:solidFill>
                <a:schemeClr val="bg1"/>
              </a:solidFill>
            </a:endParaRPr>
          </a:p>
        </p:txBody>
      </p:sp>
      <p:sp>
        <p:nvSpPr>
          <p:cNvPr id="3" name="textruta 2">
            <a:extLst>
              <a:ext uri="{FF2B5EF4-FFF2-40B4-BE49-F238E27FC236}">
                <a16:creationId xmlns:a16="http://schemas.microsoft.com/office/drawing/2014/main" id="{3971007B-3EB8-0F7F-97CF-A185274DD6FA}"/>
              </a:ext>
            </a:extLst>
          </p:cNvPr>
          <p:cNvSpPr txBox="1"/>
          <p:nvPr/>
        </p:nvSpPr>
        <p:spPr>
          <a:xfrm>
            <a:off x="3322768" y="771714"/>
            <a:ext cx="1826141" cy="369332"/>
          </a:xfrm>
          <a:prstGeom prst="rect">
            <a:avLst/>
          </a:prstGeom>
          <a:noFill/>
        </p:spPr>
        <p:txBody>
          <a:bodyPr wrap="none" rtlCol="0">
            <a:spAutoFit/>
          </a:bodyPr>
          <a:lstStyle/>
          <a:p>
            <a:pPr algn="ctr"/>
            <a:r>
              <a:rPr lang="es" sz="1800" dirty="0">
                <a:solidFill>
                  <a:schemeClr val="bg1"/>
                </a:solidFill>
              </a:rPr>
              <a:t>Recursos útiles:</a:t>
            </a:r>
          </a:p>
        </p:txBody>
      </p:sp>
      <p:pic>
        <p:nvPicPr>
          <p:cNvPr id="5" name="Bildobjekt 4">
            <a:extLst>
              <a:ext uri="{FF2B5EF4-FFF2-40B4-BE49-F238E27FC236}">
                <a16:creationId xmlns:a16="http://schemas.microsoft.com/office/drawing/2014/main" id="{3FA59110-D923-68C8-D641-7467E7DBEC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8455" y="2125134"/>
            <a:ext cx="2006819" cy="1252921"/>
          </a:xfrm>
          <a:prstGeom prst="rect">
            <a:avLst/>
          </a:prstGeom>
        </p:spPr>
      </p:pic>
      <p:pic>
        <p:nvPicPr>
          <p:cNvPr id="6" name="Imagen 5">
            <a:extLst>
              <a:ext uri="{FF2B5EF4-FFF2-40B4-BE49-F238E27FC236}">
                <a16:creationId xmlns:a16="http://schemas.microsoft.com/office/drawing/2014/main" id="{5477C0F5-87BA-E776-7B16-A4D623B93095}"/>
              </a:ext>
            </a:extLst>
          </p:cNvPr>
          <p:cNvPicPr>
            <a:picLocks noChangeAspect="1"/>
          </p:cNvPicPr>
          <p:nvPr/>
        </p:nvPicPr>
        <p:blipFill>
          <a:blip r:embed="rId7"/>
          <a:stretch>
            <a:fillRect/>
          </a:stretch>
        </p:blipFill>
        <p:spPr>
          <a:xfrm>
            <a:off x="135312" y="4844594"/>
            <a:ext cx="866494" cy="204668"/>
          </a:xfrm>
          <a:prstGeom prst="rect">
            <a:avLst/>
          </a:prstGeom>
        </p:spPr>
      </p:pic>
    </p:spTree>
    <p:extLst>
      <p:ext uri="{BB962C8B-B14F-4D97-AF65-F5344CB8AC3E}">
        <p14:creationId xmlns:p14="http://schemas.microsoft.com/office/powerpoint/2010/main" val="253427866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ruta 14">
            <a:extLst>
              <a:ext uri="{FF2B5EF4-FFF2-40B4-BE49-F238E27FC236}">
                <a16:creationId xmlns:a16="http://schemas.microsoft.com/office/drawing/2014/main" id="{4A017880-70E2-EF87-0F20-F7C53DB83219}"/>
              </a:ext>
            </a:extLst>
          </p:cNvPr>
          <p:cNvSpPr txBox="1"/>
          <p:nvPr/>
        </p:nvSpPr>
        <p:spPr>
          <a:xfrm>
            <a:off x="662152" y="614854"/>
            <a:ext cx="7953704" cy="1615827"/>
          </a:xfrm>
          <a:prstGeom prst="rect">
            <a:avLst/>
          </a:prstGeom>
          <a:noFill/>
        </p:spPr>
        <p:txBody>
          <a:bodyPr wrap="square" rtlCol="0">
            <a:spAutoFit/>
          </a:bodyPr>
          <a:lstStyle/>
          <a:p>
            <a:pPr algn="ctr"/>
            <a:r>
              <a:rPr lang="es" sz="1800" b="1" dirty="0">
                <a:solidFill>
                  <a:schemeClr val="bg1"/>
                </a:solidFill>
              </a:rPr>
              <a:t>Actividad 4 – Usando la creatividad para influir</a:t>
            </a:r>
            <a:endParaRPr lang="sv-SE" sz="1800" b="1" dirty="0">
              <a:solidFill>
                <a:schemeClr val="bg1"/>
              </a:solidFill>
            </a:endParaRPr>
          </a:p>
          <a:p>
            <a:pPr marL="214313" indent="-214313" algn="ctr">
              <a:buFont typeface="Wingdings" pitchFamily="2" charset="2"/>
              <a:buChar char="Ø"/>
            </a:pPr>
            <a:endParaRPr lang="sv-SE" sz="1800" b="1" dirty="0">
              <a:solidFill>
                <a:schemeClr val="bg1"/>
              </a:solidFill>
            </a:endParaRPr>
          </a:p>
          <a:p>
            <a:pPr marL="214313" indent="-214313">
              <a:buFont typeface="Wingdings" pitchFamily="2" charset="2"/>
              <a:buChar char="Ø"/>
            </a:pPr>
            <a:r>
              <a:rPr lang="es" sz="1050" b="1" dirty="0">
                <a:solidFill>
                  <a:schemeClr val="bg1"/>
                </a:solidFill>
              </a:rPr>
              <a:t>Resultado del aprendizaje: aprender cómo la creatividad puede potenciar un mensaje en medios de comunicación, tales como;</a:t>
            </a:r>
          </a:p>
          <a:p>
            <a:endParaRPr lang="sv-SE" sz="1050" dirty="0">
              <a:solidFill>
                <a:schemeClr val="bg1"/>
              </a:solidFill>
            </a:endParaRPr>
          </a:p>
          <a:p>
            <a:pPr marL="214313" indent="-214313">
              <a:buClr>
                <a:schemeClr val="bg1"/>
              </a:buClr>
              <a:buFont typeface="Arial" panose="020B0604020202020204" pitchFamily="34" charset="0"/>
              <a:buChar char="•"/>
            </a:pPr>
            <a:r>
              <a:rPr lang="es" sz="1050" dirty="0">
                <a:solidFill>
                  <a:schemeClr val="bg1"/>
                </a:solidFill>
              </a:rPr>
              <a:t>Redes sociales (Ejemplo: Facebook, LinkedIn, TikTok, Instagram, X)</a:t>
            </a:r>
          </a:p>
          <a:p>
            <a:pPr marL="214313" indent="-214313">
              <a:buClr>
                <a:schemeClr val="bg1"/>
              </a:buClr>
              <a:buFont typeface="Arial" panose="020B0604020202020204" pitchFamily="34" charset="0"/>
              <a:buChar char="•"/>
            </a:pPr>
            <a:r>
              <a:rPr lang="es" sz="1050" dirty="0">
                <a:solidFill>
                  <a:schemeClr val="bg1"/>
                </a:solidFill>
              </a:rPr>
              <a:t>Otros medios (Ejemplo: televisión, radio, prensa)</a:t>
            </a:r>
            <a:endParaRPr lang="sv-SE" sz="1050" b="1" dirty="0">
              <a:solidFill>
                <a:schemeClr val="bg1"/>
              </a:solidFill>
            </a:endParaRPr>
          </a:p>
          <a:p>
            <a:pPr marL="214313" indent="-214313">
              <a:buFont typeface="Arial" panose="020B0604020202020204" pitchFamily="34" charset="0"/>
              <a:buChar char="•"/>
            </a:pPr>
            <a:endParaRPr lang="es" sz="1050" dirty="0">
              <a:solidFill>
                <a:schemeClr val="bg1"/>
              </a:solidFill>
            </a:endParaRPr>
          </a:p>
        </p:txBody>
      </p:sp>
      <p:sp>
        <p:nvSpPr>
          <p:cNvPr id="2" name="textruta 1">
            <a:extLst>
              <a:ext uri="{FF2B5EF4-FFF2-40B4-BE49-F238E27FC236}">
                <a16:creationId xmlns:a16="http://schemas.microsoft.com/office/drawing/2014/main" id="{62F2267B-C553-82B9-364C-83AABC435092}"/>
              </a:ext>
            </a:extLst>
          </p:cNvPr>
          <p:cNvSpPr txBox="1"/>
          <p:nvPr/>
        </p:nvSpPr>
        <p:spPr>
          <a:xfrm>
            <a:off x="662152" y="2381905"/>
            <a:ext cx="4769069" cy="1708160"/>
          </a:xfrm>
          <a:prstGeom prst="rect">
            <a:avLst/>
          </a:prstGeom>
          <a:noFill/>
        </p:spPr>
        <p:txBody>
          <a:bodyPr wrap="square" rtlCol="0">
            <a:spAutoFit/>
          </a:bodyPr>
          <a:lstStyle/>
          <a:p>
            <a:pPr marL="557213" lvl="1" indent="-214313">
              <a:buFont typeface="Arial" panose="020B0604020202020204" pitchFamily="34" charset="0"/>
              <a:buChar char="•"/>
            </a:pPr>
            <a:r>
              <a:rPr lang="es" sz="1050" b="1" dirty="0" err="1">
                <a:solidFill>
                  <a:schemeClr val="bg1"/>
                </a:solidFill>
              </a:rPr>
              <a:t>Ejercicio </a:t>
            </a:r>
            <a:r>
              <a:rPr lang="es" sz="1050" b="1" dirty="0">
                <a:solidFill>
                  <a:schemeClr val="bg1"/>
                </a:solidFill>
              </a:rPr>
              <a:t>1</a:t>
            </a:r>
          </a:p>
          <a:p>
            <a:pPr lvl="1"/>
            <a:endParaRPr lang="sv-SE" sz="1050" dirty="0">
              <a:solidFill>
                <a:schemeClr val="bg1"/>
              </a:solidFill>
            </a:endParaRPr>
          </a:p>
          <a:p>
            <a:r>
              <a:rPr lang="es" sz="1050" dirty="0">
                <a:solidFill>
                  <a:schemeClr val="bg1"/>
                </a:solidFill>
              </a:rPr>
              <a:t>Seleccionar tres ejemplos de medios donde la creatividad es un factor decisivo para el resultado. Identificar qué es lo que pretende conseguir y en qué destaca. Divide a los participantes en parejas: que cada uno haga su propia presentación y la debata con el otro estudiante. Después en grupo se solicita presentar y hacer comentarios sobre la presentación de otros y crear en grupo un ejemplo de una presentación que funciona y debatirlo en grupo..</a:t>
            </a:r>
          </a:p>
          <a:p>
            <a:endParaRPr lang="sv-SE" sz="1050" dirty="0">
              <a:solidFill>
                <a:schemeClr val="bg1"/>
              </a:solidFill>
            </a:endParaRPr>
          </a:p>
          <a:p>
            <a:r>
              <a:rPr lang="es" sz="1050" dirty="0">
                <a:solidFill>
                  <a:schemeClr val="bg1"/>
                </a:solidFill>
              </a:rPr>
              <a:t>Haga lo mismo para presentaciones en </a:t>
            </a:r>
            <a:r>
              <a:rPr lang="es" sz="1050" dirty="0" err="1">
                <a:solidFill>
                  <a:schemeClr val="bg1"/>
                </a:solidFill>
              </a:rPr>
              <a:t>otros </a:t>
            </a:r>
            <a:r>
              <a:rPr lang="es" sz="1050" dirty="0">
                <a:solidFill>
                  <a:schemeClr val="bg1"/>
                </a:solidFill>
              </a:rPr>
              <a:t>medios.</a:t>
            </a:r>
          </a:p>
        </p:txBody>
      </p:sp>
      <p:pic>
        <p:nvPicPr>
          <p:cNvPr id="4" name="Bildobjekt 3">
            <a:extLst>
              <a:ext uri="{FF2B5EF4-FFF2-40B4-BE49-F238E27FC236}">
                <a16:creationId xmlns:a16="http://schemas.microsoft.com/office/drawing/2014/main" id="{B554372F-B5D9-8B3D-5E78-C181CFF5B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6442" y="1686253"/>
            <a:ext cx="2047875" cy="3048000"/>
          </a:xfrm>
          <a:prstGeom prst="rect">
            <a:avLst/>
          </a:prstGeom>
        </p:spPr>
      </p:pic>
      <p:pic>
        <p:nvPicPr>
          <p:cNvPr id="6" name="Google Shape;85;p2">
            <a:extLst>
              <a:ext uri="{FF2B5EF4-FFF2-40B4-BE49-F238E27FC236}">
                <a16:creationId xmlns:a16="http://schemas.microsoft.com/office/drawing/2014/main" id="{74223AC7-A422-4F45-964E-2411E27FE294}"/>
              </a:ext>
            </a:extLst>
          </p:cNvPr>
          <p:cNvPicPr preferRelativeResize="0"/>
          <p:nvPr/>
        </p:nvPicPr>
        <p:blipFill rotWithShape="1">
          <a:blip r:embed="rId3">
            <a:alphaModFix/>
          </a:blip>
          <a:srcRect/>
          <a:stretch/>
        </p:blipFill>
        <p:spPr>
          <a:xfrm>
            <a:off x="8406262" y="85675"/>
            <a:ext cx="574610" cy="429582"/>
          </a:xfrm>
          <a:prstGeom prst="rect">
            <a:avLst/>
          </a:prstGeom>
          <a:noFill/>
          <a:ln>
            <a:noFill/>
          </a:ln>
        </p:spPr>
      </p:pic>
      <p:pic>
        <p:nvPicPr>
          <p:cNvPr id="3" name="Imagen 2">
            <a:extLst>
              <a:ext uri="{FF2B5EF4-FFF2-40B4-BE49-F238E27FC236}">
                <a16:creationId xmlns:a16="http://schemas.microsoft.com/office/drawing/2014/main" id="{3CE4E05D-9573-BBFB-0286-7DE69A52DBF5}"/>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2163246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g2290cd38714_0_25"/>
          <p:cNvPicPr preferRelativeResize="0"/>
          <p:nvPr/>
        </p:nvPicPr>
        <p:blipFill rotWithShape="1">
          <a:blip r:embed="rId3">
            <a:alphaModFix/>
          </a:blip>
          <a:srcRect/>
          <a:stretch/>
        </p:blipFill>
        <p:spPr>
          <a:xfrm>
            <a:off x="152399" y="152400"/>
            <a:ext cx="4100945" cy="2245471"/>
          </a:xfrm>
          <a:prstGeom prst="rect">
            <a:avLst/>
          </a:prstGeom>
          <a:noFill/>
          <a:ln>
            <a:noFill/>
          </a:ln>
        </p:spPr>
      </p:pic>
      <p:pic>
        <p:nvPicPr>
          <p:cNvPr id="234" name="Google Shape;234;g2290cd38714_0_25"/>
          <p:cNvPicPr preferRelativeResize="0"/>
          <p:nvPr/>
        </p:nvPicPr>
        <p:blipFill rotWithShape="1">
          <a:blip r:embed="rId4">
            <a:alphaModFix/>
          </a:blip>
          <a:srcRect/>
          <a:stretch/>
        </p:blipFill>
        <p:spPr>
          <a:xfrm>
            <a:off x="4522472" y="152400"/>
            <a:ext cx="3990974" cy="2245471"/>
          </a:xfrm>
          <a:prstGeom prst="rect">
            <a:avLst/>
          </a:prstGeom>
          <a:noFill/>
          <a:ln>
            <a:noFill/>
          </a:ln>
        </p:spPr>
      </p:pic>
      <p:pic>
        <p:nvPicPr>
          <p:cNvPr id="235" name="Google Shape;235;g2290cd38714_0_25"/>
          <p:cNvPicPr preferRelativeResize="0"/>
          <p:nvPr/>
        </p:nvPicPr>
        <p:blipFill rotWithShape="1">
          <a:blip r:embed="rId5">
            <a:alphaModFix/>
          </a:blip>
          <a:srcRect/>
          <a:stretch/>
        </p:blipFill>
        <p:spPr>
          <a:xfrm>
            <a:off x="325583" y="2690240"/>
            <a:ext cx="4247284" cy="2238375"/>
          </a:xfrm>
          <a:prstGeom prst="rect">
            <a:avLst/>
          </a:prstGeom>
          <a:noFill/>
          <a:ln>
            <a:noFill/>
          </a:ln>
        </p:spPr>
      </p:pic>
      <p:pic>
        <p:nvPicPr>
          <p:cNvPr id="236" name="Google Shape;236;g2290cd38714_0_25"/>
          <p:cNvPicPr preferRelativeResize="0"/>
          <p:nvPr/>
        </p:nvPicPr>
        <p:blipFill rotWithShape="1">
          <a:blip r:embed="rId6">
            <a:alphaModFix/>
          </a:blip>
          <a:srcRect/>
          <a:stretch/>
        </p:blipFill>
        <p:spPr>
          <a:xfrm>
            <a:off x="4777491" y="2690240"/>
            <a:ext cx="4095750" cy="2305050"/>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01;p3">
            <a:extLst>
              <a:ext uri="{FF2B5EF4-FFF2-40B4-BE49-F238E27FC236}">
                <a16:creationId xmlns:a16="http://schemas.microsoft.com/office/drawing/2014/main" id="{7E520541-5266-B397-1AD0-7B611465D636}"/>
              </a:ext>
            </a:extLst>
          </p:cNvPr>
          <p:cNvPicPr preferRelativeResize="0"/>
          <p:nvPr/>
        </p:nvPicPr>
        <p:blipFill rotWithShape="1">
          <a:blip r:embed="rId2">
            <a:alphaModFix/>
          </a:blip>
          <a:srcRect/>
          <a:stretch/>
        </p:blipFill>
        <p:spPr>
          <a:xfrm>
            <a:off x="8406262" y="85675"/>
            <a:ext cx="574610" cy="429582"/>
          </a:xfrm>
          <a:prstGeom prst="rect">
            <a:avLst/>
          </a:prstGeom>
          <a:noFill/>
          <a:ln>
            <a:noFill/>
          </a:ln>
        </p:spPr>
      </p:pic>
      <p:pic>
        <p:nvPicPr>
          <p:cNvPr id="17" name="Google Shape;130;p5" descr="Text&#10;&#10;Description automatically generated with medium confidence">
            <a:extLst>
              <a:ext uri="{FF2B5EF4-FFF2-40B4-BE49-F238E27FC236}">
                <a16:creationId xmlns:a16="http://schemas.microsoft.com/office/drawing/2014/main" id="{0705CD82-927C-AAD3-F814-94A863CC616B}"/>
              </a:ext>
            </a:extLst>
          </p:cNvPr>
          <p:cNvPicPr preferRelativeResize="0"/>
          <p:nvPr/>
        </p:nvPicPr>
        <p:blipFill rotWithShape="1">
          <a:blip r:embed="rId3">
            <a:alphaModFix/>
          </a:blip>
          <a:srcRect/>
          <a:stretch/>
        </p:blipFill>
        <p:spPr>
          <a:xfrm>
            <a:off x="123373" y="4796951"/>
            <a:ext cx="972457" cy="204016"/>
          </a:xfrm>
          <a:prstGeom prst="rect">
            <a:avLst/>
          </a:prstGeom>
          <a:noFill/>
          <a:ln>
            <a:noFill/>
          </a:ln>
        </p:spPr>
      </p:pic>
      <p:sp>
        <p:nvSpPr>
          <p:cNvPr id="4" name="textruta 3">
            <a:extLst>
              <a:ext uri="{FF2B5EF4-FFF2-40B4-BE49-F238E27FC236}">
                <a16:creationId xmlns:a16="http://schemas.microsoft.com/office/drawing/2014/main" id="{8FD55469-2357-A6F6-2F34-8E68524BF224}"/>
              </a:ext>
            </a:extLst>
          </p:cNvPr>
          <p:cNvSpPr txBox="1"/>
          <p:nvPr/>
        </p:nvSpPr>
        <p:spPr>
          <a:xfrm>
            <a:off x="532087" y="300466"/>
            <a:ext cx="8079827" cy="3970318"/>
          </a:xfrm>
          <a:prstGeom prst="rect">
            <a:avLst/>
          </a:prstGeom>
          <a:noFill/>
        </p:spPr>
        <p:txBody>
          <a:bodyPr wrap="square">
            <a:spAutoFit/>
          </a:bodyPr>
          <a:lstStyle/>
          <a:p>
            <a:pPr marL="214313" indent="-214313">
              <a:buFont typeface="Arial" panose="020B0604020202020204" pitchFamily="34" charset="0"/>
              <a:buChar char="•"/>
            </a:pPr>
            <a:r>
              <a:rPr lang="es" sz="1200" b="1" dirty="0" err="1">
                <a:solidFill>
                  <a:schemeClr val="bg1"/>
                </a:solidFill>
                <a:ea typeface="Calibri" panose="020F0502020204030204" pitchFamily="34" charset="0"/>
              </a:rPr>
              <a:t>Ejercicio </a:t>
            </a:r>
            <a:r>
              <a:rPr lang="es" sz="1200" b="1" dirty="0">
                <a:solidFill>
                  <a:schemeClr val="bg1"/>
                </a:solidFill>
                <a:ea typeface="Calibri" panose="020F0502020204030204" pitchFamily="34" charset="0"/>
              </a:rPr>
              <a:t>2</a:t>
            </a:r>
          </a:p>
          <a:p>
            <a:r>
              <a:rPr lang="es" sz="1200" dirty="0">
                <a:solidFill>
                  <a:schemeClr val="bg1"/>
                </a:solidFill>
                <a:ea typeface="Calibri" panose="020F0502020204030204" pitchFamily="34" charset="0"/>
                <a:cs typeface="Calibri" panose="020F0502020204030204" pitchFamily="34" charset="0"/>
              </a:rPr>
              <a:t> </a:t>
            </a:r>
            <a:endParaRPr lang="sv-SE" sz="1200" dirty="0">
              <a:solidFill>
                <a:schemeClr val="bg1"/>
              </a:solidFill>
              <a:ea typeface="Calibri" panose="020F0502020204030204" pitchFamily="34" charset="0"/>
            </a:endParaRPr>
          </a:p>
          <a:p>
            <a:r>
              <a:rPr lang="es" sz="1200" dirty="0" err="1">
                <a:solidFill>
                  <a:schemeClr val="bg1"/>
                </a:solidFill>
                <a:ea typeface="Calibri" panose="020F0502020204030204" pitchFamily="34" charset="0"/>
              </a:rPr>
              <a:t>Crear</a:t>
            </a:r>
            <a:r>
              <a:rPr lang="es" sz="1200" dirty="0">
                <a:solidFill>
                  <a:schemeClr val="bg1"/>
                </a:solidFill>
                <a:ea typeface="Calibri" panose="020F0502020204030204" pitchFamily="34" charset="0"/>
              </a:rPr>
              <a:t> publicaciones </a:t>
            </a:r>
            <a:r>
              <a:rPr lang="es" sz="1200" dirty="0" err="1">
                <a:solidFill>
                  <a:schemeClr val="bg1"/>
                </a:solidFill>
                <a:ea typeface="Calibri" panose="020F0502020204030204" pitchFamily="34" charset="0"/>
              </a:rPr>
              <a:t>en movimiento</a:t>
            </a:r>
          </a:p>
          <a:p>
            <a:endParaRPr lang="sv-SE" sz="1200" dirty="0">
              <a:solidFill>
                <a:schemeClr val="bg1"/>
              </a:solidFill>
              <a:ea typeface="Calibri" panose="020F0502020204030204" pitchFamily="34" charset="0"/>
            </a:endParaRPr>
          </a:p>
          <a:p>
            <a:r>
              <a:rPr lang="es" sz="1200" dirty="0">
                <a:solidFill>
                  <a:schemeClr val="bg1"/>
                </a:solidFill>
                <a:ea typeface="Calibri" panose="020F0502020204030204" pitchFamily="34" charset="0"/>
              </a:rPr>
              <a:t>La variedad en los medios es importante para captar el interés de los espectadores. Una manera de hacerlo es usar una variaded de herramientas: por ejemplo, en vez de solo fotos, usar reels o GIFs. Un GIF es una imagen con un solo movimiento que se repite muchas veces, que se percibe como divertido y enérgico. Preguntas para debatir en grupos:</a:t>
            </a:r>
          </a:p>
          <a:p>
            <a:pPr indent="-171450"/>
            <a:r>
              <a:rPr lang="es" sz="1200" dirty="0">
                <a:solidFill>
                  <a:schemeClr val="bg1"/>
                </a:solidFill>
                <a:ea typeface="Calibri" panose="020F0502020204030204" pitchFamily="34" charset="0"/>
              </a:rPr>
              <a:t>- ¿Qué te gusta ver en las redes sociales?</a:t>
            </a:r>
          </a:p>
          <a:p>
            <a:pPr indent="-171450"/>
            <a:r>
              <a:rPr lang="es" sz="1200" dirty="0">
                <a:solidFill>
                  <a:schemeClr val="bg1"/>
                </a:solidFill>
                <a:ea typeface="Calibri" panose="020F0502020204030204" pitchFamily="34" charset="0"/>
              </a:rPr>
              <a:t>- ¿Qué te hace sonreír o tener una sensación agradable?</a:t>
            </a:r>
          </a:p>
          <a:p>
            <a:pPr indent="-171450"/>
            <a:r>
              <a:rPr lang="es" sz="1200" dirty="0">
                <a:solidFill>
                  <a:schemeClr val="bg1"/>
                </a:solidFill>
                <a:ea typeface="Calibri" panose="020F0502020204030204" pitchFamily="34" charset="0"/>
              </a:rPr>
              <a:t>- ¿Tienes experiencia respecto al uso de elementos creativos en los medios?</a:t>
            </a:r>
          </a:p>
          <a:p>
            <a:pPr indent="-171450"/>
            <a:endParaRPr lang="sv-SE" sz="1200" dirty="0">
              <a:solidFill>
                <a:schemeClr val="bg1"/>
              </a:solidFill>
              <a:ea typeface="Calibri" panose="020F0502020204030204" pitchFamily="34" charset="0"/>
            </a:endParaRPr>
          </a:p>
          <a:p>
            <a:r>
              <a:rPr lang="es" sz="1200" dirty="0">
                <a:solidFill>
                  <a:schemeClr val="bg1"/>
                </a:solidFill>
                <a:ea typeface="Calibri" panose="020F0502020204030204" pitchFamily="34" charset="0"/>
              </a:rPr>
              <a:t>Las respuestas se puede compartir con todos los participantes. </a:t>
            </a:r>
            <a:r>
              <a:rPr lang="en-GB" sz="1200" dirty="0">
                <a:solidFill>
                  <a:schemeClr val="bg1"/>
                </a:solidFill>
                <a:ea typeface="Calibri" panose="020F0502020204030204" pitchFamily="34" charset="0"/>
              </a:rPr>
              <a:t>D</a:t>
            </a:r>
            <a:r>
              <a:rPr lang="es" sz="1200" dirty="0">
                <a:solidFill>
                  <a:schemeClr val="bg1"/>
                </a:solidFill>
                <a:ea typeface="Calibri" panose="020F0502020204030204" pitchFamily="34" charset="0"/>
              </a:rPr>
              <a:t>espues, se les pide individualmente o en pequeños grupos, que creen una publicación en movimiento (gif o reel) de contenido agradable con la intención de que otros reaccionen. Cuando todos los posts estén listos, se presentan las aportaciones y se observan las reacciones de los demás: </a:t>
            </a:r>
          </a:p>
          <a:p>
            <a:pPr indent="-171450"/>
            <a:r>
              <a:rPr lang="es" sz="1200" dirty="0">
                <a:solidFill>
                  <a:schemeClr val="bg1"/>
                </a:solidFill>
                <a:ea typeface="Calibri" panose="020F0502020204030204" pitchFamily="34" charset="0"/>
              </a:rPr>
              <a:t>- ¿Qué tipo de reacciones se perciben?</a:t>
            </a:r>
          </a:p>
          <a:p>
            <a:pPr indent="-171450"/>
            <a:r>
              <a:rPr lang="es" sz="1200" dirty="0">
                <a:solidFill>
                  <a:schemeClr val="bg1"/>
                </a:solidFill>
                <a:ea typeface="Calibri" panose="020F0502020204030204" pitchFamily="34" charset="0"/>
              </a:rPr>
              <a:t>- ¿No hay ninguna reacción ?</a:t>
            </a:r>
          </a:p>
          <a:p>
            <a:pPr indent="-171450"/>
            <a:r>
              <a:rPr lang="es" sz="1200" dirty="0">
                <a:solidFill>
                  <a:schemeClr val="bg1"/>
                </a:solidFill>
                <a:ea typeface="Calibri" panose="020F0502020204030204" pitchFamily="34" charset="0"/>
              </a:rPr>
              <a:t>-  ¿Se obtienen las reacciones que se esperaban o son diferentes?</a:t>
            </a:r>
          </a:p>
          <a:p>
            <a:pPr indent="-171450"/>
            <a:endParaRPr lang="es" sz="1200" dirty="0">
              <a:solidFill>
                <a:schemeClr val="bg1"/>
              </a:solidFill>
              <a:ea typeface="Calibri" panose="020F0502020204030204" pitchFamily="34" charset="0"/>
            </a:endParaRPr>
          </a:p>
          <a:p>
            <a:pPr indent="-171450"/>
            <a:r>
              <a:rPr lang="es" sz="1200" dirty="0">
                <a:solidFill>
                  <a:schemeClr val="bg1"/>
                </a:solidFill>
                <a:ea typeface="Calibri" panose="020F0502020204030204" pitchFamily="34" charset="0"/>
              </a:rPr>
              <a:t>Debate.</a:t>
            </a:r>
          </a:p>
        </p:txBody>
      </p:sp>
    </p:spTree>
    <p:extLst>
      <p:ext uri="{BB962C8B-B14F-4D97-AF65-F5344CB8AC3E}">
        <p14:creationId xmlns:p14="http://schemas.microsoft.com/office/powerpoint/2010/main" val="14404792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01;p3">
            <a:extLst>
              <a:ext uri="{FF2B5EF4-FFF2-40B4-BE49-F238E27FC236}">
                <a16:creationId xmlns:a16="http://schemas.microsoft.com/office/drawing/2014/main" id="{7E520541-5266-B397-1AD0-7B611465D636}"/>
              </a:ext>
            </a:extLst>
          </p:cNvPr>
          <p:cNvPicPr preferRelativeResize="0"/>
          <p:nvPr/>
        </p:nvPicPr>
        <p:blipFill rotWithShape="1">
          <a:blip r:embed="rId2">
            <a:alphaModFix/>
          </a:blip>
          <a:srcRect/>
          <a:stretch/>
        </p:blipFill>
        <p:spPr>
          <a:xfrm>
            <a:off x="8406262" y="85675"/>
            <a:ext cx="574610" cy="429582"/>
          </a:xfrm>
          <a:prstGeom prst="rect">
            <a:avLst/>
          </a:prstGeom>
          <a:noFill/>
          <a:ln>
            <a:noFill/>
          </a:ln>
        </p:spPr>
      </p:pic>
      <p:sp>
        <p:nvSpPr>
          <p:cNvPr id="4" name="textruta 3">
            <a:extLst>
              <a:ext uri="{FF2B5EF4-FFF2-40B4-BE49-F238E27FC236}">
                <a16:creationId xmlns:a16="http://schemas.microsoft.com/office/drawing/2014/main" id="{8FD55469-2357-A6F6-2F34-8E68524BF224}"/>
              </a:ext>
            </a:extLst>
          </p:cNvPr>
          <p:cNvSpPr txBox="1"/>
          <p:nvPr/>
        </p:nvSpPr>
        <p:spPr>
          <a:xfrm>
            <a:off x="532087" y="300466"/>
            <a:ext cx="8079827" cy="4131900"/>
          </a:xfrm>
          <a:prstGeom prst="rect">
            <a:avLst/>
          </a:prstGeom>
          <a:noFill/>
        </p:spPr>
        <p:txBody>
          <a:bodyPr wrap="square">
            <a:spAutoFit/>
          </a:bodyPr>
          <a:lstStyle/>
          <a:p>
            <a:pPr marL="214313" indent="-214313">
              <a:buFont typeface="Arial" panose="020B0604020202020204" pitchFamily="34" charset="0"/>
              <a:buChar char="•"/>
            </a:pPr>
            <a:r>
              <a:rPr lang="es" sz="1200" b="1" dirty="0" err="1">
                <a:solidFill>
                  <a:schemeClr val="bg1"/>
                </a:solidFill>
                <a:ea typeface="Calibri" panose="020F0502020204030204" pitchFamily="34" charset="0"/>
              </a:rPr>
              <a:t>Ejercicio </a:t>
            </a:r>
            <a:r>
              <a:rPr lang="es" sz="1200" b="1" dirty="0">
                <a:solidFill>
                  <a:schemeClr val="bg1"/>
                </a:solidFill>
                <a:ea typeface="Calibri" panose="020F0502020204030204" pitchFamily="34" charset="0"/>
              </a:rPr>
              <a:t>3</a:t>
            </a:r>
          </a:p>
          <a:p>
            <a:r>
              <a:rPr lang="es" sz="1200" dirty="0">
                <a:solidFill>
                  <a:schemeClr val="bg1"/>
                </a:solidFill>
                <a:ea typeface="Calibri" panose="020F0502020204030204" pitchFamily="34" charset="0"/>
                <a:cs typeface="Calibri" panose="020F0502020204030204" pitchFamily="34" charset="0"/>
              </a:rPr>
              <a:t> </a:t>
            </a:r>
            <a:endParaRPr lang="sv-SE" sz="1200" dirty="0">
              <a:solidFill>
                <a:schemeClr val="bg1"/>
              </a:solidFill>
              <a:ea typeface="Calibri" panose="020F0502020204030204" pitchFamily="34" charset="0"/>
            </a:endParaRPr>
          </a:p>
          <a:p>
            <a:r>
              <a:rPr lang="en-US" sz="1200" dirty="0">
                <a:solidFill>
                  <a:schemeClr val="bg1"/>
                </a:solidFill>
                <a:ea typeface="Calibri" panose="020F0502020204030204" pitchFamily="34" charset="0"/>
                <a:cs typeface="Calibri" panose="020F0502020204030204" pitchFamily="34" charset="0"/>
              </a:rPr>
              <a:t> </a:t>
            </a:r>
            <a:endParaRPr lang="sv-SE" sz="1200" dirty="0">
              <a:solidFill>
                <a:schemeClr val="bg1"/>
              </a:solidFill>
              <a:ea typeface="Calibri" panose="020F0502020204030204" pitchFamily="34" charset="0"/>
            </a:endParaRPr>
          </a:p>
          <a:p>
            <a:r>
              <a:rPr lang="sv-SE" sz="1200" b="1" dirty="0">
                <a:solidFill>
                  <a:schemeClr val="bg1"/>
                </a:solidFill>
                <a:ea typeface="Calibri" panose="020F0502020204030204" pitchFamily="34" charset="0"/>
              </a:rPr>
              <a:t>Transmite tu mensaje</a:t>
            </a:r>
          </a:p>
          <a:p>
            <a:endParaRPr lang="sv-SE" sz="1200" dirty="0">
              <a:solidFill>
                <a:schemeClr val="bg1"/>
              </a:solidFill>
              <a:ea typeface="Calibri" panose="020F0502020204030204" pitchFamily="34" charset="0"/>
            </a:endParaRPr>
          </a:p>
          <a:p>
            <a:r>
              <a:rPr lang="es-ES" sz="1200" dirty="0">
                <a:solidFill>
                  <a:schemeClr val="bg1"/>
                </a:solidFill>
                <a:ea typeface="Calibri" panose="020F0502020204030204" pitchFamily="34" charset="0"/>
              </a:rPr>
              <a:t>¿Cómo utilizar la creatividad para captar la atención de </a:t>
            </a:r>
            <a:r>
              <a:rPr lang="es-ES" sz="1200" dirty="0" err="1">
                <a:solidFill>
                  <a:schemeClr val="bg1"/>
                </a:solidFill>
                <a:ea typeface="Calibri" panose="020F0502020204030204" pitchFamily="34" charset="0"/>
              </a:rPr>
              <a:t>quen</a:t>
            </a:r>
            <a:r>
              <a:rPr lang="es-ES" sz="1200" dirty="0">
                <a:solidFill>
                  <a:schemeClr val="bg1"/>
                </a:solidFill>
                <a:ea typeface="Calibri" panose="020F0502020204030204" pitchFamily="34" charset="0"/>
              </a:rPr>
              <a:t> nos ve o nos lee? En esta actividad se pide a los participantes que utilicen la creatividad para mejorar un mensaje. Deben hacer dos ejemplos del mismo post, el primero debe ser básico, sencillo y directo, el segundo debe mejorarse teniendo en cuenta los consejos que se dan a continuación, para que el grupo pueda ver la variante "antes y después" del mismo post. </a:t>
            </a:r>
          </a:p>
          <a:p>
            <a:endParaRPr lang="es-ES" sz="1200" dirty="0">
              <a:solidFill>
                <a:schemeClr val="bg1"/>
              </a:solidFill>
              <a:ea typeface="Calibri" panose="020F0502020204030204" pitchFamily="34" charset="0"/>
            </a:endParaRPr>
          </a:p>
          <a:p>
            <a:r>
              <a:rPr lang="es-ES" sz="1200" dirty="0">
                <a:solidFill>
                  <a:schemeClr val="bg1"/>
                </a:solidFill>
                <a:ea typeface="Calibri" panose="020F0502020204030204" pitchFamily="34" charset="0"/>
              </a:rPr>
              <a:t>Recomendaciones: </a:t>
            </a:r>
          </a:p>
          <a:p>
            <a:endParaRPr lang="sv-SE" sz="1200" dirty="0">
              <a:solidFill>
                <a:schemeClr val="bg1"/>
              </a:solidFill>
              <a:ea typeface="Calibri" panose="020F0502020204030204" pitchFamily="34" charset="0"/>
            </a:endParaRPr>
          </a:p>
          <a:p>
            <a:pPr indent="-171450"/>
            <a:r>
              <a:rPr lang="sv-SE" sz="1200" dirty="0">
                <a:solidFill>
                  <a:schemeClr val="bg1"/>
                </a:solidFill>
                <a:ea typeface="Calibri" panose="020F0502020204030204" pitchFamily="34" charset="0"/>
              </a:rPr>
              <a:t>- Know your audience well</a:t>
            </a:r>
          </a:p>
          <a:p>
            <a:pPr indent="-171450"/>
            <a:r>
              <a:rPr lang="sv-SE" sz="1200" dirty="0">
                <a:solidFill>
                  <a:schemeClr val="bg1"/>
                </a:solidFill>
                <a:ea typeface="Calibri" panose="020F0502020204030204" pitchFamily="34" charset="0"/>
              </a:rPr>
              <a:t>- Adjust tone, language and style to your audience</a:t>
            </a:r>
          </a:p>
          <a:p>
            <a:pPr indent="-171450"/>
            <a:r>
              <a:rPr lang="sv-SE" sz="1200" dirty="0">
                <a:solidFill>
                  <a:schemeClr val="bg1"/>
                </a:solidFill>
                <a:ea typeface="Calibri" panose="020F0502020204030204" pitchFamily="34" charset="0"/>
              </a:rPr>
              <a:t>- Make sure your message is relevant to your audience</a:t>
            </a:r>
          </a:p>
          <a:p>
            <a:pPr indent="-171450"/>
            <a:r>
              <a:rPr lang="sv-SE" sz="1200" dirty="0">
                <a:solidFill>
                  <a:schemeClr val="bg1"/>
                </a:solidFill>
                <a:ea typeface="Calibri" panose="020F0502020204030204" pitchFamily="34" charset="0"/>
              </a:rPr>
              <a:t>- Visual and auditory elements should also be adapted to your audience</a:t>
            </a:r>
          </a:p>
          <a:p>
            <a:pPr indent="-171450"/>
            <a:r>
              <a:rPr lang="sv-SE" sz="1200" dirty="0">
                <a:solidFill>
                  <a:schemeClr val="bg1"/>
                </a:solidFill>
                <a:ea typeface="Calibri" panose="020F0502020204030204" pitchFamily="34" charset="0"/>
              </a:rPr>
              <a:t>- Use your audience’s preferred channels</a:t>
            </a:r>
          </a:p>
          <a:p>
            <a:pPr indent="-171450"/>
            <a:r>
              <a:rPr lang="sv-SE" sz="1200" dirty="0">
                <a:solidFill>
                  <a:schemeClr val="bg1"/>
                </a:solidFill>
                <a:ea typeface="Calibri" panose="020F0502020204030204" pitchFamily="34" charset="0"/>
              </a:rPr>
              <a:t>- For free access to images go to </a:t>
            </a:r>
            <a:r>
              <a:rPr lang="sv-SE" sz="1200" dirty="0">
                <a:solidFill>
                  <a:schemeClr val="bg1"/>
                </a:solidFill>
                <a:ea typeface="Calibri" panose="020F0502020204030204" pitchFamily="34" charset="0"/>
                <a:hlinkClick r:id="rId3"/>
              </a:rPr>
              <a:t>https://buffer.com/library/free-images/</a:t>
            </a:r>
            <a:r>
              <a:rPr lang="sv-SE" sz="1200" dirty="0">
                <a:solidFill>
                  <a:schemeClr val="bg1"/>
                </a:solidFill>
                <a:ea typeface="Calibri" panose="020F0502020204030204" pitchFamily="34" charset="0"/>
              </a:rPr>
              <a:t> </a:t>
            </a:r>
          </a:p>
          <a:p>
            <a:pPr indent="-171450"/>
            <a:endParaRPr lang="sv-SE" sz="1200" dirty="0">
              <a:solidFill>
                <a:schemeClr val="bg1"/>
              </a:solidFill>
              <a:ea typeface="Calibri" panose="020F0502020204030204" pitchFamily="34" charset="0"/>
            </a:endParaRPr>
          </a:p>
          <a:p>
            <a:r>
              <a:rPr lang="es-ES" sz="1200" dirty="0">
                <a:solidFill>
                  <a:schemeClr val="bg1"/>
                </a:solidFill>
                <a:ea typeface="Calibri" panose="020F0502020204030204" pitchFamily="34" charset="0"/>
              </a:rPr>
              <a:t>Antes de presentar los mensajes al grupo, cada participante debe aclarar a qué audiencia va dirigido el mensaje. Tras la presentación, el grupo puede debatir qué mejoras se pueden apreciar en la segunda variante.</a:t>
            </a:r>
            <a:endParaRPr lang="sv-SE" sz="1200" dirty="0">
              <a:solidFill>
                <a:schemeClr val="bg1"/>
              </a:solidFill>
              <a:ea typeface="Calibri" panose="020F0502020204030204" pitchFamily="34" charset="0"/>
            </a:endParaRPr>
          </a:p>
          <a:p>
            <a:pPr indent="-171450"/>
            <a:endParaRPr lang="sv-SE" sz="1050" dirty="0">
              <a:solidFill>
                <a:schemeClr val="bg1"/>
              </a:solidFill>
              <a:ea typeface="Calibri" panose="020F0502020204030204" pitchFamily="34" charset="0"/>
            </a:endParaRPr>
          </a:p>
        </p:txBody>
      </p:sp>
      <p:pic>
        <p:nvPicPr>
          <p:cNvPr id="2" name="Imagen 1">
            <a:extLst>
              <a:ext uri="{FF2B5EF4-FFF2-40B4-BE49-F238E27FC236}">
                <a16:creationId xmlns:a16="http://schemas.microsoft.com/office/drawing/2014/main" id="{B604201C-4200-78B9-F440-BB2F51A6BB78}"/>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208108647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01;p3">
            <a:extLst>
              <a:ext uri="{FF2B5EF4-FFF2-40B4-BE49-F238E27FC236}">
                <a16:creationId xmlns:a16="http://schemas.microsoft.com/office/drawing/2014/main" id="{7E520541-5266-B397-1AD0-7B611465D636}"/>
              </a:ext>
            </a:extLst>
          </p:cNvPr>
          <p:cNvPicPr preferRelativeResize="0"/>
          <p:nvPr/>
        </p:nvPicPr>
        <p:blipFill rotWithShape="1">
          <a:blip r:embed="rId2">
            <a:alphaModFix/>
          </a:blip>
          <a:srcRect/>
          <a:stretch/>
        </p:blipFill>
        <p:spPr>
          <a:xfrm>
            <a:off x="8406262" y="85675"/>
            <a:ext cx="574610" cy="429582"/>
          </a:xfrm>
          <a:prstGeom prst="rect">
            <a:avLst/>
          </a:prstGeom>
          <a:noFill/>
          <a:ln>
            <a:noFill/>
          </a:ln>
        </p:spPr>
      </p:pic>
      <p:sp>
        <p:nvSpPr>
          <p:cNvPr id="4" name="textruta 3">
            <a:extLst>
              <a:ext uri="{FF2B5EF4-FFF2-40B4-BE49-F238E27FC236}">
                <a16:creationId xmlns:a16="http://schemas.microsoft.com/office/drawing/2014/main" id="{31300D45-9A13-7482-9387-818FE55897E2}"/>
              </a:ext>
            </a:extLst>
          </p:cNvPr>
          <p:cNvSpPr txBox="1"/>
          <p:nvPr/>
        </p:nvSpPr>
        <p:spPr>
          <a:xfrm>
            <a:off x="946859" y="1879252"/>
            <a:ext cx="5454869" cy="1708160"/>
          </a:xfrm>
          <a:prstGeom prst="rect">
            <a:avLst/>
          </a:prstGeom>
          <a:noFill/>
        </p:spPr>
        <p:txBody>
          <a:bodyPr wrap="square">
            <a:spAutoFit/>
          </a:bodyPr>
          <a:lstStyle/>
          <a:p>
            <a:r>
              <a:rPr lang="en-GB" sz="1050" dirty="0">
                <a:solidFill>
                  <a:schemeClr val="bg1"/>
                </a:solidFill>
                <a:hlinkClick r:id="rId3">
                  <a:extLst>
                    <a:ext uri="{A12FA001-AC4F-418D-AE19-62706E023703}">
                      <ahyp:hlinkClr xmlns:ahyp="http://schemas.microsoft.com/office/drawing/2018/hyperlinkcolor" val="tx"/>
                    </a:ext>
                  </a:extLst>
                </a:hlinkClick>
              </a:rPr>
              <a:t>https://zinkdo.com/es/blog/creatividad-en-redes-sociales</a:t>
            </a:r>
          </a:p>
          <a:p>
            <a:endParaRPr lang="sv-SE" sz="1050" dirty="0">
              <a:solidFill>
                <a:schemeClr val="bg1"/>
              </a:solidFill>
              <a:hlinkClick r:id="rId3">
                <a:extLst>
                  <a:ext uri="{A12FA001-AC4F-418D-AE19-62706E023703}">
                    <ahyp:hlinkClr xmlns:ahyp="http://schemas.microsoft.com/office/drawing/2018/hyperlinkcolor" val="tx"/>
                  </a:ext>
                </a:extLst>
              </a:hlinkClick>
            </a:endParaRPr>
          </a:p>
          <a:p>
            <a:r>
              <a:rPr lang="en-GB" sz="1050" dirty="0">
                <a:solidFill>
                  <a:schemeClr val="bg1"/>
                </a:solidFill>
                <a:hlinkClick r:id="rId3">
                  <a:extLst>
                    <a:ext uri="{A12FA001-AC4F-418D-AE19-62706E023703}">
                      <ahyp:hlinkClr xmlns:ahyp="http://schemas.microsoft.com/office/drawing/2018/hyperlinkcolor" val="tx"/>
                    </a:ext>
                  </a:extLst>
                </a:hlinkClick>
              </a:rPr>
              <a:t>https://www.red.es/es/actualidad/noticias/las-redes-sociales-eliminan-barreras-de-comunicacion-y-estimulan-la-creatividad</a:t>
            </a:r>
          </a:p>
          <a:p>
            <a:endParaRPr lang="sv-SE" sz="1050" dirty="0">
              <a:solidFill>
                <a:schemeClr val="bg1"/>
              </a:solidFill>
              <a:hlinkClick r:id="rId3">
                <a:extLst>
                  <a:ext uri="{A12FA001-AC4F-418D-AE19-62706E023703}">
                    <ahyp:hlinkClr xmlns:ahyp="http://schemas.microsoft.com/office/drawing/2018/hyperlinkcolor" val="tx"/>
                  </a:ext>
                </a:extLst>
              </a:hlinkClick>
            </a:endParaRPr>
          </a:p>
          <a:p>
            <a:r>
              <a:rPr lang="en-GB" sz="1050" dirty="0">
                <a:solidFill>
                  <a:schemeClr val="bg1"/>
                </a:solidFill>
                <a:hlinkClick r:id="rId3">
                  <a:extLst>
                    <a:ext uri="{A12FA001-AC4F-418D-AE19-62706E023703}">
                      <ahyp:hlinkClr xmlns:ahyp="http://schemas.microsoft.com/office/drawing/2018/hyperlinkcolor" val="tx"/>
                    </a:ext>
                  </a:extLst>
                </a:hlinkClick>
              </a:rPr>
              <a:t>https://incis.net/blog/creatividad-en-redes-sociales/</a:t>
            </a:r>
          </a:p>
          <a:p>
            <a:endParaRPr lang="sv-SE" sz="1050" dirty="0">
              <a:solidFill>
                <a:schemeClr val="bg1"/>
              </a:solidFill>
              <a:hlinkClick r:id="rId3">
                <a:extLst>
                  <a:ext uri="{A12FA001-AC4F-418D-AE19-62706E023703}">
                    <ahyp:hlinkClr xmlns:ahyp="http://schemas.microsoft.com/office/drawing/2018/hyperlinkcolor" val="tx"/>
                  </a:ext>
                </a:extLst>
              </a:hlinkClick>
            </a:endParaRPr>
          </a:p>
          <a:p>
            <a:r>
              <a:rPr lang="en-GB" sz="1050" dirty="0">
                <a:solidFill>
                  <a:schemeClr val="bg1"/>
                </a:solidFill>
                <a:hlinkClick r:id="rId3">
                  <a:extLst>
                    <a:ext uri="{A12FA001-AC4F-418D-AE19-62706E023703}">
                      <ahyp:hlinkClr xmlns:ahyp="http://schemas.microsoft.com/office/drawing/2018/hyperlinkcolor" val="tx"/>
                    </a:ext>
                  </a:extLst>
                </a:hlinkClick>
              </a:rPr>
              <a:t>https://flandecoco.net/blog/como-potenciar-la-creatividad-en-tus-redes-sociales</a:t>
            </a:r>
          </a:p>
          <a:p>
            <a:endParaRPr lang="en-GB" sz="1050" dirty="0">
              <a:solidFill>
                <a:schemeClr val="bg1"/>
              </a:solidFill>
              <a:hlinkClick r:id="rId3">
                <a:extLst>
                  <a:ext uri="{A12FA001-AC4F-418D-AE19-62706E023703}">
                    <ahyp:hlinkClr xmlns:ahyp="http://schemas.microsoft.com/office/drawing/2018/hyperlinkcolor" val="tx"/>
                  </a:ext>
                </a:extLst>
              </a:hlinkClick>
            </a:endParaRPr>
          </a:p>
          <a:p>
            <a:r>
              <a:rPr lang="en-GB" sz="1050" dirty="0">
                <a:solidFill>
                  <a:schemeClr val="bg1"/>
                </a:solidFill>
                <a:hlinkClick r:id="rId3">
                  <a:extLst>
                    <a:ext uri="{A12FA001-AC4F-418D-AE19-62706E023703}">
                      <ahyp:hlinkClr xmlns:ahyp="http://schemas.microsoft.com/office/drawing/2018/hyperlinkcolor" val="tx"/>
                    </a:ext>
                  </a:extLst>
                </a:hlinkClick>
              </a:rPr>
              <a:t>https://culturinacomunicacion.com/blog/creacion-contenidos-redes-sociales-tres</a:t>
            </a:r>
            <a:endParaRPr lang="es" sz="1050" dirty="0">
              <a:solidFill>
                <a:schemeClr val="bg1"/>
              </a:solidFill>
              <a:hlinkClick r:id="rId3">
                <a:extLst>
                  <a:ext uri="{A12FA001-AC4F-418D-AE19-62706E023703}">
                    <ahyp:hlinkClr xmlns:ahyp="http://schemas.microsoft.com/office/drawing/2018/hyperlinkcolor" val="tx"/>
                  </a:ext>
                </a:extLst>
              </a:hlinkClick>
            </a:endParaRPr>
          </a:p>
        </p:txBody>
      </p:sp>
      <p:sp>
        <p:nvSpPr>
          <p:cNvPr id="3" name="textruta 2">
            <a:extLst>
              <a:ext uri="{FF2B5EF4-FFF2-40B4-BE49-F238E27FC236}">
                <a16:creationId xmlns:a16="http://schemas.microsoft.com/office/drawing/2014/main" id="{3971007B-3EB8-0F7F-97CF-A185274DD6FA}"/>
              </a:ext>
            </a:extLst>
          </p:cNvPr>
          <p:cNvSpPr txBox="1"/>
          <p:nvPr/>
        </p:nvSpPr>
        <p:spPr>
          <a:xfrm>
            <a:off x="3113411" y="862098"/>
            <a:ext cx="1826141" cy="369332"/>
          </a:xfrm>
          <a:prstGeom prst="rect">
            <a:avLst/>
          </a:prstGeom>
          <a:noFill/>
        </p:spPr>
        <p:txBody>
          <a:bodyPr wrap="none" rtlCol="0">
            <a:spAutoFit/>
          </a:bodyPr>
          <a:lstStyle/>
          <a:p>
            <a:pPr algn="ctr"/>
            <a:r>
              <a:rPr lang="es" sz="1800" dirty="0">
                <a:solidFill>
                  <a:schemeClr val="bg1"/>
                </a:solidFill>
              </a:rPr>
              <a:t>Recursos útiles:</a:t>
            </a:r>
          </a:p>
        </p:txBody>
      </p:sp>
      <p:pic>
        <p:nvPicPr>
          <p:cNvPr id="8" name="Bildobjekt 7">
            <a:extLst>
              <a:ext uri="{FF2B5EF4-FFF2-40B4-BE49-F238E27FC236}">
                <a16:creationId xmlns:a16="http://schemas.microsoft.com/office/drawing/2014/main" id="{FB3E43C1-49B1-FE4C-A33D-AC5CA4EDB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8455" y="2125134"/>
            <a:ext cx="2006819" cy="1252921"/>
          </a:xfrm>
          <a:prstGeom prst="rect">
            <a:avLst/>
          </a:prstGeom>
        </p:spPr>
      </p:pic>
      <p:pic>
        <p:nvPicPr>
          <p:cNvPr id="5" name="Imagen 4">
            <a:extLst>
              <a:ext uri="{FF2B5EF4-FFF2-40B4-BE49-F238E27FC236}">
                <a16:creationId xmlns:a16="http://schemas.microsoft.com/office/drawing/2014/main" id="{12328A08-5A7B-D0F5-107A-752D6773CE0B}"/>
              </a:ext>
            </a:extLst>
          </p:cNvPr>
          <p:cNvPicPr>
            <a:picLocks noChangeAspect="1"/>
          </p:cNvPicPr>
          <p:nvPr/>
        </p:nvPicPr>
        <p:blipFill>
          <a:blip r:embed="rId5"/>
          <a:stretch>
            <a:fillRect/>
          </a:stretch>
        </p:blipFill>
        <p:spPr>
          <a:xfrm>
            <a:off x="135312" y="4844594"/>
            <a:ext cx="866494" cy="204668"/>
          </a:xfrm>
          <a:prstGeom prst="rect">
            <a:avLst/>
          </a:prstGeom>
        </p:spPr>
      </p:pic>
    </p:spTree>
    <p:extLst>
      <p:ext uri="{BB962C8B-B14F-4D97-AF65-F5344CB8AC3E}">
        <p14:creationId xmlns:p14="http://schemas.microsoft.com/office/powerpoint/2010/main" val="391735115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58359F77-DEC7-9CFD-E439-E193F8EC0EC5}"/>
              </a:ext>
            </a:extLst>
          </p:cNvPr>
          <p:cNvSpPr txBox="1"/>
          <p:nvPr/>
        </p:nvSpPr>
        <p:spPr>
          <a:xfrm>
            <a:off x="520262" y="695462"/>
            <a:ext cx="8103476" cy="1292662"/>
          </a:xfrm>
          <a:prstGeom prst="rect">
            <a:avLst/>
          </a:prstGeom>
          <a:noFill/>
        </p:spPr>
        <p:txBody>
          <a:bodyPr wrap="square" rtlCol="0">
            <a:spAutoFit/>
          </a:bodyPr>
          <a:lstStyle/>
          <a:p>
            <a:pPr algn="ctr"/>
            <a:r>
              <a:rPr lang="es" sz="1800" b="1" dirty="0" err="1">
                <a:solidFill>
                  <a:schemeClr val="bg1"/>
                </a:solidFill>
              </a:rPr>
              <a:t>Actividad </a:t>
            </a:r>
            <a:r>
              <a:rPr lang="es" sz="1800" b="1" dirty="0">
                <a:solidFill>
                  <a:schemeClr val="bg1"/>
                </a:solidFill>
              </a:rPr>
              <a:t>5 – </a:t>
            </a:r>
            <a:r>
              <a:rPr lang="es" sz="1800" b="1" dirty="0" err="1">
                <a:solidFill>
                  <a:schemeClr val="bg1"/>
                </a:solidFill>
              </a:rPr>
              <a:t>Pensar</a:t>
            </a:r>
            <a:r>
              <a:rPr lang="es" sz="1800" b="1" dirty="0">
                <a:solidFill>
                  <a:schemeClr val="bg1"/>
                </a:solidFill>
              </a:rPr>
              <a:t> </a:t>
            </a:r>
            <a:r>
              <a:rPr lang="es" sz="1800" b="1" dirty="0" err="1">
                <a:solidFill>
                  <a:schemeClr val="bg1"/>
                </a:solidFill>
              </a:rPr>
              <a:t>críticamente</a:t>
            </a:r>
            <a:r>
              <a:rPr lang="es" sz="1800" b="1" dirty="0">
                <a:solidFill>
                  <a:schemeClr val="bg1"/>
                </a:solidFill>
              </a:rPr>
              <a:t> </a:t>
            </a:r>
          </a:p>
          <a:p>
            <a:pPr marL="214313" indent="-214313" algn="ctr">
              <a:buFont typeface="Wingdings" pitchFamily="2" charset="2"/>
              <a:buChar char="Ø"/>
            </a:pPr>
            <a:endParaRPr lang="sv-SE" sz="1800" b="1" dirty="0">
              <a:solidFill>
                <a:schemeClr val="bg1"/>
              </a:solidFill>
            </a:endParaRPr>
          </a:p>
          <a:p>
            <a:pPr marL="214313" indent="-214313">
              <a:buFont typeface="Wingdings" pitchFamily="2" charset="2"/>
              <a:buChar char="Ø"/>
            </a:pPr>
            <a:r>
              <a:rPr lang="es" sz="1050" b="1" dirty="0">
                <a:solidFill>
                  <a:schemeClr val="bg1"/>
                </a:solidFill>
              </a:rPr>
              <a:t>Resultado de aprendizaje: Mejorar pensamiento crítico y escudriñar la credibilidad en los medios, tales como:</a:t>
            </a:r>
          </a:p>
          <a:p>
            <a:endParaRPr lang="sv-SE" sz="1050" dirty="0">
              <a:solidFill>
                <a:schemeClr val="bg1"/>
              </a:solidFill>
            </a:endParaRPr>
          </a:p>
          <a:p>
            <a:pPr marL="214313" indent="-214313">
              <a:buClr>
                <a:schemeClr val="bg1"/>
              </a:buClr>
              <a:buFont typeface="Arial" panose="020B0604020202020204" pitchFamily="34" charset="0"/>
              <a:buChar char="•"/>
            </a:pPr>
            <a:r>
              <a:rPr lang="es" sz="1050" dirty="0">
                <a:solidFill>
                  <a:schemeClr val="bg1"/>
                </a:solidFill>
              </a:rPr>
              <a:t>Redes sociales (Ejemplo: Facebook, LinkedIn, TikTok, Instagram, X)</a:t>
            </a:r>
          </a:p>
          <a:p>
            <a:pPr marL="214313" indent="-214313">
              <a:buClr>
                <a:schemeClr val="bg1"/>
              </a:buClr>
              <a:buFont typeface="Arial" panose="020B0604020202020204" pitchFamily="34" charset="0"/>
              <a:buChar char="•"/>
            </a:pPr>
            <a:r>
              <a:rPr lang="es" sz="1050" dirty="0">
                <a:solidFill>
                  <a:schemeClr val="bg1"/>
                </a:solidFill>
              </a:rPr>
              <a:t>Otros medios (Ejemplo: televisión, radio, prensa)</a:t>
            </a:r>
            <a:endParaRPr lang="sv-SE" sz="1050" b="1" dirty="0">
              <a:solidFill>
                <a:schemeClr val="bg1"/>
              </a:solidFill>
            </a:endParaRPr>
          </a:p>
        </p:txBody>
      </p:sp>
      <p:sp>
        <p:nvSpPr>
          <p:cNvPr id="3" name="textruta 2">
            <a:extLst>
              <a:ext uri="{FF2B5EF4-FFF2-40B4-BE49-F238E27FC236}">
                <a16:creationId xmlns:a16="http://schemas.microsoft.com/office/drawing/2014/main" id="{7FBC8053-CEF3-5656-83D6-6A932CAE0C46}"/>
              </a:ext>
            </a:extLst>
          </p:cNvPr>
          <p:cNvSpPr txBox="1"/>
          <p:nvPr/>
        </p:nvSpPr>
        <p:spPr>
          <a:xfrm>
            <a:off x="599092" y="2490952"/>
            <a:ext cx="5485450" cy="1546577"/>
          </a:xfrm>
          <a:prstGeom prst="rect">
            <a:avLst/>
          </a:prstGeom>
          <a:noFill/>
        </p:spPr>
        <p:txBody>
          <a:bodyPr wrap="square" rtlCol="0">
            <a:spAutoFit/>
          </a:bodyPr>
          <a:lstStyle/>
          <a:p>
            <a:pPr marL="557213" lvl="1" indent="-214313">
              <a:buFont typeface="Arial" panose="020B0604020202020204" pitchFamily="34" charset="0"/>
              <a:buChar char="•"/>
            </a:pPr>
            <a:r>
              <a:rPr lang="es" sz="1050" b="1" dirty="0" err="1">
                <a:solidFill>
                  <a:schemeClr val="bg1"/>
                </a:solidFill>
              </a:rPr>
              <a:t>Ejercicio </a:t>
            </a:r>
            <a:r>
              <a:rPr lang="es" sz="1050" b="1" dirty="0">
                <a:solidFill>
                  <a:schemeClr val="bg1"/>
                </a:solidFill>
              </a:rPr>
              <a:t>1</a:t>
            </a:r>
          </a:p>
          <a:p>
            <a:pPr lvl="1"/>
            <a:endParaRPr lang="sv-SE" sz="1050" dirty="0">
              <a:solidFill>
                <a:schemeClr val="bg1"/>
              </a:solidFill>
            </a:endParaRPr>
          </a:p>
          <a:p>
            <a:r>
              <a:rPr lang="es-ES" sz="1050" dirty="0">
                <a:solidFill>
                  <a:schemeClr val="bg1"/>
                </a:solidFill>
              </a:rPr>
              <a:t>Invite a un bibliotecario de una biblioteca local, o a otra persona con experiencia especial en el ámbito del pensamiento crítico a la hora de determinar la credibilidad del contenido de los medios de comunicación. Pídale que organice un taller  creativo con actividades teóricas y prácticas.  Muy a menudo hay especialistas locales que pueden ser de gran ayuda en este tipo de talleres. Este tipo de colaboración también puede ser útil, ya que los estudiantes también suelen utilizan los servicios de la biblioteca en sus estudios</a:t>
            </a:r>
            <a:r>
              <a:rPr lang="es" sz="1050" dirty="0">
                <a:solidFill>
                  <a:schemeClr val="bg1"/>
                </a:solidFill>
              </a:rPr>
              <a:t>.</a:t>
            </a:r>
          </a:p>
          <a:p>
            <a:endParaRPr lang="sv-SE" sz="1050" dirty="0"/>
          </a:p>
        </p:txBody>
      </p:sp>
      <p:pic>
        <p:nvPicPr>
          <p:cNvPr id="5" name="Bildobjekt 4">
            <a:extLst>
              <a:ext uri="{FF2B5EF4-FFF2-40B4-BE49-F238E27FC236}">
                <a16:creationId xmlns:a16="http://schemas.microsoft.com/office/drawing/2014/main" id="{09BEA455-DE5A-0663-2BE9-C8AC31604D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7561" y="1709902"/>
            <a:ext cx="2076450" cy="3048000"/>
          </a:xfrm>
          <a:prstGeom prst="rect">
            <a:avLst/>
          </a:prstGeom>
        </p:spPr>
      </p:pic>
      <p:pic>
        <p:nvPicPr>
          <p:cNvPr id="7" name="Google Shape;85;p2">
            <a:extLst>
              <a:ext uri="{FF2B5EF4-FFF2-40B4-BE49-F238E27FC236}">
                <a16:creationId xmlns:a16="http://schemas.microsoft.com/office/drawing/2014/main" id="{E09949A1-6A60-1748-BC47-8BB4933A0B1C}"/>
              </a:ext>
            </a:extLst>
          </p:cNvPr>
          <p:cNvPicPr preferRelativeResize="0"/>
          <p:nvPr/>
        </p:nvPicPr>
        <p:blipFill rotWithShape="1">
          <a:blip r:embed="rId3">
            <a:alphaModFix/>
          </a:blip>
          <a:srcRect/>
          <a:stretch/>
        </p:blipFill>
        <p:spPr>
          <a:xfrm>
            <a:off x="8406262" y="85675"/>
            <a:ext cx="574610" cy="429582"/>
          </a:xfrm>
          <a:prstGeom prst="rect">
            <a:avLst/>
          </a:prstGeom>
          <a:noFill/>
          <a:ln>
            <a:noFill/>
          </a:ln>
        </p:spPr>
      </p:pic>
      <p:pic>
        <p:nvPicPr>
          <p:cNvPr id="4" name="Imagen 3">
            <a:extLst>
              <a:ext uri="{FF2B5EF4-FFF2-40B4-BE49-F238E27FC236}">
                <a16:creationId xmlns:a16="http://schemas.microsoft.com/office/drawing/2014/main" id="{D9571BFE-3DCB-C358-7F42-E3DE672B4DD6}"/>
              </a:ext>
            </a:extLst>
          </p:cNvPr>
          <p:cNvPicPr>
            <a:picLocks noChangeAspect="1"/>
          </p:cNvPicPr>
          <p:nvPr/>
        </p:nvPicPr>
        <p:blipFill>
          <a:blip r:embed="rId4"/>
          <a:stretch>
            <a:fillRect/>
          </a:stretch>
        </p:blipFill>
        <p:spPr>
          <a:xfrm>
            <a:off x="135312" y="4844594"/>
            <a:ext cx="866494" cy="204668"/>
          </a:xfrm>
          <a:prstGeom prst="rect">
            <a:avLst/>
          </a:prstGeom>
        </p:spPr>
      </p:pic>
    </p:spTree>
    <p:extLst>
      <p:ext uri="{BB962C8B-B14F-4D97-AF65-F5344CB8AC3E}">
        <p14:creationId xmlns:p14="http://schemas.microsoft.com/office/powerpoint/2010/main" val="272211995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BFB98CD5-0893-63F5-C27B-D2CB8E4D7DC5}"/>
              </a:ext>
            </a:extLst>
          </p:cNvPr>
          <p:cNvSpPr txBox="1"/>
          <p:nvPr/>
        </p:nvSpPr>
        <p:spPr>
          <a:xfrm>
            <a:off x="495922" y="316345"/>
            <a:ext cx="7133897" cy="1523494"/>
          </a:xfrm>
          <a:prstGeom prst="rect">
            <a:avLst/>
          </a:prstGeom>
          <a:noFill/>
        </p:spPr>
        <p:txBody>
          <a:bodyPr wrap="square" rtlCol="0">
            <a:spAutoFit/>
          </a:bodyPr>
          <a:lstStyle/>
          <a:p>
            <a:pPr marL="557213" lvl="1" indent="-214313">
              <a:buFont typeface="Arial" panose="020B0604020202020204" pitchFamily="34" charset="0"/>
              <a:buChar char="•"/>
            </a:pPr>
            <a:r>
              <a:rPr lang="es" sz="1050" b="1" dirty="0" err="1">
                <a:solidFill>
                  <a:schemeClr val="bg1"/>
                </a:solidFill>
              </a:rPr>
              <a:t>Ejercicio </a:t>
            </a:r>
            <a:r>
              <a:rPr lang="es" sz="1050" b="1" dirty="0">
                <a:solidFill>
                  <a:schemeClr val="bg1"/>
                </a:solidFill>
              </a:rPr>
              <a:t>2</a:t>
            </a:r>
          </a:p>
          <a:p>
            <a:pPr lvl="1"/>
            <a:endParaRPr lang="sv-SE" sz="1050" dirty="0">
              <a:solidFill>
                <a:schemeClr val="bg1"/>
              </a:solidFill>
            </a:endParaRPr>
          </a:p>
          <a:p>
            <a:r>
              <a:rPr lang="es" sz="1200" dirty="0">
                <a:solidFill>
                  <a:schemeClr val="bg1"/>
                </a:solidFill>
              </a:rPr>
              <a:t>Identificar dominio– juego de correspondencias</a:t>
            </a:r>
          </a:p>
          <a:p>
            <a:endParaRPr lang="sv-SE" sz="1200" dirty="0">
              <a:solidFill>
                <a:schemeClr val="bg1"/>
              </a:solidFill>
            </a:endParaRPr>
          </a:p>
          <a:p>
            <a:r>
              <a:rPr lang="es-ES" sz="1200" dirty="0">
                <a:solidFill>
                  <a:schemeClr val="bg1"/>
                </a:solidFill>
              </a:rPr>
              <a:t>Cuando se navega por Internet es útil comprobar quién está detrás de un sitio web y comprender rápidamente qué tipo de entidad es responsable de su información. Observando el sufijo del dominio (Top-</a:t>
            </a:r>
            <a:r>
              <a:rPr lang="es-ES" sz="1200" dirty="0" err="1">
                <a:solidFill>
                  <a:schemeClr val="bg1"/>
                </a:solidFill>
              </a:rPr>
              <a:t>Level</a:t>
            </a:r>
            <a:r>
              <a:rPr lang="es-ES" sz="1200" dirty="0">
                <a:solidFill>
                  <a:schemeClr val="bg1"/>
                </a:solidFill>
              </a:rPr>
              <a:t> </a:t>
            </a:r>
            <a:r>
              <a:rPr lang="es-ES" sz="1200" dirty="0" err="1">
                <a:solidFill>
                  <a:schemeClr val="bg1"/>
                </a:solidFill>
              </a:rPr>
              <a:t>Domains</a:t>
            </a:r>
            <a:r>
              <a:rPr lang="es-ES" sz="1200" dirty="0">
                <a:solidFill>
                  <a:schemeClr val="bg1"/>
                </a:solidFill>
              </a:rPr>
              <a:t>) se puede obtener información general sobre los autores de un sitio web y saber de qué país procede</a:t>
            </a:r>
            <a:r>
              <a:rPr lang="es" sz="1200" dirty="0">
                <a:solidFill>
                  <a:schemeClr val="bg1"/>
                </a:solidFill>
              </a:rPr>
              <a:t>.</a:t>
            </a:r>
          </a:p>
        </p:txBody>
      </p:sp>
      <p:pic>
        <p:nvPicPr>
          <p:cNvPr id="4" name="Bildobjekt 3">
            <a:extLst>
              <a:ext uri="{FF2B5EF4-FFF2-40B4-BE49-F238E27FC236}">
                <a16:creationId xmlns:a16="http://schemas.microsoft.com/office/drawing/2014/main" id="{E21602C0-5ACA-7485-F3DD-6E3E7ABD7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23" y="2158526"/>
            <a:ext cx="2728126" cy="2361534"/>
          </a:xfrm>
          <a:prstGeom prst="rect">
            <a:avLst/>
          </a:prstGeom>
        </p:spPr>
      </p:pic>
      <p:sp>
        <p:nvSpPr>
          <p:cNvPr id="5" name="textruta 4">
            <a:extLst>
              <a:ext uri="{FF2B5EF4-FFF2-40B4-BE49-F238E27FC236}">
                <a16:creationId xmlns:a16="http://schemas.microsoft.com/office/drawing/2014/main" id="{B5441D8E-E776-C425-7386-EBA31E0CF5C7}"/>
              </a:ext>
            </a:extLst>
          </p:cNvPr>
          <p:cNvSpPr txBox="1"/>
          <p:nvPr/>
        </p:nvSpPr>
        <p:spPr>
          <a:xfrm>
            <a:off x="3658875" y="2093535"/>
            <a:ext cx="4780796" cy="2516073"/>
          </a:xfrm>
          <a:prstGeom prst="rect">
            <a:avLst/>
          </a:prstGeom>
          <a:noFill/>
        </p:spPr>
        <p:txBody>
          <a:bodyPr wrap="none" rtlCol="0">
            <a:spAutoFit/>
          </a:bodyPr>
          <a:lstStyle/>
          <a:p>
            <a:r>
              <a:rPr lang="es" sz="1050" dirty="0">
                <a:solidFill>
                  <a:schemeClr val="bg1"/>
                </a:solidFill>
              </a:rPr>
              <a:t>Un sufijo </a:t>
            </a:r>
            <a:r>
              <a:rPr lang="es" sz="1050" dirty="0" err="1">
                <a:solidFill>
                  <a:schemeClr val="bg1"/>
                </a:solidFill>
              </a:rPr>
              <a:t>de dominio </a:t>
            </a:r>
            <a:r>
              <a:rPr lang="es" sz="1050" dirty="0">
                <a:solidFill>
                  <a:schemeClr val="bg1"/>
                </a:solidFill>
              </a:rPr>
              <a:t>es </a:t>
            </a:r>
            <a:r>
              <a:rPr lang="es" sz="1050" dirty="0" err="1">
                <a:solidFill>
                  <a:schemeClr val="bg1"/>
                </a:solidFill>
              </a:rPr>
              <a:t>lo que</a:t>
            </a:r>
            <a:r>
              <a:rPr lang="es" sz="1050" dirty="0">
                <a:solidFill>
                  <a:schemeClr val="bg1"/>
                </a:solidFill>
              </a:rPr>
              <a:t> </a:t>
            </a:r>
            <a:r>
              <a:rPr lang="es" sz="1050" dirty="0" err="1">
                <a:solidFill>
                  <a:schemeClr val="bg1"/>
                </a:solidFill>
              </a:rPr>
              <a:t>llega</a:t>
            </a:r>
            <a:r>
              <a:rPr lang="es" sz="1050" dirty="0">
                <a:solidFill>
                  <a:schemeClr val="bg1"/>
                </a:solidFill>
              </a:rPr>
              <a:t> </a:t>
            </a:r>
            <a:r>
              <a:rPr lang="es" sz="1050" dirty="0" err="1">
                <a:solidFill>
                  <a:schemeClr val="bg1"/>
                </a:solidFill>
              </a:rPr>
              <a:t>después </a:t>
            </a:r>
            <a:r>
              <a:rPr lang="es" sz="1050" dirty="0">
                <a:solidFill>
                  <a:schemeClr val="bg1"/>
                </a:solidFill>
              </a:rPr>
              <a:t>del </a:t>
            </a:r>
            <a:r>
              <a:rPr lang="es" sz="1050" dirty="0" err="1">
                <a:solidFill>
                  <a:schemeClr val="bg1"/>
                </a:solidFill>
              </a:rPr>
              <a:t>punto </a:t>
            </a:r>
            <a:r>
              <a:rPr lang="es" sz="1050" dirty="0">
                <a:solidFill>
                  <a:schemeClr val="bg1"/>
                </a:solidFill>
              </a:rPr>
              <a:t>en un </a:t>
            </a:r>
            <a:r>
              <a:rPr lang="es" sz="1050" dirty="0" err="1">
                <a:solidFill>
                  <a:schemeClr val="bg1"/>
                </a:solidFill>
              </a:rPr>
              <a:t>nombre </a:t>
            </a:r>
            <a:r>
              <a:rPr lang="es" sz="1050" dirty="0">
                <a:solidFill>
                  <a:schemeClr val="bg1"/>
                </a:solidFill>
              </a:rPr>
              <a:t>,</a:t>
            </a:r>
          </a:p>
          <a:p>
            <a:r>
              <a:rPr lang="es" sz="1050" dirty="0">
                <a:solidFill>
                  <a:schemeClr val="bg1"/>
                </a:solidFill>
              </a:rPr>
              <a:t>por ejemplo ‘ .com ' como en la dirección web </a:t>
            </a:r>
            <a:r>
              <a:rPr lang="es" sz="1050" dirty="0">
                <a:solidFill>
                  <a:schemeClr val="bg1"/>
                </a:solidFill>
                <a:hlinkClick r:id="rId3"/>
              </a:rPr>
              <a:t>www.nytimes.com </a:t>
            </a:r>
            <a:r>
              <a:rPr lang="es" sz="1050" dirty="0">
                <a:solidFill>
                  <a:schemeClr val="bg1"/>
                </a:solidFill>
              </a:rPr>
              <a:t>,</a:t>
            </a:r>
          </a:p>
          <a:p>
            <a:r>
              <a:rPr lang="es" sz="1050" dirty="0">
                <a:solidFill>
                  <a:schemeClr val="bg1"/>
                </a:solidFill>
              </a:rPr>
              <a:t>o ' </a:t>
            </a:r>
            <a:r>
              <a:rPr lang="es" sz="1050" dirty="0" err="1">
                <a:solidFill>
                  <a:schemeClr val="bg1"/>
                </a:solidFill>
              </a:rPr>
              <a:t>edu </a:t>
            </a:r>
            <a:r>
              <a:rPr lang="es" sz="1050" dirty="0">
                <a:solidFill>
                  <a:schemeClr val="bg1"/>
                </a:solidFill>
              </a:rPr>
              <a:t>' para la Universidad de Harvard: </a:t>
            </a:r>
            <a:r>
              <a:rPr lang="es" sz="1050" dirty="0">
                <a:solidFill>
                  <a:schemeClr val="bg1"/>
                </a:solidFill>
                <a:hlinkClick r:id="rId4"/>
              </a:rPr>
              <a:t>www.harvard.edu </a:t>
            </a:r>
            <a:r>
              <a:rPr lang="es" sz="1050" dirty="0">
                <a:solidFill>
                  <a:schemeClr val="bg1"/>
                </a:solidFill>
              </a:rPr>
              <a:t>. </a:t>
            </a:r>
            <a:r>
              <a:rPr lang="es" sz="1050" dirty="0" err="1">
                <a:solidFill>
                  <a:schemeClr val="bg1"/>
                </a:solidFill>
              </a:rPr>
              <a:t>Explicaciones </a:t>
            </a:r>
            <a:r>
              <a:rPr lang="es" sz="1050" dirty="0">
                <a:solidFill>
                  <a:schemeClr val="bg1"/>
                </a:solidFill>
              </a:rPr>
              <a:t>:</a:t>
            </a:r>
          </a:p>
          <a:p>
            <a:r>
              <a:rPr lang="es" sz="1050" dirty="0">
                <a:solidFill>
                  <a:schemeClr val="bg1"/>
                </a:solidFill>
              </a:rPr>
              <a:t> </a:t>
            </a:r>
          </a:p>
          <a:p>
            <a:pPr marL="214313" indent="-214313">
              <a:buFont typeface="Arial" panose="020B0604020202020204" pitchFamily="34" charset="0"/>
              <a:buChar char="•"/>
            </a:pPr>
            <a:r>
              <a:rPr lang="es" sz="1050" dirty="0">
                <a:solidFill>
                  <a:schemeClr val="bg1"/>
                </a:solidFill>
              </a:rPr>
              <a:t>.edu = educación , común para los estadounidenses. </a:t>
            </a:r>
            <a:r>
              <a:rPr lang="es" sz="1050" dirty="0" err="1">
                <a:solidFill>
                  <a:schemeClr val="bg1"/>
                </a:solidFill>
              </a:rPr>
              <a:t>educativo</a:t>
            </a:r>
            <a:r>
              <a:rPr lang="es" sz="1050" dirty="0">
                <a:solidFill>
                  <a:schemeClr val="bg1"/>
                </a:solidFill>
              </a:rPr>
              <a:t> </a:t>
            </a:r>
            <a:r>
              <a:rPr lang="es" sz="1050" dirty="0" err="1">
                <a:solidFill>
                  <a:schemeClr val="bg1"/>
                </a:solidFill>
              </a:rPr>
              <a:t>entidades</a:t>
            </a:r>
            <a:endParaRPr lang="sv-SE" sz="1050" dirty="0">
              <a:solidFill>
                <a:schemeClr val="bg1"/>
              </a:solidFill>
            </a:endParaRPr>
          </a:p>
          <a:p>
            <a:pPr marL="214313" indent="-214313">
              <a:buFont typeface="Arial" panose="020B0604020202020204" pitchFamily="34" charset="0"/>
              <a:buChar char="•"/>
            </a:pPr>
            <a:r>
              <a:rPr lang="es" sz="1050" dirty="0">
                <a:solidFill>
                  <a:schemeClr val="bg1"/>
                </a:solidFill>
              </a:rPr>
              <a:t>.gob = gobierno</a:t>
            </a:r>
            <a:endParaRPr lang="sv-SE" sz="1050" dirty="0">
              <a:solidFill>
                <a:schemeClr val="bg1"/>
              </a:solidFill>
            </a:endParaRPr>
          </a:p>
          <a:p>
            <a:pPr marL="214313" indent="-214313">
              <a:buFont typeface="Arial" panose="020B0604020202020204" pitchFamily="34" charset="0"/>
              <a:buChar char="•"/>
            </a:pPr>
            <a:r>
              <a:rPr lang="es" sz="1050" dirty="0">
                <a:solidFill>
                  <a:schemeClr val="bg1"/>
                </a:solidFill>
              </a:rPr>
              <a:t>.org = organización</a:t>
            </a:r>
          </a:p>
          <a:p>
            <a:pPr marL="214313" indent="-214313">
              <a:buFont typeface="Arial" panose="020B0604020202020204" pitchFamily="34" charset="0"/>
              <a:buChar char="•"/>
            </a:pPr>
            <a:r>
              <a:rPr lang="es" sz="1050" dirty="0">
                <a:solidFill>
                  <a:schemeClr val="bg1"/>
                </a:solidFill>
              </a:rPr>
              <a:t>.com = comercial</a:t>
            </a:r>
            <a:endParaRPr lang="sv-SE" sz="1050" dirty="0">
              <a:solidFill>
                <a:schemeClr val="bg1"/>
              </a:solidFill>
            </a:endParaRPr>
          </a:p>
          <a:p>
            <a:pPr marL="214313" indent="-214313">
              <a:buFont typeface="Arial" panose="020B0604020202020204" pitchFamily="34" charset="0"/>
              <a:buChar char="•"/>
            </a:pPr>
            <a:r>
              <a:rPr lang="es" sz="1050" dirty="0">
                <a:solidFill>
                  <a:schemeClr val="bg1"/>
                </a:solidFill>
              </a:rPr>
              <a:t>.int = organizaciones y tratados internacionales</a:t>
            </a:r>
          </a:p>
          <a:p>
            <a:pPr marL="214313" indent="-214313">
              <a:buFont typeface="Arial" panose="020B0604020202020204" pitchFamily="34" charset="0"/>
              <a:buChar char="•"/>
            </a:pPr>
            <a:r>
              <a:rPr lang="es" sz="1050" dirty="0">
                <a:solidFill>
                  <a:schemeClr val="bg1"/>
                </a:solidFill>
              </a:rPr>
              <a:t>.us = EE.UU.</a:t>
            </a:r>
          </a:p>
          <a:p>
            <a:pPr marL="214313" indent="-214313">
              <a:buFont typeface="Arial" panose="020B0604020202020204" pitchFamily="34" charset="0"/>
              <a:buChar char="•"/>
            </a:pPr>
            <a:r>
              <a:rPr lang="es" sz="1050" dirty="0">
                <a:solidFill>
                  <a:schemeClr val="bg1"/>
                </a:solidFill>
              </a:rPr>
              <a:t>.ca = Canadá</a:t>
            </a:r>
          </a:p>
          <a:p>
            <a:pPr marL="214313" indent="-214313">
              <a:buFont typeface="Arial" panose="020B0604020202020204" pitchFamily="34" charset="0"/>
              <a:buChar char="•"/>
            </a:pPr>
            <a:r>
              <a:rPr lang="es" sz="1050" dirty="0">
                <a:solidFill>
                  <a:schemeClr val="bg1"/>
                </a:solidFill>
              </a:rPr>
              <a:t>.fr = Francia</a:t>
            </a:r>
            <a:endParaRPr lang="sv-SE" sz="1050" dirty="0">
              <a:solidFill>
                <a:schemeClr val="bg1"/>
              </a:solidFill>
            </a:endParaRPr>
          </a:p>
          <a:p>
            <a:pPr marL="214313" indent="-214313">
              <a:buFont typeface="Arial" panose="020B0604020202020204" pitchFamily="34" charset="0"/>
              <a:buChar char="•"/>
            </a:pPr>
            <a:r>
              <a:rPr lang="es" sz="1050" dirty="0">
                <a:solidFill>
                  <a:schemeClr val="bg1"/>
                </a:solidFill>
              </a:rPr>
              <a:t>.es = España</a:t>
            </a:r>
            <a:endParaRPr lang="sv-SE" sz="1050" dirty="0">
              <a:solidFill>
                <a:schemeClr val="bg1"/>
              </a:solidFill>
            </a:endParaRPr>
          </a:p>
          <a:p>
            <a:pPr marL="214313" indent="-214313">
              <a:buFont typeface="Arial" panose="020B0604020202020204" pitchFamily="34" charset="0"/>
              <a:buChar char="•"/>
            </a:pPr>
            <a:r>
              <a:rPr lang="es" sz="1050" dirty="0">
                <a:solidFill>
                  <a:schemeClr val="bg1"/>
                </a:solidFill>
              </a:rPr>
              <a:t>…</a:t>
            </a:r>
          </a:p>
          <a:p>
            <a:endParaRPr lang="sv-SE" sz="1050" dirty="0"/>
          </a:p>
        </p:txBody>
      </p:sp>
      <p:pic>
        <p:nvPicPr>
          <p:cNvPr id="7" name="Google Shape;85;p2">
            <a:extLst>
              <a:ext uri="{FF2B5EF4-FFF2-40B4-BE49-F238E27FC236}">
                <a16:creationId xmlns:a16="http://schemas.microsoft.com/office/drawing/2014/main" id="{0A0F8BE7-122C-D0FC-343A-F75CADBECC38}"/>
              </a:ext>
            </a:extLst>
          </p:cNvPr>
          <p:cNvPicPr preferRelativeResize="0"/>
          <p:nvPr/>
        </p:nvPicPr>
        <p:blipFill rotWithShape="1">
          <a:blip r:embed="rId5">
            <a:alphaModFix/>
          </a:blip>
          <a:srcRect/>
          <a:stretch/>
        </p:blipFill>
        <p:spPr>
          <a:xfrm>
            <a:off x="8406262" y="85675"/>
            <a:ext cx="574610" cy="429582"/>
          </a:xfrm>
          <a:prstGeom prst="rect">
            <a:avLst/>
          </a:prstGeom>
          <a:noFill/>
          <a:ln>
            <a:noFill/>
          </a:ln>
        </p:spPr>
      </p:pic>
      <p:pic>
        <p:nvPicPr>
          <p:cNvPr id="3" name="Imagen 2">
            <a:extLst>
              <a:ext uri="{FF2B5EF4-FFF2-40B4-BE49-F238E27FC236}">
                <a16:creationId xmlns:a16="http://schemas.microsoft.com/office/drawing/2014/main" id="{4F280579-530B-3A1B-449A-3178B62F4F3C}"/>
              </a:ext>
            </a:extLst>
          </p:cNvPr>
          <p:cNvPicPr>
            <a:picLocks noChangeAspect="1"/>
          </p:cNvPicPr>
          <p:nvPr/>
        </p:nvPicPr>
        <p:blipFill>
          <a:blip r:embed="rId6"/>
          <a:stretch>
            <a:fillRect/>
          </a:stretch>
        </p:blipFill>
        <p:spPr>
          <a:xfrm>
            <a:off x="135312" y="4844594"/>
            <a:ext cx="866494" cy="204668"/>
          </a:xfrm>
          <a:prstGeom prst="rect">
            <a:avLst/>
          </a:prstGeom>
        </p:spPr>
      </p:pic>
    </p:spTree>
    <p:extLst>
      <p:ext uri="{BB962C8B-B14F-4D97-AF65-F5344CB8AC3E}">
        <p14:creationId xmlns:p14="http://schemas.microsoft.com/office/powerpoint/2010/main" val="387121559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BBBC4742-7455-5B04-1E16-149B0013B883}"/>
              </a:ext>
            </a:extLst>
          </p:cNvPr>
          <p:cNvSpPr txBox="1"/>
          <p:nvPr/>
        </p:nvSpPr>
        <p:spPr>
          <a:xfrm>
            <a:off x="859221" y="527994"/>
            <a:ext cx="7047187" cy="415498"/>
          </a:xfrm>
          <a:prstGeom prst="rect">
            <a:avLst/>
          </a:prstGeom>
          <a:noFill/>
        </p:spPr>
        <p:txBody>
          <a:bodyPr wrap="square" rtlCol="0">
            <a:spAutoFit/>
          </a:bodyPr>
          <a:lstStyle/>
          <a:p>
            <a:r>
              <a:rPr lang="es" sz="1050" dirty="0">
                <a:solidFill>
                  <a:schemeClr val="bg1"/>
                </a:solidFill>
              </a:rPr>
              <a:t>Los </a:t>
            </a:r>
            <a:r>
              <a:rPr lang="es" sz="1050" dirty="0" err="1">
                <a:solidFill>
                  <a:schemeClr val="bg1"/>
                </a:solidFill>
              </a:rPr>
              <a:t>participantes</a:t>
            </a:r>
            <a:r>
              <a:rPr lang="es" sz="1050" dirty="0">
                <a:solidFill>
                  <a:schemeClr val="bg1"/>
                </a:solidFill>
              </a:rPr>
              <a:t> </a:t>
            </a:r>
            <a:r>
              <a:rPr lang="es" sz="1050" dirty="0" err="1">
                <a:solidFill>
                  <a:schemeClr val="bg1"/>
                </a:solidFill>
              </a:rPr>
              <a:t>son</a:t>
            </a:r>
            <a:r>
              <a:rPr lang="es" sz="1050" dirty="0">
                <a:solidFill>
                  <a:schemeClr val="bg1"/>
                </a:solidFill>
              </a:rPr>
              <a:t> </a:t>
            </a:r>
            <a:r>
              <a:rPr lang="es" sz="1050" dirty="0" err="1">
                <a:solidFill>
                  <a:schemeClr val="bg1"/>
                </a:solidFill>
              </a:rPr>
              <a:t>se le pidió </a:t>
            </a:r>
            <a:r>
              <a:rPr lang="es" sz="1050" dirty="0">
                <a:solidFill>
                  <a:schemeClr val="bg1"/>
                </a:solidFill>
              </a:rPr>
              <a:t>que coincidiera con lo </a:t>
            </a:r>
            <a:r>
              <a:rPr lang="es" sz="1050" dirty="0" err="1">
                <a:solidFill>
                  <a:schemeClr val="bg1"/>
                </a:solidFill>
              </a:rPr>
              <a:t>siguiente</a:t>
            </a:r>
            <a:r>
              <a:rPr lang="es" sz="1050" dirty="0">
                <a:solidFill>
                  <a:schemeClr val="bg1"/>
                </a:solidFill>
              </a:rPr>
              <a:t> </a:t>
            </a:r>
            <a:r>
              <a:rPr lang="es" sz="1050" dirty="0" err="1">
                <a:solidFill>
                  <a:schemeClr val="bg1"/>
                </a:solidFill>
              </a:rPr>
              <a:t>dominio</a:t>
            </a:r>
            <a:r>
              <a:rPr lang="es" sz="1050" dirty="0">
                <a:solidFill>
                  <a:schemeClr val="bg1"/>
                </a:solidFill>
              </a:rPr>
              <a:t> </a:t>
            </a:r>
            <a:r>
              <a:rPr lang="es" sz="1050" dirty="0" err="1">
                <a:solidFill>
                  <a:schemeClr val="bg1"/>
                </a:solidFill>
              </a:rPr>
              <a:t>sufijos</a:t>
            </a:r>
            <a:r>
              <a:rPr lang="es" sz="1050" dirty="0">
                <a:solidFill>
                  <a:schemeClr val="bg1"/>
                </a:solidFill>
              </a:rPr>
              <a:t> </a:t>
            </a:r>
            <a:r>
              <a:rPr lang="es" sz="1050" dirty="0" err="1">
                <a:solidFill>
                  <a:schemeClr val="bg1"/>
                </a:solidFill>
              </a:rPr>
              <a:t>con </a:t>
            </a:r>
            <a:r>
              <a:rPr lang="es" sz="1050" dirty="0">
                <a:solidFill>
                  <a:schemeClr val="bg1"/>
                </a:solidFill>
              </a:rPr>
              <a:t>lo </a:t>
            </a:r>
            <a:r>
              <a:rPr lang="es" sz="1050" dirty="0" err="1">
                <a:solidFill>
                  <a:schemeClr val="bg1"/>
                </a:solidFill>
              </a:rPr>
              <a:t>correcto</a:t>
            </a:r>
            <a:r>
              <a:rPr lang="es" sz="1050" dirty="0">
                <a:solidFill>
                  <a:schemeClr val="bg1"/>
                </a:solidFill>
              </a:rPr>
              <a:t> </a:t>
            </a:r>
            <a:r>
              <a:rPr lang="es" sz="1050" dirty="0" err="1">
                <a:solidFill>
                  <a:schemeClr val="bg1"/>
                </a:solidFill>
              </a:rPr>
              <a:t>entidades </a:t>
            </a:r>
            <a:r>
              <a:rPr lang="es" sz="1050" dirty="0">
                <a:solidFill>
                  <a:schemeClr val="bg1"/>
                </a:solidFill>
              </a:rPr>
              <a:t>o </a:t>
            </a:r>
            <a:r>
              <a:rPr lang="es" sz="1050" dirty="0" err="1">
                <a:solidFill>
                  <a:schemeClr val="bg1"/>
                </a:solidFill>
              </a:rPr>
              <a:t>anfitrión</a:t>
            </a:r>
            <a:r>
              <a:rPr lang="es" sz="1050" dirty="0">
                <a:solidFill>
                  <a:schemeClr val="bg1"/>
                </a:solidFill>
              </a:rPr>
              <a:t> </a:t>
            </a:r>
            <a:r>
              <a:rPr lang="es" sz="1050" dirty="0" err="1">
                <a:solidFill>
                  <a:schemeClr val="bg1"/>
                </a:solidFill>
              </a:rPr>
              <a:t>de</a:t>
            </a:r>
            <a:r>
              <a:rPr lang="es" sz="1050" dirty="0">
                <a:solidFill>
                  <a:schemeClr val="bg1"/>
                </a:solidFill>
              </a:rPr>
              <a:t> </a:t>
            </a:r>
            <a:r>
              <a:rPr lang="es" sz="1050" dirty="0" err="1">
                <a:solidFill>
                  <a:schemeClr val="bg1"/>
                </a:solidFill>
              </a:rPr>
              <a:t>sitio web </a:t>
            </a:r>
            <a:r>
              <a:rPr lang="es" sz="1050" dirty="0">
                <a:solidFill>
                  <a:schemeClr val="bg1"/>
                </a:solidFill>
              </a:rPr>
              <a:t>. las </a:t>
            </a:r>
            <a:r>
              <a:rPr lang="es" sz="1050" dirty="0" err="1">
                <a:solidFill>
                  <a:schemeClr val="bg1"/>
                </a:solidFill>
              </a:rPr>
              <a:t>entidades</a:t>
            </a:r>
            <a:r>
              <a:rPr lang="es" sz="1050" dirty="0">
                <a:solidFill>
                  <a:schemeClr val="bg1"/>
                </a:solidFill>
              </a:rPr>
              <a:t> </a:t>
            </a:r>
            <a:r>
              <a:rPr lang="es" sz="1050" dirty="0" err="1">
                <a:solidFill>
                  <a:schemeClr val="bg1"/>
                </a:solidFill>
              </a:rPr>
              <a:t>poder</a:t>
            </a:r>
            <a:r>
              <a:rPr lang="es" sz="1050" dirty="0">
                <a:solidFill>
                  <a:schemeClr val="bg1"/>
                </a:solidFill>
              </a:rPr>
              <a:t> </a:t>
            </a:r>
            <a:r>
              <a:rPr lang="es" sz="1050" dirty="0" err="1">
                <a:solidFill>
                  <a:schemeClr val="bg1"/>
                </a:solidFill>
              </a:rPr>
              <a:t>de</a:t>
            </a:r>
            <a:r>
              <a:rPr lang="es" sz="1050" dirty="0">
                <a:solidFill>
                  <a:schemeClr val="bg1"/>
                </a:solidFill>
              </a:rPr>
              <a:t> </a:t>
            </a:r>
            <a:r>
              <a:rPr lang="es" sz="1050" dirty="0" err="1">
                <a:solidFill>
                  <a:schemeClr val="bg1"/>
                </a:solidFill>
              </a:rPr>
              <a:t>Por supuesto , adaptarse </a:t>
            </a:r>
            <a:r>
              <a:rPr lang="es" sz="1050" dirty="0">
                <a:solidFill>
                  <a:schemeClr val="bg1"/>
                </a:solidFill>
              </a:rPr>
              <a:t>a organizaciones nacionales o </a:t>
            </a:r>
            <a:r>
              <a:rPr lang="es" sz="1050" dirty="0" err="1">
                <a:solidFill>
                  <a:schemeClr val="bg1"/>
                </a:solidFill>
              </a:rPr>
              <a:t>locales . Sugirió</a:t>
            </a:r>
            <a:r>
              <a:rPr lang="es" sz="1050" dirty="0">
                <a:solidFill>
                  <a:schemeClr val="bg1"/>
                </a:solidFill>
              </a:rPr>
              <a:t> </a:t>
            </a:r>
            <a:r>
              <a:rPr lang="es" sz="1050" dirty="0" err="1">
                <a:solidFill>
                  <a:schemeClr val="bg1"/>
                </a:solidFill>
              </a:rPr>
              <a:t>nombres </a:t>
            </a:r>
            <a:r>
              <a:rPr lang="es" sz="1050" dirty="0">
                <a:solidFill>
                  <a:schemeClr val="bg1"/>
                </a:solidFill>
              </a:rPr>
              <a:t>y </a:t>
            </a:r>
            <a:r>
              <a:rPr lang="es" sz="1050" dirty="0" err="1">
                <a:solidFill>
                  <a:schemeClr val="bg1"/>
                </a:solidFill>
              </a:rPr>
              <a:t>sufijos </a:t>
            </a:r>
            <a:r>
              <a:rPr lang="es" sz="1050" dirty="0">
                <a:solidFill>
                  <a:schemeClr val="bg1"/>
                </a:solidFill>
              </a:rPr>
              <a:t>:</a:t>
            </a:r>
            <a:endParaRPr lang="sv-SE" sz="1050" dirty="0"/>
          </a:p>
        </p:txBody>
      </p:sp>
      <p:graphicFrame>
        <p:nvGraphicFramePr>
          <p:cNvPr id="4" name="Diagram 3">
            <a:extLst>
              <a:ext uri="{FF2B5EF4-FFF2-40B4-BE49-F238E27FC236}">
                <a16:creationId xmlns:a16="http://schemas.microsoft.com/office/drawing/2014/main" id="{110A8A9B-079C-76EB-2C24-ED92C3950825}"/>
              </a:ext>
            </a:extLst>
          </p:cNvPr>
          <p:cNvGraphicFramePr/>
          <p:nvPr/>
        </p:nvGraphicFramePr>
        <p:xfrm>
          <a:off x="474279" y="1315085"/>
          <a:ext cx="5531069" cy="3630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Bildobjekt 5">
            <a:extLst>
              <a:ext uri="{FF2B5EF4-FFF2-40B4-BE49-F238E27FC236}">
                <a16:creationId xmlns:a16="http://schemas.microsoft.com/office/drawing/2014/main" id="{9917DC96-45E6-63B9-EED4-5F718969DA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1861" y="2788811"/>
            <a:ext cx="3317698" cy="2156504"/>
          </a:xfrm>
          <a:prstGeom prst="rect">
            <a:avLst/>
          </a:prstGeom>
        </p:spPr>
      </p:pic>
      <p:pic>
        <p:nvPicPr>
          <p:cNvPr id="8" name="Google Shape;85;p2">
            <a:extLst>
              <a:ext uri="{FF2B5EF4-FFF2-40B4-BE49-F238E27FC236}">
                <a16:creationId xmlns:a16="http://schemas.microsoft.com/office/drawing/2014/main" id="{908A37BD-DEEC-D82A-2C7F-3E5E99ACE9BB}"/>
              </a:ext>
            </a:extLst>
          </p:cNvPr>
          <p:cNvPicPr preferRelativeResize="0"/>
          <p:nvPr/>
        </p:nvPicPr>
        <p:blipFill rotWithShape="1">
          <a:blip r:embed="rId8">
            <a:alphaModFix/>
          </a:blip>
          <a:srcRect/>
          <a:stretch/>
        </p:blipFill>
        <p:spPr>
          <a:xfrm>
            <a:off x="8406262" y="85675"/>
            <a:ext cx="574610" cy="429582"/>
          </a:xfrm>
          <a:prstGeom prst="rect">
            <a:avLst/>
          </a:prstGeom>
          <a:noFill/>
          <a:ln>
            <a:noFill/>
          </a:ln>
        </p:spPr>
      </p:pic>
      <p:pic>
        <p:nvPicPr>
          <p:cNvPr id="3" name="Imagen 2">
            <a:extLst>
              <a:ext uri="{FF2B5EF4-FFF2-40B4-BE49-F238E27FC236}">
                <a16:creationId xmlns:a16="http://schemas.microsoft.com/office/drawing/2014/main" id="{6F8748BF-4595-7434-C1BE-521C03F9A126}"/>
              </a:ext>
            </a:extLst>
          </p:cNvPr>
          <p:cNvPicPr>
            <a:picLocks noChangeAspect="1"/>
          </p:cNvPicPr>
          <p:nvPr/>
        </p:nvPicPr>
        <p:blipFill>
          <a:blip r:embed="rId9"/>
          <a:stretch>
            <a:fillRect/>
          </a:stretch>
        </p:blipFill>
        <p:spPr>
          <a:xfrm>
            <a:off x="135312" y="4844594"/>
            <a:ext cx="866494" cy="204668"/>
          </a:xfrm>
          <a:prstGeom prst="rect">
            <a:avLst/>
          </a:prstGeom>
        </p:spPr>
      </p:pic>
    </p:spTree>
    <p:extLst>
      <p:ext uri="{BB962C8B-B14F-4D97-AF65-F5344CB8AC3E}">
        <p14:creationId xmlns:p14="http://schemas.microsoft.com/office/powerpoint/2010/main" val="361487231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07484AF-24B7-6EE5-C164-9A901F3EB116}"/>
              </a:ext>
            </a:extLst>
          </p:cNvPr>
          <p:cNvSpPr txBox="1"/>
          <p:nvPr/>
        </p:nvSpPr>
        <p:spPr>
          <a:xfrm>
            <a:off x="609601" y="363642"/>
            <a:ext cx="8205952" cy="4108817"/>
          </a:xfrm>
          <a:prstGeom prst="rect">
            <a:avLst/>
          </a:prstGeom>
          <a:noFill/>
        </p:spPr>
        <p:txBody>
          <a:bodyPr wrap="square" rtlCol="0">
            <a:spAutoFit/>
          </a:bodyPr>
          <a:lstStyle/>
          <a:p>
            <a:pPr marL="557213" lvl="1" indent="-214313">
              <a:buFont typeface="Arial" panose="020B0604020202020204" pitchFamily="34" charset="0"/>
              <a:buChar char="•"/>
            </a:pPr>
            <a:r>
              <a:rPr lang="es" sz="1050" b="1" dirty="0" err="1">
                <a:solidFill>
                  <a:schemeClr val="bg1"/>
                </a:solidFill>
              </a:rPr>
              <a:t>Ejercicio </a:t>
            </a:r>
            <a:r>
              <a:rPr lang="es" sz="1050" b="1" dirty="0">
                <a:solidFill>
                  <a:schemeClr val="bg1"/>
                </a:solidFill>
              </a:rPr>
              <a:t>3</a:t>
            </a:r>
          </a:p>
          <a:p>
            <a:endParaRPr lang="sv-SE" sz="1050" dirty="0">
              <a:solidFill>
                <a:schemeClr val="bg1"/>
              </a:solidFill>
            </a:endParaRPr>
          </a:p>
          <a:p>
            <a:r>
              <a:rPr lang="es-ES" sz="1200" b="1" dirty="0">
                <a:solidFill>
                  <a:schemeClr val="bg1"/>
                </a:solidFill>
              </a:rPr>
              <a:t>Concurso de criterios de fiabilidad</a:t>
            </a:r>
            <a:r>
              <a:rPr lang="es-ES" sz="1200" dirty="0">
                <a:solidFill>
                  <a:schemeClr val="bg1"/>
                </a:solidFill>
              </a:rPr>
              <a:t>. Los participantes se dividen en grupos y se les pide que otorguen de 1 a 5  puntos a 5 -10 páginas web ya seleccionadas por el formador. Los puntos se conceden en función de los siguientes criterios</a:t>
            </a:r>
            <a:r>
              <a:rPr lang="es" sz="1200" dirty="0">
                <a:solidFill>
                  <a:schemeClr val="bg1"/>
                </a:solidFill>
              </a:rPr>
              <a:t>:</a:t>
            </a:r>
          </a:p>
          <a:p>
            <a:endParaRPr lang="sv-SE" sz="1200" dirty="0">
              <a:solidFill>
                <a:schemeClr val="bg1"/>
              </a:solidFill>
            </a:endParaRPr>
          </a:p>
          <a:p>
            <a:pPr marL="171450" indent="-171450">
              <a:buClr>
                <a:schemeClr val="bg1"/>
              </a:buClr>
              <a:buFont typeface="Arial" panose="020B0604020202020204" pitchFamily="34" charset="0"/>
              <a:buChar char="•"/>
            </a:pPr>
            <a:r>
              <a:rPr lang="es" sz="1200" dirty="0">
                <a:solidFill>
                  <a:schemeClr val="bg1"/>
                </a:solidFill>
                <a:ea typeface="Calibri" panose="020F0502020204030204" pitchFamily="34" charset="0"/>
                <a:cs typeface="Times New Roman" panose="02020603050405020304" pitchFamily="18" charset="0"/>
              </a:rPr>
              <a:t>5 puntos para: Textos escritos por expertos o investigadores, generalmente una universidad o un sitio oficial del gobierno, como el Ministerio de Educación, Ministerio o Consejería de Salud o algo similar.</a:t>
            </a:r>
          </a:p>
          <a:p>
            <a:pPr marL="171450" indent="-171450">
              <a:buClr>
                <a:schemeClr val="bg1"/>
              </a:buClr>
              <a:buFont typeface="Arial" panose="020B0604020202020204" pitchFamily="34" charset="0"/>
              <a:buChar char="•"/>
            </a:pPr>
            <a:endParaRPr lang="en-US" sz="1200" dirty="0">
              <a:solidFill>
                <a:schemeClr val="bg1"/>
              </a:solidFill>
              <a:cs typeface="Times New Roman" panose="02020603050405020304" pitchFamily="18" charset="0"/>
            </a:endParaRPr>
          </a:p>
          <a:p>
            <a:pPr marL="171450" indent="-171450">
              <a:buClr>
                <a:schemeClr val="bg1"/>
              </a:buClr>
              <a:buFont typeface="Arial" panose="020B0604020202020204" pitchFamily="34" charset="0"/>
              <a:buChar char="•"/>
            </a:pPr>
            <a:r>
              <a:rPr lang="es" sz="1200" dirty="0">
                <a:solidFill>
                  <a:schemeClr val="bg1"/>
                </a:solidFill>
                <a:ea typeface="Calibri" panose="020F0502020204030204" pitchFamily="34" charset="0"/>
                <a:cs typeface="Times New Roman" panose="02020603050405020304" pitchFamily="18" charset="0"/>
              </a:rPr>
              <a:t>4 puntos para: Textos escritos por especialistas que trabajan en un área específica, como psicólogos que escriben sobre psicología, o especialistas en virus que escriben sobre infecciones o astrónomos que escriben sobre el espacio.</a:t>
            </a:r>
          </a:p>
          <a:p>
            <a:pPr marL="171450" indent="-171450">
              <a:buClr>
                <a:schemeClr val="bg1"/>
              </a:buClr>
              <a:buFont typeface="Arial" panose="020B0604020202020204" pitchFamily="34" charset="0"/>
              <a:buChar char="•"/>
            </a:pPr>
            <a:endParaRPr lang="en-US" sz="1200" dirty="0">
              <a:solidFill>
                <a:schemeClr val="bg1"/>
              </a:solidFill>
              <a:cs typeface="Times New Roman" panose="02020603050405020304" pitchFamily="18" charset="0"/>
            </a:endParaRPr>
          </a:p>
          <a:p>
            <a:pPr marL="171450" indent="-171450">
              <a:buClr>
                <a:schemeClr val="bg1"/>
              </a:buClr>
              <a:buFont typeface="Arial" panose="020B0604020202020204" pitchFamily="34" charset="0"/>
              <a:buChar char="•"/>
            </a:pPr>
            <a:r>
              <a:rPr lang="es" sz="1200" dirty="0">
                <a:solidFill>
                  <a:schemeClr val="bg1"/>
                </a:solidFill>
                <a:ea typeface="Calibri" panose="020F0502020204030204" pitchFamily="34" charset="0"/>
                <a:cs typeface="Times New Roman" panose="02020603050405020304" pitchFamily="18" charset="0"/>
              </a:rPr>
              <a:t>3 puntos para: Artículos de revistas, libros y artículos periodísticos de periódicos bien establecidos escritos por periodistas que hayan consultado fuentes fiables.</a:t>
            </a:r>
          </a:p>
          <a:p>
            <a:pPr marL="171450" indent="-171450">
              <a:buClr>
                <a:schemeClr val="bg1"/>
              </a:buClr>
              <a:buFont typeface="Arial" panose="020B0604020202020204" pitchFamily="34" charset="0"/>
              <a:buChar char="•"/>
            </a:pPr>
            <a:endParaRPr lang="en-US" sz="1200" dirty="0">
              <a:solidFill>
                <a:schemeClr val="bg1"/>
              </a:solidFill>
              <a:cs typeface="Times New Roman" panose="02020603050405020304" pitchFamily="18" charset="0"/>
            </a:endParaRPr>
          </a:p>
          <a:p>
            <a:pPr marL="171450" indent="-171450">
              <a:buClr>
                <a:schemeClr val="bg1"/>
              </a:buClr>
              <a:buFont typeface="Arial" panose="020B0604020202020204" pitchFamily="34" charset="0"/>
              <a:buChar char="•"/>
            </a:pPr>
            <a:r>
              <a:rPr lang="es" sz="1200" dirty="0">
                <a:solidFill>
                  <a:schemeClr val="bg1"/>
                </a:solidFill>
                <a:ea typeface="Calibri" panose="020F0502020204030204" pitchFamily="34" charset="0"/>
                <a:cs typeface="Times New Roman" panose="02020603050405020304" pitchFamily="18" charset="0"/>
              </a:rPr>
              <a:t>0 o 1 o 2 puntos son para: Blogs y sitios web privados, ya que pueden ser poco fiables o engaños. Sin embargo, los investigadores y expertos utilizan los blogs para informar al público en general, pero la mayoría de las personas que escriben blogs son todo menos expertos. Los participantes deciden cuántos puntos quieren dar.</a:t>
            </a:r>
          </a:p>
          <a:p>
            <a:endParaRPr lang="sv-SE" sz="1200" dirty="0">
              <a:solidFill>
                <a:schemeClr val="bg1"/>
              </a:solidFill>
              <a:ea typeface="Calibri" panose="020F0502020204030204" pitchFamily="34" charset="0"/>
              <a:cs typeface="Times New Roman" panose="02020603050405020304" pitchFamily="18" charset="0"/>
            </a:endParaRPr>
          </a:p>
          <a:p>
            <a:r>
              <a:rPr lang="es-ES" sz="1200" dirty="0">
                <a:solidFill>
                  <a:schemeClr val="bg1"/>
                </a:solidFill>
                <a:ea typeface="Calibri" panose="020F0502020204030204" pitchFamily="34" charset="0"/>
                <a:cs typeface="Times New Roman" panose="02020603050405020304" pitchFamily="18" charset="0"/>
              </a:rPr>
              <a:t>Cada grupo presenta los puntos de cada sitio web y expone su motivación. Se produce un debate, ya que lo más probable es que los grupos hayan otorgado puntos diferentes los sitios web objeto de debate.</a:t>
            </a:r>
            <a:endParaRPr lang="sv-SE" sz="1200" dirty="0">
              <a:solidFill>
                <a:schemeClr val="bg1"/>
              </a:solidFill>
              <a:ea typeface="Calibri" panose="020F0502020204030204" pitchFamily="34" charset="0"/>
              <a:cs typeface="Times New Roman" panose="02020603050405020304" pitchFamily="18" charset="0"/>
            </a:endParaRPr>
          </a:p>
        </p:txBody>
      </p:sp>
      <p:pic>
        <p:nvPicPr>
          <p:cNvPr id="4" name="Google Shape;85;p2">
            <a:extLst>
              <a:ext uri="{FF2B5EF4-FFF2-40B4-BE49-F238E27FC236}">
                <a16:creationId xmlns:a16="http://schemas.microsoft.com/office/drawing/2014/main" id="{2CE7C9E3-B0D7-D234-36ED-AF88F99C16CC}"/>
              </a:ext>
            </a:extLst>
          </p:cNvPr>
          <p:cNvPicPr preferRelativeResize="0"/>
          <p:nvPr/>
        </p:nvPicPr>
        <p:blipFill rotWithShape="1">
          <a:blip r:embed="rId2">
            <a:alphaModFix/>
          </a:blip>
          <a:srcRect/>
          <a:stretch/>
        </p:blipFill>
        <p:spPr>
          <a:xfrm>
            <a:off x="8406262" y="85675"/>
            <a:ext cx="574610" cy="429582"/>
          </a:xfrm>
          <a:prstGeom prst="rect">
            <a:avLst/>
          </a:prstGeom>
          <a:noFill/>
          <a:ln>
            <a:noFill/>
          </a:ln>
        </p:spPr>
      </p:pic>
      <p:pic>
        <p:nvPicPr>
          <p:cNvPr id="5" name="Imagen 4">
            <a:extLst>
              <a:ext uri="{FF2B5EF4-FFF2-40B4-BE49-F238E27FC236}">
                <a16:creationId xmlns:a16="http://schemas.microsoft.com/office/drawing/2014/main" id="{403BAF49-A9CA-21F3-D5EF-614190CE9D9E}"/>
              </a:ext>
            </a:extLst>
          </p:cNvPr>
          <p:cNvPicPr>
            <a:picLocks noChangeAspect="1"/>
          </p:cNvPicPr>
          <p:nvPr/>
        </p:nvPicPr>
        <p:blipFill>
          <a:blip r:embed="rId3"/>
          <a:stretch>
            <a:fillRect/>
          </a:stretch>
        </p:blipFill>
        <p:spPr>
          <a:xfrm>
            <a:off x="135312" y="4844594"/>
            <a:ext cx="866494" cy="204668"/>
          </a:xfrm>
          <a:prstGeom prst="rect">
            <a:avLst/>
          </a:prstGeom>
        </p:spPr>
      </p:pic>
    </p:spTree>
    <p:extLst>
      <p:ext uri="{BB962C8B-B14F-4D97-AF65-F5344CB8AC3E}">
        <p14:creationId xmlns:p14="http://schemas.microsoft.com/office/powerpoint/2010/main" val="122480608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C3200D45-CF0D-BF9F-D95C-360E021A6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8455" y="2125134"/>
            <a:ext cx="2006819" cy="1252921"/>
          </a:xfrm>
          <a:prstGeom prst="rect">
            <a:avLst/>
          </a:prstGeom>
        </p:spPr>
      </p:pic>
      <p:pic>
        <p:nvPicPr>
          <p:cNvPr id="4" name="Google Shape;85;p2">
            <a:extLst>
              <a:ext uri="{FF2B5EF4-FFF2-40B4-BE49-F238E27FC236}">
                <a16:creationId xmlns:a16="http://schemas.microsoft.com/office/drawing/2014/main" id="{31E483E1-B6D8-5FD5-2BB1-FC07C62EAF24}"/>
              </a:ext>
            </a:extLst>
          </p:cNvPr>
          <p:cNvPicPr preferRelativeResize="0"/>
          <p:nvPr/>
        </p:nvPicPr>
        <p:blipFill rotWithShape="1">
          <a:blip r:embed="rId3">
            <a:alphaModFix/>
          </a:blip>
          <a:srcRect/>
          <a:stretch/>
        </p:blipFill>
        <p:spPr>
          <a:xfrm>
            <a:off x="8406262" y="85675"/>
            <a:ext cx="574610" cy="429582"/>
          </a:xfrm>
          <a:prstGeom prst="rect">
            <a:avLst/>
          </a:prstGeom>
          <a:noFill/>
          <a:ln>
            <a:noFill/>
          </a:ln>
        </p:spPr>
      </p:pic>
      <p:sp>
        <p:nvSpPr>
          <p:cNvPr id="5" name="textruta 4">
            <a:extLst>
              <a:ext uri="{FF2B5EF4-FFF2-40B4-BE49-F238E27FC236}">
                <a16:creationId xmlns:a16="http://schemas.microsoft.com/office/drawing/2014/main" id="{306136D6-944F-C883-491D-18591DE28238}"/>
              </a:ext>
            </a:extLst>
          </p:cNvPr>
          <p:cNvSpPr txBox="1"/>
          <p:nvPr/>
        </p:nvSpPr>
        <p:spPr>
          <a:xfrm>
            <a:off x="906517" y="1706129"/>
            <a:ext cx="5454869" cy="2516073"/>
          </a:xfrm>
          <a:prstGeom prst="rect">
            <a:avLst/>
          </a:prstGeom>
          <a:noFill/>
        </p:spPr>
        <p:txBody>
          <a:bodyPr wrap="square">
            <a:spAutoFit/>
          </a:bodyPr>
          <a:lstStyle/>
          <a:p>
            <a:r>
              <a:rPr lang="en-GB" sz="1050" dirty="0">
                <a:solidFill>
                  <a:schemeClr val="bg1"/>
                </a:solidFill>
                <a:hlinkClick r:id="rId4">
                  <a:extLst>
                    <a:ext uri="{A12FA001-AC4F-418D-AE19-62706E023703}">
                      <ahyp:hlinkClr xmlns:ahyp="http://schemas.microsoft.com/office/drawing/2018/hyperlinkcolor" val="tx"/>
                    </a:ext>
                  </a:extLst>
                </a:hlinkClick>
              </a:rPr>
              <a:t>https://revistas.unisimon.edu.co/index.php/educacion/article/view/5763</a:t>
            </a:r>
          </a:p>
          <a:p>
            <a:endParaRPr lang="sv-SE" sz="1050" dirty="0">
              <a:solidFill>
                <a:schemeClr val="bg1"/>
              </a:solidFill>
              <a:hlinkClick r:id="rId4">
                <a:extLst>
                  <a:ext uri="{A12FA001-AC4F-418D-AE19-62706E023703}">
                    <ahyp:hlinkClr xmlns:ahyp="http://schemas.microsoft.com/office/drawing/2018/hyperlinkcolor" val="tx"/>
                  </a:ext>
                </a:extLst>
              </a:hlinkClick>
            </a:endParaRPr>
          </a:p>
          <a:p>
            <a:r>
              <a:rPr lang="en-GB" sz="1050" dirty="0">
                <a:solidFill>
                  <a:schemeClr val="bg1"/>
                </a:solidFill>
                <a:hlinkClick r:id="rId4">
                  <a:extLst>
                    <a:ext uri="{A12FA001-AC4F-418D-AE19-62706E023703}">
                      <ahyp:hlinkClr xmlns:ahyp="http://schemas.microsoft.com/office/drawing/2018/hyperlinkcolor" val="tx"/>
                    </a:ext>
                  </a:extLst>
                </a:hlinkClick>
              </a:rPr>
              <a:t>https://repositorio.unican.es/xmlui/bitstream/handle/10902/23379/EstebanGarciaAlejandro.pdf?sequence=1</a:t>
            </a:r>
            <a:endParaRPr lang="es" sz="1050" dirty="0">
              <a:solidFill>
                <a:schemeClr val="bg1"/>
              </a:solidFill>
              <a:hlinkClick r:id="rId4">
                <a:extLst>
                  <a:ext uri="{A12FA001-AC4F-418D-AE19-62706E023703}">
                    <ahyp:hlinkClr xmlns:ahyp="http://schemas.microsoft.com/office/drawing/2018/hyperlinkcolor" val="tx"/>
                  </a:ext>
                </a:extLst>
              </a:hlinkClick>
            </a:endParaRPr>
          </a:p>
          <a:p>
            <a:endParaRPr lang="sv-SE" sz="1050" dirty="0">
              <a:solidFill>
                <a:schemeClr val="bg1"/>
              </a:solidFill>
              <a:hlinkClick r:id="rId4">
                <a:extLst>
                  <a:ext uri="{A12FA001-AC4F-418D-AE19-62706E023703}">
                    <ahyp:hlinkClr xmlns:ahyp="http://schemas.microsoft.com/office/drawing/2018/hyperlinkcolor" val="tx"/>
                  </a:ext>
                </a:extLst>
              </a:hlinkClick>
            </a:endParaRPr>
          </a:p>
          <a:p>
            <a:r>
              <a:rPr lang="en-GB" sz="1050" dirty="0">
                <a:solidFill>
                  <a:schemeClr val="bg1"/>
                </a:solidFill>
                <a:hlinkClick r:id="rId4">
                  <a:extLst>
                    <a:ext uri="{A12FA001-AC4F-418D-AE19-62706E023703}">
                      <ahyp:hlinkClr xmlns:ahyp="http://schemas.microsoft.com/office/drawing/2018/hyperlinkcolor" val="tx"/>
                    </a:ext>
                  </a:extLst>
                </a:hlinkClick>
              </a:rPr>
              <a:t>https://compartirenfamilia.com/tecnologia/pensamiento-critico-en-internet-como-fomentarlo.html</a:t>
            </a:r>
          </a:p>
          <a:p>
            <a:endParaRPr lang="sv-SE" sz="1050" dirty="0">
              <a:solidFill>
                <a:schemeClr val="bg1"/>
              </a:solidFill>
              <a:hlinkClick r:id="rId4">
                <a:extLst>
                  <a:ext uri="{A12FA001-AC4F-418D-AE19-62706E023703}">
                    <ahyp:hlinkClr xmlns:ahyp="http://schemas.microsoft.com/office/drawing/2018/hyperlinkcolor" val="tx"/>
                  </a:ext>
                </a:extLst>
              </a:hlinkClick>
            </a:endParaRPr>
          </a:p>
          <a:p>
            <a:r>
              <a:rPr lang="en-GB" sz="1050" dirty="0">
                <a:solidFill>
                  <a:schemeClr val="bg1"/>
                </a:solidFill>
                <a:hlinkClick r:id="rId4">
                  <a:extLst>
                    <a:ext uri="{A12FA001-AC4F-418D-AE19-62706E023703}">
                      <ahyp:hlinkClr xmlns:ahyp="http://schemas.microsoft.com/office/drawing/2018/hyperlinkcolor" val="tx"/>
                    </a:ext>
                  </a:extLst>
                </a:hlinkClick>
              </a:rPr>
              <a:t>https://revistas.unav.edu/index.php/estudios-sobre-educacion/article/view/41463 </a:t>
            </a:r>
          </a:p>
          <a:p>
            <a:endParaRPr lang="en-GB" sz="1050" dirty="0">
              <a:solidFill>
                <a:schemeClr val="bg1"/>
              </a:solidFill>
              <a:hlinkClick r:id="rId4">
                <a:extLst>
                  <a:ext uri="{A12FA001-AC4F-418D-AE19-62706E023703}">
                    <ahyp:hlinkClr xmlns:ahyp="http://schemas.microsoft.com/office/drawing/2018/hyperlinkcolor" val="tx"/>
                  </a:ext>
                </a:extLst>
              </a:hlinkClick>
            </a:endParaRPr>
          </a:p>
          <a:p>
            <a:endParaRPr lang="es" sz="1050" dirty="0">
              <a:solidFill>
                <a:schemeClr val="bg1"/>
              </a:solidFill>
              <a:hlinkClick r:id="rId4">
                <a:extLst>
                  <a:ext uri="{A12FA001-AC4F-418D-AE19-62706E023703}">
                    <ahyp:hlinkClr xmlns:ahyp="http://schemas.microsoft.com/office/drawing/2018/hyperlinkcolor" val="tx"/>
                  </a:ext>
                </a:extLst>
              </a:hlinkClick>
            </a:endParaRPr>
          </a:p>
          <a:p>
            <a:r>
              <a:rPr lang="sv-SE" sz="1050" dirty="0">
                <a:solidFill>
                  <a:schemeClr val="bg1"/>
                </a:solidFill>
                <a:hlinkClick r:id="rId4">
                  <a:extLst>
                    <a:ext uri="{A12FA001-AC4F-418D-AE19-62706E023703}">
                      <ahyp:hlinkClr xmlns:ahyp="http://schemas.microsoft.com/office/drawing/2018/hyperlinkcolor" val="tx"/>
                    </a:ext>
                  </a:extLst>
                </a:hlinkClick>
              </a:rPr>
              <a:t>https://forbes.es/empresas/173674/20-habilidades-para-triunfar-en-el-mundo-digital/</a:t>
            </a:r>
          </a:p>
          <a:p>
            <a:endParaRPr lang="sv-SE" sz="1050" dirty="0">
              <a:solidFill>
                <a:schemeClr val="bg1"/>
              </a:solidFill>
              <a:hlinkClick r:id="rId4">
                <a:extLst>
                  <a:ext uri="{A12FA001-AC4F-418D-AE19-62706E023703}">
                    <ahyp:hlinkClr xmlns:ahyp="http://schemas.microsoft.com/office/drawing/2018/hyperlinkcolor" val="tx"/>
                  </a:ext>
                </a:extLst>
              </a:hlinkClick>
            </a:endParaRPr>
          </a:p>
          <a:p>
            <a:r>
              <a:rPr lang="sv-SE" sz="1050" dirty="0">
                <a:solidFill>
                  <a:schemeClr val="bg1"/>
                </a:solidFill>
                <a:hlinkClick r:id="rId4">
                  <a:extLst>
                    <a:ext uri="{A12FA001-AC4F-418D-AE19-62706E023703}">
                      <ahyp:hlinkClr xmlns:ahyp="http://schemas.microsoft.com/office/drawing/2018/hyperlinkcolor" val="tx"/>
                    </a:ext>
                  </a:extLst>
                </a:hlinkClick>
              </a:rPr>
              <a:t>https://asana.com/es/resources/critical-thinking-skills</a:t>
            </a:r>
          </a:p>
          <a:p>
            <a:endParaRPr lang="sv-SE" sz="1050" dirty="0">
              <a:solidFill>
                <a:schemeClr val="bg1"/>
              </a:solidFill>
              <a:hlinkClick r:id="rId4">
                <a:extLst>
                  <a:ext uri="{A12FA001-AC4F-418D-AE19-62706E023703}">
                    <ahyp:hlinkClr xmlns:ahyp="http://schemas.microsoft.com/office/drawing/2018/hyperlinkcolor" val="tx"/>
                  </a:ext>
                </a:extLst>
              </a:hlinkClick>
            </a:endParaRPr>
          </a:p>
        </p:txBody>
      </p:sp>
      <p:sp>
        <p:nvSpPr>
          <p:cNvPr id="6" name="textruta 5">
            <a:extLst>
              <a:ext uri="{FF2B5EF4-FFF2-40B4-BE49-F238E27FC236}">
                <a16:creationId xmlns:a16="http://schemas.microsoft.com/office/drawing/2014/main" id="{7328250A-6CA2-9C03-AC55-C88520623B86}"/>
              </a:ext>
            </a:extLst>
          </p:cNvPr>
          <p:cNvSpPr txBox="1"/>
          <p:nvPr/>
        </p:nvSpPr>
        <p:spPr>
          <a:xfrm>
            <a:off x="3113411" y="862098"/>
            <a:ext cx="1826141" cy="369332"/>
          </a:xfrm>
          <a:prstGeom prst="rect">
            <a:avLst/>
          </a:prstGeom>
          <a:noFill/>
        </p:spPr>
        <p:txBody>
          <a:bodyPr wrap="none" rtlCol="0">
            <a:spAutoFit/>
          </a:bodyPr>
          <a:lstStyle/>
          <a:p>
            <a:pPr algn="ctr"/>
            <a:r>
              <a:rPr lang="es" sz="1800" dirty="0">
                <a:solidFill>
                  <a:schemeClr val="bg1"/>
                </a:solidFill>
              </a:rPr>
              <a:t>Recursos útiles:</a:t>
            </a:r>
          </a:p>
        </p:txBody>
      </p:sp>
      <p:pic>
        <p:nvPicPr>
          <p:cNvPr id="7" name="Imagen 6">
            <a:extLst>
              <a:ext uri="{FF2B5EF4-FFF2-40B4-BE49-F238E27FC236}">
                <a16:creationId xmlns:a16="http://schemas.microsoft.com/office/drawing/2014/main" id="{9BA85B3D-C5CE-38C5-D110-B95A6E44BB6F}"/>
              </a:ext>
            </a:extLst>
          </p:cNvPr>
          <p:cNvPicPr>
            <a:picLocks noChangeAspect="1"/>
          </p:cNvPicPr>
          <p:nvPr/>
        </p:nvPicPr>
        <p:blipFill>
          <a:blip r:embed="rId5"/>
          <a:stretch>
            <a:fillRect/>
          </a:stretch>
        </p:blipFill>
        <p:spPr>
          <a:xfrm>
            <a:off x="135312" y="4844594"/>
            <a:ext cx="866494" cy="204668"/>
          </a:xfrm>
          <a:prstGeom prst="rect">
            <a:avLst/>
          </a:prstGeom>
        </p:spPr>
      </p:pic>
    </p:spTree>
    <p:extLst>
      <p:ext uri="{BB962C8B-B14F-4D97-AF65-F5344CB8AC3E}">
        <p14:creationId xmlns:p14="http://schemas.microsoft.com/office/powerpoint/2010/main" val="133692878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251e882f4f6_0_7"/>
          <p:cNvSpPr txBox="1"/>
          <p:nvPr/>
        </p:nvSpPr>
        <p:spPr>
          <a:xfrm>
            <a:off x="150098" y="103909"/>
            <a:ext cx="8772229" cy="4583540"/>
          </a:xfrm>
          <a:prstGeom prst="rect">
            <a:avLst/>
          </a:prstGeom>
          <a:noFill/>
          <a:ln>
            <a:noFill/>
          </a:ln>
        </p:spPr>
        <p:txBody>
          <a:bodyPr spcFirstLastPara="1" wrap="square" lIns="68569" tIns="68569" rIns="68569" bIns="68569" anchor="t" anchorCtr="0">
            <a:spAutoFit/>
          </a:bodyPr>
          <a:lstStyle/>
          <a:p>
            <a:pPr defTabSz="685800">
              <a:lnSpc>
                <a:spcPct val="115000"/>
              </a:lnSpc>
              <a:spcBef>
                <a:spcPts val="900"/>
              </a:spcBef>
            </a:pPr>
            <a:r>
              <a:rPr lang="es" sz="1200" b="1" dirty="0">
                <a:solidFill>
                  <a:schemeClr val="lt1"/>
                </a:solidFill>
                <a:latin typeface="Open Sans"/>
                <a:ea typeface="Open Sans"/>
                <a:cs typeface="Open Sans"/>
              </a:rPr>
              <a:t>Actividad 5: Crear un episodio de podcast</a:t>
            </a:r>
            <a:endParaRPr sz="1200" b="1" dirty="0">
              <a:solidFill>
                <a:schemeClr val="lt1"/>
              </a:solidFill>
              <a:latin typeface="Open Sans"/>
              <a:ea typeface="Open Sans"/>
              <a:cs typeface="Open Sans"/>
            </a:endParaRPr>
          </a:p>
          <a:p>
            <a:pPr defTabSz="685800">
              <a:lnSpc>
                <a:spcPct val="115000"/>
              </a:lnSpc>
              <a:spcBef>
                <a:spcPts val="900"/>
              </a:spcBef>
            </a:pPr>
            <a:r>
              <a:rPr lang="es" sz="1100" dirty="0">
                <a:solidFill>
                  <a:schemeClr val="lt1"/>
                </a:solidFill>
                <a:latin typeface="Open Sans"/>
                <a:ea typeface="Open Sans"/>
                <a:cs typeface="Open Sans"/>
              </a:rPr>
              <a:t>Objetivo: utilizar los medios de forma creativa para expresar y comunicar tus ideas, información y opiniones a través de un episodio de podcast.</a:t>
            </a:r>
          </a:p>
          <a:p>
            <a:pPr defTabSz="685800">
              <a:lnSpc>
                <a:spcPct val="115000"/>
              </a:lnSpc>
              <a:spcBef>
                <a:spcPts val="900"/>
              </a:spcBef>
            </a:pPr>
            <a:r>
              <a:rPr lang="es" sz="1100" dirty="0">
                <a:solidFill>
                  <a:schemeClr val="lt1"/>
                </a:solidFill>
                <a:latin typeface="Open Sans"/>
                <a:ea typeface="Open Sans"/>
                <a:cs typeface="Open Sans"/>
              </a:rPr>
              <a:t>Materiales necesarios: ordenador o smartphone con software o aplicaciones de grabación/edición de audio (p. ej., Audacity, GarageBand, Anchor o cualquier otra herramienta de edición de audio). Micrófono (integrado o externo) para grabar audio de alta calidad.</a:t>
            </a:r>
            <a:endParaRPr sz="1100" dirty="0">
              <a:solidFill>
                <a:schemeClr val="lt1"/>
              </a:solidFill>
              <a:latin typeface="Open Sans"/>
              <a:ea typeface="Open Sans"/>
              <a:cs typeface="Open Sans"/>
            </a:endParaRPr>
          </a:p>
          <a:p>
            <a:pPr defTabSz="685800">
              <a:lnSpc>
                <a:spcPct val="115000"/>
              </a:lnSpc>
              <a:spcBef>
                <a:spcPts val="900"/>
              </a:spcBef>
            </a:pPr>
            <a:r>
              <a:rPr lang="es" sz="1100" dirty="0">
                <a:solidFill>
                  <a:schemeClr val="lt1"/>
                </a:solidFill>
                <a:latin typeface="Open Sans"/>
                <a:ea typeface="Open Sans"/>
                <a:cs typeface="Open Sans"/>
              </a:rPr>
              <a:t>Pasos de implementación</a:t>
            </a:r>
            <a:endParaRPr sz="1100" dirty="0">
              <a:solidFill>
                <a:schemeClr val="lt1"/>
              </a:solidFill>
              <a:latin typeface="Open Sans"/>
              <a:ea typeface="Open Sans"/>
              <a:cs typeface="Open Sans"/>
            </a:endParaRPr>
          </a:p>
          <a:p>
            <a:pPr marL="95250" defTabSz="685800">
              <a:lnSpc>
                <a:spcPct val="115000"/>
              </a:lnSpc>
              <a:spcBef>
                <a:spcPts val="900"/>
              </a:spcBef>
              <a:buSzPts val="1600"/>
            </a:pPr>
            <a:r>
              <a:rPr lang="es" sz="1100" b="1" dirty="0">
                <a:solidFill>
                  <a:schemeClr val="lt1"/>
                </a:solidFill>
                <a:latin typeface="Open Sans"/>
                <a:ea typeface="Open Sans"/>
                <a:cs typeface="Open Sans"/>
              </a:rPr>
              <a:t>1. Elija un tema: </a:t>
            </a:r>
            <a:r>
              <a:rPr lang="es" sz="1100" dirty="0">
                <a:solidFill>
                  <a:schemeClr val="lt1"/>
                </a:solidFill>
                <a:latin typeface="Open Sans"/>
                <a:ea typeface="Open Sans"/>
                <a:cs typeface="Open Sans"/>
              </a:rPr>
              <a:t>seleccione un tema que le apasione y le gustaría discutir en su episodio de podcast. Podría ser un evento de actualidad, un pasatiempo, la reseña de un libro, una historia personal o cualquier otro tema que te interese.</a:t>
            </a:r>
            <a:endParaRPr sz="1100" dirty="0">
              <a:solidFill>
                <a:schemeClr val="lt1"/>
              </a:solidFill>
              <a:latin typeface="Open Sans"/>
              <a:ea typeface="Open Sans"/>
              <a:cs typeface="Open Sans"/>
            </a:endParaRPr>
          </a:p>
          <a:p>
            <a:pPr marL="95250" defTabSz="685800">
              <a:lnSpc>
                <a:spcPct val="115000"/>
              </a:lnSpc>
              <a:spcBef>
                <a:spcPts val="900"/>
              </a:spcBef>
              <a:buSzPts val="1600"/>
            </a:pPr>
            <a:r>
              <a:rPr lang="es" sz="1100" b="1" dirty="0">
                <a:solidFill>
                  <a:schemeClr val="lt1"/>
                </a:solidFill>
                <a:latin typeface="Open Sans"/>
                <a:ea typeface="Open Sans"/>
                <a:cs typeface="Open Sans"/>
              </a:rPr>
              <a:t>2. Planifique su contenido: </a:t>
            </a:r>
            <a:r>
              <a:rPr lang="es" sz="1100" dirty="0">
                <a:solidFill>
                  <a:schemeClr val="lt1"/>
                </a:solidFill>
                <a:latin typeface="Open Sans"/>
                <a:ea typeface="Open Sans"/>
                <a:cs typeface="Open Sans"/>
              </a:rPr>
              <a:t>describa los puntos principales y la estructura de su episodio de podcast. Considere los mensajes o ideas clave que desea transmitir y cómo organizará sus pensamientos. Anota cualquier información específica o ejemplos que quieras incluir.</a:t>
            </a:r>
            <a:endParaRPr sz="1100" dirty="0">
              <a:solidFill>
                <a:schemeClr val="lt1"/>
              </a:solidFill>
              <a:latin typeface="Open Sans"/>
              <a:ea typeface="Open Sans"/>
              <a:cs typeface="Open Sans"/>
            </a:endParaRPr>
          </a:p>
          <a:p>
            <a:pPr marL="95250" defTabSz="685800">
              <a:lnSpc>
                <a:spcPct val="115000"/>
              </a:lnSpc>
              <a:spcBef>
                <a:spcPts val="900"/>
              </a:spcBef>
              <a:buSzPts val="1600"/>
            </a:pPr>
            <a:r>
              <a:rPr lang="es" sz="1100" b="1" dirty="0">
                <a:solidFill>
                  <a:schemeClr val="lt1"/>
                </a:solidFill>
                <a:latin typeface="Open Sans"/>
                <a:ea typeface="Open Sans"/>
                <a:cs typeface="Open Sans"/>
              </a:rPr>
              <a:t>3. Prepare su guión: </a:t>
            </a:r>
            <a:r>
              <a:rPr lang="es" sz="1100" dirty="0">
                <a:solidFill>
                  <a:schemeClr val="lt1"/>
                </a:solidFill>
                <a:latin typeface="Open Sans"/>
                <a:ea typeface="Open Sans"/>
                <a:cs typeface="Open Sans"/>
              </a:rPr>
              <a:t>escriba un guión o un esquema que guiará su episodio. Si bien es posible que quieras parecer natural y espontáneo, tener un guión o un esquema te ayudará a mantener el rumbo y comunicar tus ideas de manera efectiva. Incluye una introducción, contenido principal y una conclusión.</a:t>
            </a:r>
            <a:endParaRPr sz="1100" dirty="0">
              <a:solidFill>
                <a:schemeClr val="lt1"/>
              </a:solidFill>
              <a:latin typeface="Open Sans"/>
              <a:ea typeface="Open Sans"/>
              <a:cs typeface="Open Sans"/>
            </a:endParaRPr>
          </a:p>
          <a:p>
            <a:pPr marL="95250" defTabSz="685800">
              <a:lnSpc>
                <a:spcPct val="115000"/>
              </a:lnSpc>
              <a:spcBef>
                <a:spcPts val="900"/>
              </a:spcBef>
              <a:buSzPts val="1600"/>
            </a:pPr>
            <a:r>
              <a:rPr lang="es" sz="1100" b="1" dirty="0">
                <a:solidFill>
                  <a:schemeClr val="lt1"/>
                </a:solidFill>
                <a:latin typeface="Open Sans"/>
                <a:ea typeface="Open Sans"/>
                <a:cs typeface="Open Sans"/>
              </a:rPr>
              <a:t>4. Configure la grabación: </a:t>
            </a:r>
            <a:r>
              <a:rPr lang="es" sz="1100" dirty="0">
                <a:solidFill>
                  <a:schemeClr val="lt1"/>
                </a:solidFill>
                <a:latin typeface="Open Sans"/>
                <a:ea typeface="Open Sans"/>
                <a:cs typeface="Open Sans"/>
              </a:rPr>
              <a:t>busque un lugar tranquilo para grabar el episodio de su podcast. Configure su micrófono y asegúrese de que esté conectado correctamente a su computadora o teléfono inteligente. Ajuste la configuración del micrófono y pruebe los niveles de audio para garantizar una calidad de sonido clara y equilibrada.</a:t>
            </a:r>
            <a:endParaRPr sz="1100" b="1" dirty="0"/>
          </a:p>
        </p:txBody>
      </p:sp>
      <p:pic>
        <p:nvPicPr>
          <p:cNvPr id="2" name="Imagen 1">
            <a:extLst>
              <a:ext uri="{FF2B5EF4-FFF2-40B4-BE49-F238E27FC236}">
                <a16:creationId xmlns:a16="http://schemas.microsoft.com/office/drawing/2014/main" id="{A6B841F0-3F43-E40A-ED10-06A299AFE6DA}"/>
              </a:ext>
            </a:extLst>
          </p:cNvPr>
          <p:cNvPicPr>
            <a:picLocks noChangeAspect="1"/>
          </p:cNvPicPr>
          <p:nvPr/>
        </p:nvPicPr>
        <p:blipFill>
          <a:blip r:embed="rId3"/>
          <a:stretch>
            <a:fillRect/>
          </a:stretch>
        </p:blipFill>
        <p:spPr>
          <a:xfrm>
            <a:off x="135312" y="4844594"/>
            <a:ext cx="866494" cy="204668"/>
          </a:xfrm>
          <a:prstGeom prst="rect">
            <a:avLst/>
          </a:prstGeom>
        </p:spPr>
      </p:pic>
    </p:spTree>
    <p:extLst>
      <p:ext uri="{BB962C8B-B14F-4D97-AF65-F5344CB8AC3E}">
        <p14:creationId xmlns:p14="http://schemas.microsoft.com/office/powerpoint/2010/main" val="61080339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251e882f4f6_0_44"/>
          <p:cNvSpPr txBox="1"/>
          <p:nvPr/>
        </p:nvSpPr>
        <p:spPr>
          <a:xfrm>
            <a:off x="240154" y="80112"/>
            <a:ext cx="8413027" cy="4537374"/>
          </a:xfrm>
          <a:prstGeom prst="rect">
            <a:avLst/>
          </a:prstGeom>
          <a:noFill/>
          <a:ln>
            <a:noFill/>
          </a:ln>
        </p:spPr>
        <p:txBody>
          <a:bodyPr spcFirstLastPara="1" wrap="square" lIns="68569" tIns="68569" rIns="68569" bIns="68569" anchor="t" anchorCtr="0">
            <a:spAutoFit/>
          </a:bodyPr>
          <a:lstStyle/>
          <a:p>
            <a:pPr defTabSz="685800"/>
            <a:r>
              <a:rPr lang="es" sz="1200" b="1" dirty="0">
                <a:solidFill>
                  <a:schemeClr val="lt1"/>
                </a:solidFill>
                <a:latin typeface="Open Sans"/>
                <a:ea typeface="Open Sans"/>
                <a:cs typeface="Open Sans"/>
              </a:rPr>
              <a:t>Actividad 5: Crear un episodio de podcast</a:t>
            </a:r>
            <a:endParaRPr sz="1200" b="1" dirty="0">
              <a:solidFill>
                <a:schemeClr val="lt1"/>
              </a:solidFill>
              <a:latin typeface="Open Sans"/>
              <a:ea typeface="Open Sans"/>
              <a:cs typeface="Open Sans"/>
            </a:endParaRPr>
          </a:p>
          <a:p>
            <a:pPr defTabSz="685800">
              <a:lnSpc>
                <a:spcPct val="115000"/>
              </a:lnSpc>
              <a:spcBef>
                <a:spcPts val="900"/>
              </a:spcBef>
            </a:pPr>
            <a:r>
              <a:rPr lang="es" sz="1200" dirty="0">
                <a:solidFill>
                  <a:schemeClr val="lt1"/>
                </a:solidFill>
                <a:latin typeface="Open Sans"/>
                <a:ea typeface="Open Sans"/>
                <a:cs typeface="Open Sans"/>
              </a:rPr>
              <a:t>Pasos de implementación</a:t>
            </a:r>
            <a:endParaRPr sz="1200" dirty="0">
              <a:solidFill>
                <a:schemeClr val="lt1"/>
              </a:solidFill>
              <a:latin typeface="Open Sans"/>
              <a:ea typeface="Open Sans"/>
              <a:cs typeface="Open Sans"/>
            </a:endParaRPr>
          </a:p>
          <a:p>
            <a:pPr defTabSz="685800">
              <a:lnSpc>
                <a:spcPct val="115000"/>
              </a:lnSpc>
              <a:spcBef>
                <a:spcPts val="900"/>
              </a:spcBef>
            </a:pPr>
            <a:r>
              <a:rPr lang="es" sz="1100" b="1" dirty="0">
                <a:solidFill>
                  <a:schemeClr val="lt1"/>
                </a:solidFill>
                <a:latin typeface="Open Sans"/>
                <a:ea typeface="Open Sans"/>
                <a:cs typeface="Open Sans"/>
              </a:rPr>
              <a:t>5. Grabe su episodio: </a:t>
            </a:r>
            <a:r>
              <a:rPr lang="es" sz="1100" dirty="0">
                <a:solidFill>
                  <a:schemeClr val="lt1"/>
                </a:solidFill>
                <a:latin typeface="Open Sans"/>
                <a:ea typeface="Open Sans"/>
                <a:cs typeface="Open Sans"/>
              </a:rPr>
              <a:t>comience a grabar el episodio de su podcast según el guión o esquema que preparó. Habla con claridad, enuncia tus palabras y trata de mantener un tono conversacional. Siéntete libre de agregar tu personalidad, humor o elementos narrativos para atraer a tu audiencia.</a:t>
            </a:r>
            <a:endParaRPr sz="1100" dirty="0">
              <a:solidFill>
                <a:schemeClr val="lt1"/>
              </a:solidFill>
              <a:latin typeface="Open Sans"/>
              <a:ea typeface="Open Sans"/>
              <a:cs typeface="Open Sans"/>
            </a:endParaRPr>
          </a:p>
          <a:p>
            <a:pPr defTabSz="685800">
              <a:lnSpc>
                <a:spcPct val="115000"/>
              </a:lnSpc>
              <a:spcBef>
                <a:spcPts val="900"/>
              </a:spcBef>
            </a:pPr>
            <a:r>
              <a:rPr lang="es" sz="1100" b="1" dirty="0">
                <a:solidFill>
                  <a:schemeClr val="lt1"/>
                </a:solidFill>
                <a:latin typeface="Open Sans"/>
                <a:ea typeface="Open Sans"/>
                <a:cs typeface="Open Sans"/>
              </a:rPr>
              <a:t>6. Edite su audio: </a:t>
            </a:r>
            <a:r>
              <a:rPr lang="es" sz="1100" dirty="0">
                <a:solidFill>
                  <a:schemeClr val="lt1"/>
                </a:solidFill>
                <a:latin typeface="Open Sans"/>
                <a:ea typeface="Open Sans"/>
                <a:cs typeface="Open Sans"/>
              </a:rPr>
              <a:t>una vez que haya terminado de grabar, importe el archivo de audio a su software o aplicación de edición. Elimine las pausas, los errores o el ruido de fondo innecesarios. También puedes agregar música, efectos de sonido o transiciones para mejorar la experiencia auditiva.</a:t>
            </a:r>
            <a:endParaRPr sz="1100" dirty="0">
              <a:solidFill>
                <a:schemeClr val="lt1"/>
              </a:solidFill>
              <a:latin typeface="Open Sans"/>
              <a:ea typeface="Open Sans"/>
              <a:cs typeface="Open Sans"/>
            </a:endParaRPr>
          </a:p>
          <a:p>
            <a:pPr defTabSz="685800">
              <a:lnSpc>
                <a:spcPct val="115000"/>
              </a:lnSpc>
              <a:spcBef>
                <a:spcPts val="900"/>
              </a:spcBef>
            </a:pPr>
            <a:r>
              <a:rPr lang="es" sz="1100" b="1" dirty="0">
                <a:solidFill>
                  <a:schemeClr val="lt1"/>
                </a:solidFill>
                <a:latin typeface="Open Sans"/>
                <a:ea typeface="Open Sans"/>
                <a:cs typeface="Open Sans"/>
              </a:rPr>
              <a:t>7. Mejore con introducciones y conclusiones: </a:t>
            </a:r>
            <a:r>
              <a:rPr lang="es" sz="1100" dirty="0">
                <a:solidFill>
                  <a:schemeClr val="lt1"/>
                </a:solidFill>
                <a:latin typeface="Open Sans"/>
                <a:ea typeface="Open Sans"/>
                <a:cs typeface="Open Sans"/>
              </a:rPr>
              <a:t>grabe una introducción y una conclusión con sonido profesional para su episodio de podcast. Preséntese, mencione el tema del episodio y brinde un breve adelanto de lo que los oyentes pueden esperar. Al final, agradezca a su audiencia, proporcione cualquier información de contacto relevante o identificadores de redes sociales e invítelos a suscribirse o compartir su podcast.</a:t>
            </a:r>
            <a:endParaRPr sz="1100" dirty="0">
              <a:solidFill>
                <a:schemeClr val="lt1"/>
              </a:solidFill>
              <a:latin typeface="Open Sans"/>
              <a:ea typeface="Open Sans"/>
              <a:cs typeface="Open Sans"/>
            </a:endParaRPr>
          </a:p>
          <a:p>
            <a:pPr defTabSz="685800">
              <a:lnSpc>
                <a:spcPct val="115000"/>
              </a:lnSpc>
              <a:spcBef>
                <a:spcPts val="900"/>
              </a:spcBef>
            </a:pPr>
            <a:r>
              <a:rPr lang="es" sz="1100" b="1" dirty="0">
                <a:solidFill>
                  <a:schemeClr val="lt1"/>
                </a:solidFill>
                <a:latin typeface="Open Sans"/>
                <a:ea typeface="Open Sans"/>
                <a:cs typeface="Open Sans"/>
              </a:rPr>
              <a:t>8. Revise y pula: </a:t>
            </a:r>
            <a:r>
              <a:rPr lang="es" sz="1100" dirty="0">
                <a:solidFill>
                  <a:schemeClr val="lt1"/>
                </a:solidFill>
                <a:latin typeface="Open Sans"/>
                <a:ea typeface="Open Sans"/>
                <a:cs typeface="Open Sans"/>
              </a:rPr>
              <a:t>escuche la versión editada de su episodio de podcast y realice los ajustes necesarios. Asegúrese de que el ritmo sea apropiado, los niveles de audio sean consistentes y el contenido fluya sin problemas. Preste atención a cualquier área que pueda necesitar mayor aclaración o mejora.</a:t>
            </a:r>
            <a:endParaRPr sz="1100" dirty="0">
              <a:solidFill>
                <a:schemeClr val="lt1"/>
              </a:solidFill>
              <a:latin typeface="Open Sans"/>
              <a:ea typeface="Open Sans"/>
              <a:cs typeface="Open Sans"/>
            </a:endParaRPr>
          </a:p>
          <a:p>
            <a:pPr defTabSz="685800">
              <a:lnSpc>
                <a:spcPct val="115000"/>
              </a:lnSpc>
              <a:spcBef>
                <a:spcPts val="900"/>
              </a:spcBef>
            </a:pPr>
            <a:r>
              <a:rPr lang="es" sz="1100" b="1" dirty="0">
                <a:solidFill>
                  <a:schemeClr val="lt1"/>
                </a:solidFill>
                <a:latin typeface="Open Sans"/>
                <a:ea typeface="Open Sans"/>
                <a:cs typeface="Open Sans"/>
              </a:rPr>
              <a:t>9. Publicar y compartir: </a:t>
            </a:r>
            <a:r>
              <a:rPr lang="es" sz="1100" dirty="0">
                <a:solidFill>
                  <a:schemeClr val="lt1"/>
                </a:solidFill>
                <a:latin typeface="Open Sans"/>
                <a:ea typeface="Open Sans"/>
                <a:cs typeface="Open Sans"/>
              </a:rPr>
              <a:t>exporte su episodio final de podcast como un archivo de audio en un formato adecuado (por ejemplo, MP3). Elija una plataforma de alojamiento de podcasts (como Anchor, Libsyn o Podbean) para publicar su episodio. Crea una imagen de portada de podcast y escribe una descripción convincente del episodio. Comparta el episodio en varios directorios de podcasts, plataformas de redes sociales y en su sitio web personal, si tiene uno.</a:t>
            </a:r>
            <a:endParaRPr sz="1100" dirty="0">
              <a:solidFill>
                <a:schemeClr val="lt1"/>
              </a:solidFill>
              <a:latin typeface="Open Sans"/>
              <a:ea typeface="Open Sans"/>
              <a:cs typeface="Open Sans"/>
            </a:endParaRPr>
          </a:p>
        </p:txBody>
      </p:sp>
      <p:pic>
        <p:nvPicPr>
          <p:cNvPr id="2" name="Imagen 1">
            <a:extLst>
              <a:ext uri="{FF2B5EF4-FFF2-40B4-BE49-F238E27FC236}">
                <a16:creationId xmlns:a16="http://schemas.microsoft.com/office/drawing/2014/main" id="{2407DFD1-E5EB-EC60-3A24-46A4CD7FE7CC}"/>
              </a:ext>
            </a:extLst>
          </p:cNvPr>
          <p:cNvPicPr>
            <a:picLocks noChangeAspect="1"/>
          </p:cNvPicPr>
          <p:nvPr/>
        </p:nvPicPr>
        <p:blipFill>
          <a:blip r:embed="rId3"/>
          <a:stretch>
            <a:fillRect/>
          </a:stretch>
        </p:blipFill>
        <p:spPr>
          <a:xfrm>
            <a:off x="135312" y="4844594"/>
            <a:ext cx="866494" cy="204668"/>
          </a:xfrm>
          <a:prstGeom prst="rect">
            <a:avLst/>
          </a:prstGeom>
        </p:spPr>
      </p:pic>
    </p:spTree>
    <p:extLst>
      <p:ext uri="{BB962C8B-B14F-4D97-AF65-F5344CB8AC3E}">
        <p14:creationId xmlns:p14="http://schemas.microsoft.com/office/powerpoint/2010/main" val="638686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2290cd38714_0_38"/>
          <p:cNvSpPr txBox="1">
            <a:spLocks noGrp="1"/>
          </p:cNvSpPr>
          <p:nvPr>
            <p:ph type="title"/>
          </p:nvPr>
        </p:nvSpPr>
        <p:spPr>
          <a:xfrm>
            <a:off x="113150" y="138545"/>
            <a:ext cx="8698341" cy="4668982"/>
          </a:xfrm>
          <a:prstGeom prst="rect">
            <a:avLst/>
          </a:prstGeom>
          <a:noFill/>
          <a:ln>
            <a:noFill/>
          </a:ln>
        </p:spPr>
        <p:txBody>
          <a:bodyPr spcFirstLastPara="1" wrap="square" lIns="0" tIns="0" rIns="0" bIns="0" anchor="t" anchorCtr="0">
            <a:noAutofit/>
          </a:bodyPr>
          <a:lstStyle/>
          <a:p>
            <a:pPr marL="0" lvl="0" indent="0" algn="just" rtl="0">
              <a:lnSpc>
                <a:spcPct val="150000"/>
              </a:lnSpc>
              <a:spcBef>
                <a:spcPts val="0"/>
              </a:spcBef>
              <a:spcAft>
                <a:spcPts val="0"/>
              </a:spcAft>
              <a:buSzPts val="1200"/>
              <a:buNone/>
            </a:pPr>
            <a:r>
              <a:rPr lang="en">
                <a:solidFill>
                  <a:schemeClr val="dk2"/>
                </a:solidFill>
                <a:latin typeface="Open Sans"/>
                <a:ea typeface="Open Sans"/>
                <a:cs typeface="Open Sans"/>
                <a:sym typeface="Open Sans"/>
              </a:rPr>
              <a:t>CIERRE – 10 min</a:t>
            </a:r>
            <a:endParaRPr sz="1100" b="0">
              <a:solidFill>
                <a:schemeClr val="dk2"/>
              </a:solidFill>
              <a:latin typeface="Open Sans"/>
              <a:ea typeface="Open Sans"/>
              <a:cs typeface="Open Sans"/>
              <a:sym typeface="Open Sans"/>
            </a:endParaRPr>
          </a:p>
          <a:p>
            <a:pPr marL="0" lvl="0" indent="0" algn="l" rtl="0">
              <a:lnSpc>
                <a:spcPct val="150000"/>
              </a:lnSpc>
              <a:spcBef>
                <a:spcPts val="1200"/>
              </a:spcBef>
              <a:spcAft>
                <a:spcPts val="0"/>
              </a:spcAft>
              <a:buSzPts val="1200"/>
              <a:buNone/>
            </a:pPr>
            <a:r>
              <a:rPr lang="en" sz="1100" b="0">
                <a:solidFill>
                  <a:schemeClr val="dk2"/>
                </a:solidFill>
                <a:latin typeface="Open Sans"/>
                <a:ea typeface="Open Sans"/>
                <a:cs typeface="Open Sans"/>
                <a:sym typeface="Open Sans"/>
              </a:rPr>
              <a:t>Nos bombardean con información y puede ser difícil distinguir la verdad de la ficción. Para ser consumidores más críticos de noticias y medios de comunicación, puede ser útil reconocer y comprender sus propias reacciones emocionales a varios temas tratados en las noticias. Usar el nombre para domesticarlo, observar y dejar de lado tus fuertes reacciones emocionales, puede ayudarte a ser un consumidor más crítico y consciente de las noticias y los medios de comunicación. Después de eso, es fundamental tener cuidado con si compartimos la información que encontramos. Tenga en cuenta que ustedes son los guardianes de la información, y la información falsa viaja más rápido y más lejos que las correcciones. Por lo tanto, tome medidas para pensar críticamente antes de compartir información.</a:t>
            </a:r>
            <a:endParaRPr sz="1100" b="0">
              <a:solidFill>
                <a:schemeClr val="dk2"/>
              </a:solidFill>
              <a:latin typeface="Open Sans"/>
              <a:ea typeface="Open Sans"/>
              <a:cs typeface="Open Sans"/>
              <a:sym typeface="Open Sans"/>
            </a:endParaRPr>
          </a:p>
          <a:p>
            <a:pPr marL="0" lvl="0" indent="0" algn="l" rtl="0">
              <a:lnSpc>
                <a:spcPct val="150000"/>
              </a:lnSpc>
              <a:spcBef>
                <a:spcPts val="1200"/>
              </a:spcBef>
              <a:spcAft>
                <a:spcPts val="0"/>
              </a:spcAft>
              <a:buSzPts val="1200"/>
              <a:buNone/>
            </a:pPr>
            <a:r>
              <a:rPr lang="en">
                <a:solidFill>
                  <a:schemeClr val="dk2"/>
                </a:solidFill>
                <a:latin typeface="Open Sans"/>
                <a:ea typeface="Open Sans"/>
                <a:cs typeface="Open Sans"/>
                <a:sym typeface="Open Sans"/>
              </a:rPr>
              <a:t>Reflexión</a:t>
            </a:r>
            <a:br>
              <a:rPr lang="en">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Termina la frase:</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Fue difícil.....</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Aprendí.... </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Fue interesante saber que.....</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Me sorprendió cuando...</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Ahora quiero...</a:t>
            </a:r>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251e882f4f6_0_35"/>
          <p:cNvSpPr txBox="1"/>
          <p:nvPr/>
        </p:nvSpPr>
        <p:spPr>
          <a:xfrm>
            <a:off x="191664" y="59330"/>
            <a:ext cx="8682172" cy="4478896"/>
          </a:xfrm>
          <a:prstGeom prst="rect">
            <a:avLst/>
          </a:prstGeom>
          <a:noFill/>
          <a:ln>
            <a:noFill/>
          </a:ln>
        </p:spPr>
        <p:txBody>
          <a:bodyPr spcFirstLastPara="1" wrap="square" lIns="68569" tIns="68569" rIns="68569" bIns="68569" anchor="t" anchorCtr="0">
            <a:spAutoFit/>
          </a:bodyPr>
          <a:lstStyle/>
          <a:p>
            <a:pPr defTabSz="685800">
              <a:lnSpc>
                <a:spcPct val="115000"/>
              </a:lnSpc>
              <a:spcBef>
                <a:spcPts val="900"/>
              </a:spcBef>
            </a:pPr>
            <a:r>
              <a:rPr lang="es" sz="1200" b="1" dirty="0">
                <a:solidFill>
                  <a:schemeClr val="lt1"/>
                </a:solidFill>
                <a:latin typeface="Open Sans"/>
                <a:ea typeface="Open Sans"/>
                <a:cs typeface="Open Sans"/>
              </a:rPr>
              <a:t>Actividad 5: Crear un episodio de podcast</a:t>
            </a:r>
            <a:endParaRPr sz="1200" b="1" dirty="0">
              <a:solidFill>
                <a:schemeClr val="lt1"/>
              </a:solidFill>
              <a:latin typeface="Open Sans"/>
              <a:ea typeface="Open Sans"/>
              <a:cs typeface="Open Sans"/>
            </a:endParaRPr>
          </a:p>
          <a:p>
            <a:pPr algn="ctr" defTabSz="685800">
              <a:lnSpc>
                <a:spcPct val="115000"/>
              </a:lnSpc>
              <a:spcBef>
                <a:spcPts val="900"/>
              </a:spcBef>
            </a:pPr>
            <a:r>
              <a:rPr lang="es" sz="1200" b="1" dirty="0">
                <a:solidFill>
                  <a:schemeClr val="lt1"/>
                </a:solidFill>
                <a:latin typeface="Open Sans"/>
                <a:ea typeface="Open Sans"/>
                <a:cs typeface="Open Sans"/>
              </a:rPr>
              <a:t>Consejos</a:t>
            </a:r>
            <a:endParaRPr sz="1200" b="1" dirty="0">
              <a:solidFill>
                <a:schemeClr val="lt1"/>
              </a:solidFill>
              <a:latin typeface="Open Sans"/>
              <a:ea typeface="Open Sans"/>
              <a:cs typeface="Open Sans"/>
            </a:endParaRPr>
          </a:p>
          <a:p>
            <a:pPr defTabSz="685800">
              <a:lnSpc>
                <a:spcPct val="115000"/>
              </a:lnSpc>
              <a:spcBef>
                <a:spcPts val="900"/>
              </a:spcBef>
            </a:pPr>
            <a:r>
              <a:rPr lang="es" sz="1100" dirty="0">
                <a:solidFill>
                  <a:schemeClr val="lt1"/>
                </a:solidFill>
                <a:latin typeface="Open Sans"/>
                <a:ea typeface="Open Sans"/>
                <a:cs typeface="Open Sans"/>
              </a:rPr>
              <a:t>Este ejercicio se puede realizar fácilmente dentro de un grupo de personas que puedan crear de forma colaborativa su propio episodio. Por tanto el ejercicio es altamente transferible en diferentes contextos y dinámicas de grupo.</a:t>
            </a:r>
            <a:endParaRPr sz="1100" dirty="0">
              <a:solidFill>
                <a:schemeClr val="lt1"/>
              </a:solidFill>
              <a:latin typeface="Open Sans"/>
              <a:ea typeface="Open Sans"/>
              <a:cs typeface="Open Sans"/>
            </a:endParaRPr>
          </a:p>
          <a:p>
            <a:pPr defTabSz="685800">
              <a:lnSpc>
                <a:spcPct val="115000"/>
              </a:lnSpc>
              <a:spcBef>
                <a:spcPts val="900"/>
              </a:spcBef>
            </a:pPr>
            <a:r>
              <a:rPr lang="es" sz="1100" dirty="0">
                <a:solidFill>
                  <a:schemeClr val="lt1"/>
                </a:solidFill>
                <a:latin typeface="Open Sans"/>
                <a:ea typeface="Open Sans"/>
                <a:cs typeface="Open Sans"/>
              </a:rPr>
              <a:t>Evaluación y Reflexión:</a:t>
            </a:r>
            <a:endParaRPr sz="1100" dirty="0">
              <a:solidFill>
                <a:schemeClr val="lt1"/>
              </a:solidFill>
              <a:latin typeface="Open Sans"/>
              <a:ea typeface="Open Sans"/>
              <a:cs typeface="Open Sans"/>
            </a:endParaRPr>
          </a:p>
          <a:p>
            <a:pPr defTabSz="685800">
              <a:lnSpc>
                <a:spcPct val="115000"/>
              </a:lnSpc>
              <a:spcBef>
                <a:spcPts val="900"/>
              </a:spcBef>
            </a:pPr>
            <a:r>
              <a:rPr lang="es" sz="1100" dirty="0">
                <a:solidFill>
                  <a:schemeClr val="lt1"/>
                </a:solidFill>
                <a:latin typeface="Open Sans"/>
                <a:ea typeface="Open Sans"/>
                <a:cs typeface="Open Sans"/>
              </a:rPr>
              <a:t>El ejercicio en sí puede utilizarse como herramienta de reflexión sobre un tema específico. Sin embargo, es aconsejable que al finalizar la actividad el educador involucre a los participantes en una breve discusión informativa sobre el proceso. Aquí hay algunas preguntas sugeridas:</a:t>
            </a:r>
            <a:endParaRPr sz="1100" dirty="0">
              <a:solidFill>
                <a:schemeClr val="lt1"/>
              </a:solidFill>
              <a:latin typeface="Open Sans"/>
              <a:ea typeface="Open Sans"/>
              <a:cs typeface="Open Sans"/>
            </a:endParaRPr>
          </a:p>
          <a:p>
            <a:pPr marL="90487" defTabSz="685800">
              <a:lnSpc>
                <a:spcPct val="115000"/>
              </a:lnSpc>
              <a:spcBef>
                <a:spcPts val="900"/>
              </a:spcBef>
              <a:buSzPts val="1700"/>
            </a:pPr>
            <a:r>
              <a:rPr lang="es" sz="1100" b="1" i="1" dirty="0">
                <a:solidFill>
                  <a:schemeClr val="lt1"/>
                </a:solidFill>
                <a:latin typeface="Open Sans"/>
                <a:ea typeface="Open Sans"/>
                <a:cs typeface="Open Sans"/>
              </a:rPr>
              <a:t>- ¿Cómo fue para ti el proceso de realización del podcast?</a:t>
            </a:r>
            <a:endParaRPr sz="1100" b="1" i="1" dirty="0">
              <a:solidFill>
                <a:schemeClr val="lt1"/>
              </a:solidFill>
              <a:latin typeface="Open Sans"/>
              <a:ea typeface="Open Sans"/>
              <a:cs typeface="Open Sans"/>
            </a:endParaRPr>
          </a:p>
          <a:p>
            <a:pPr marL="90487" defTabSz="685800">
              <a:lnSpc>
                <a:spcPct val="115000"/>
              </a:lnSpc>
              <a:spcBef>
                <a:spcPts val="900"/>
              </a:spcBef>
              <a:buSzPts val="1700"/>
            </a:pPr>
            <a:r>
              <a:rPr lang="es" sz="1100" b="1" i="1" dirty="0">
                <a:solidFill>
                  <a:schemeClr val="lt1"/>
                </a:solidFill>
                <a:latin typeface="Open Sans"/>
                <a:ea typeface="Open Sans"/>
                <a:cs typeface="Open Sans"/>
              </a:rPr>
              <a:t>- ¿Cómo te sentiste al expresarte a través de un podcast?</a:t>
            </a:r>
            <a:endParaRPr sz="1100" b="1" i="1" dirty="0">
              <a:solidFill>
                <a:schemeClr val="lt1"/>
              </a:solidFill>
              <a:latin typeface="Open Sans"/>
              <a:ea typeface="Open Sans"/>
              <a:cs typeface="Open Sans"/>
            </a:endParaRPr>
          </a:p>
          <a:p>
            <a:pPr marL="90487" defTabSz="685800">
              <a:lnSpc>
                <a:spcPct val="115000"/>
              </a:lnSpc>
              <a:spcBef>
                <a:spcPts val="900"/>
              </a:spcBef>
              <a:buSzPts val="1700"/>
            </a:pPr>
            <a:r>
              <a:rPr lang="es" sz="1100" b="1" i="1" dirty="0">
                <a:solidFill>
                  <a:schemeClr val="lt1"/>
                </a:solidFill>
                <a:latin typeface="Open Sans"/>
                <a:ea typeface="Open Sans"/>
                <a:cs typeface="Open Sans"/>
              </a:rPr>
              <a:t>- ¿Cómo percibe este método de compartir pensamientos e ideas en las redes sociales?</a:t>
            </a:r>
            <a:endParaRPr sz="1100" b="1" i="1" dirty="0">
              <a:solidFill>
                <a:schemeClr val="lt1"/>
              </a:solidFill>
              <a:latin typeface="Open Sans"/>
              <a:ea typeface="Open Sans"/>
              <a:cs typeface="Open Sans"/>
            </a:endParaRPr>
          </a:p>
          <a:p>
            <a:pPr marL="90487" defTabSz="685800">
              <a:lnSpc>
                <a:spcPct val="115000"/>
              </a:lnSpc>
              <a:spcBef>
                <a:spcPts val="900"/>
              </a:spcBef>
              <a:buSzPts val="1700"/>
            </a:pPr>
            <a:r>
              <a:rPr lang="es" sz="1100" b="1" i="1" dirty="0">
                <a:solidFill>
                  <a:schemeClr val="lt1"/>
                </a:solidFill>
                <a:latin typeface="Open Sans"/>
                <a:ea typeface="Open Sans"/>
                <a:cs typeface="Open Sans"/>
              </a:rPr>
              <a:t>- ¿Es más directo o realista?</a:t>
            </a:r>
            <a:endParaRPr sz="1100" b="1" i="1" dirty="0">
              <a:solidFill>
                <a:schemeClr val="lt1"/>
              </a:solidFill>
              <a:latin typeface="Open Sans"/>
              <a:ea typeface="Open Sans"/>
              <a:cs typeface="Open Sans"/>
            </a:endParaRPr>
          </a:p>
          <a:p>
            <a:pPr marL="90487" defTabSz="685800">
              <a:lnSpc>
                <a:spcPct val="115000"/>
              </a:lnSpc>
              <a:spcBef>
                <a:spcPts val="900"/>
              </a:spcBef>
              <a:buSzPts val="1700"/>
            </a:pPr>
            <a:r>
              <a:rPr lang="es" sz="1100" b="1" i="1" dirty="0">
                <a:solidFill>
                  <a:schemeClr val="lt1"/>
                </a:solidFill>
                <a:latin typeface="Open Sans"/>
                <a:ea typeface="Open Sans"/>
                <a:cs typeface="Open Sans"/>
              </a:rPr>
              <a:t>- ¿Te gusta escuchar podcasts? ¿De qué tipo?</a:t>
            </a:r>
            <a:endParaRPr sz="1100" b="1" i="1" dirty="0">
              <a:solidFill>
                <a:schemeClr val="lt1"/>
              </a:solidFill>
              <a:latin typeface="Open Sans"/>
              <a:ea typeface="Open Sans"/>
              <a:cs typeface="Open Sans"/>
            </a:endParaRPr>
          </a:p>
          <a:p>
            <a:pPr marL="90487" defTabSz="685800">
              <a:lnSpc>
                <a:spcPct val="115000"/>
              </a:lnSpc>
              <a:spcBef>
                <a:spcPts val="900"/>
              </a:spcBef>
              <a:buSzPts val="1700"/>
            </a:pPr>
            <a:r>
              <a:rPr lang="es" sz="1100" b="1" i="1" dirty="0">
                <a:solidFill>
                  <a:schemeClr val="lt1"/>
                </a:solidFill>
                <a:latin typeface="Open Sans"/>
                <a:ea typeface="Open Sans"/>
                <a:cs typeface="Open Sans"/>
              </a:rPr>
              <a:t>- ¿Cuáles fueron las barreras a las que te enfrentaste?</a:t>
            </a:r>
            <a:endParaRPr sz="1100" b="1" i="1" dirty="0">
              <a:solidFill>
                <a:schemeClr val="lt1"/>
              </a:solidFill>
              <a:latin typeface="Open Sans"/>
              <a:ea typeface="Open Sans"/>
              <a:cs typeface="Open Sans"/>
            </a:endParaRPr>
          </a:p>
          <a:p>
            <a:pPr marL="90487" defTabSz="685800">
              <a:lnSpc>
                <a:spcPct val="115000"/>
              </a:lnSpc>
              <a:spcBef>
                <a:spcPts val="900"/>
              </a:spcBef>
              <a:buSzPts val="1700"/>
            </a:pPr>
            <a:r>
              <a:rPr lang="es" sz="1100" b="1" i="1" dirty="0">
                <a:solidFill>
                  <a:schemeClr val="lt1"/>
                </a:solidFill>
                <a:latin typeface="Open Sans"/>
                <a:ea typeface="Open Sans"/>
                <a:cs typeface="Open Sans"/>
              </a:rPr>
              <a:t>- ¿Cuáles fueron los puntos fuertes de expresarse a través de grabaciones de voz?</a:t>
            </a:r>
            <a:endParaRPr sz="1100" b="1" i="1" dirty="0"/>
          </a:p>
        </p:txBody>
      </p:sp>
      <p:pic>
        <p:nvPicPr>
          <p:cNvPr id="2" name="Imagen 1">
            <a:extLst>
              <a:ext uri="{FF2B5EF4-FFF2-40B4-BE49-F238E27FC236}">
                <a16:creationId xmlns:a16="http://schemas.microsoft.com/office/drawing/2014/main" id="{E3FB5472-F6BF-3B31-DB88-81699EACB392}"/>
              </a:ext>
            </a:extLst>
          </p:cNvPr>
          <p:cNvPicPr>
            <a:picLocks noChangeAspect="1"/>
          </p:cNvPicPr>
          <p:nvPr/>
        </p:nvPicPr>
        <p:blipFill>
          <a:blip r:embed="rId3"/>
          <a:stretch>
            <a:fillRect/>
          </a:stretch>
        </p:blipFill>
        <p:spPr>
          <a:xfrm>
            <a:off x="135312" y="4844594"/>
            <a:ext cx="866494" cy="204668"/>
          </a:xfrm>
          <a:prstGeom prst="rect">
            <a:avLst/>
          </a:prstGeom>
        </p:spPr>
      </p:pic>
    </p:spTree>
    <p:extLst>
      <p:ext uri="{BB962C8B-B14F-4D97-AF65-F5344CB8AC3E}">
        <p14:creationId xmlns:p14="http://schemas.microsoft.com/office/powerpoint/2010/main" val="46521026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6"/>
          <p:cNvPicPr preferRelativeResize="0"/>
          <p:nvPr/>
        </p:nvPicPr>
        <p:blipFill rotWithShape="1">
          <a:blip r:embed="rId3">
            <a:alphaModFix/>
          </a:blip>
          <a:srcRect/>
          <a:stretch/>
        </p:blipFill>
        <p:spPr>
          <a:xfrm>
            <a:off x="3288819" y="467601"/>
            <a:ext cx="2566364" cy="1879178"/>
          </a:xfrm>
          <a:prstGeom prst="rect">
            <a:avLst/>
          </a:prstGeom>
          <a:noFill/>
          <a:ln>
            <a:noFill/>
          </a:ln>
        </p:spPr>
      </p:pic>
      <p:pic>
        <p:nvPicPr>
          <p:cNvPr id="206" name="Google Shape;206;p16"/>
          <p:cNvPicPr preferRelativeResize="0"/>
          <p:nvPr/>
        </p:nvPicPr>
        <p:blipFill rotWithShape="1">
          <a:blip r:embed="rId4">
            <a:alphaModFix/>
          </a:blip>
          <a:srcRect/>
          <a:stretch/>
        </p:blipFill>
        <p:spPr>
          <a:xfrm>
            <a:off x="2132524" y="2972922"/>
            <a:ext cx="4878950" cy="1226173"/>
          </a:xfrm>
          <a:prstGeom prst="rect">
            <a:avLst/>
          </a:prstGeom>
          <a:noFill/>
          <a:ln>
            <a:noFill/>
          </a:ln>
        </p:spPr>
      </p:pic>
      <p:sp>
        <p:nvSpPr>
          <p:cNvPr id="208" name="Google Shape;208;p16"/>
          <p:cNvSpPr txBox="1"/>
          <p:nvPr/>
        </p:nvSpPr>
        <p:spPr>
          <a:xfrm>
            <a:off x="1627909" y="4694608"/>
            <a:ext cx="7051963" cy="348761"/>
          </a:xfrm>
          <a:prstGeom prst="rect">
            <a:avLst/>
          </a:prstGeom>
          <a:noFill/>
          <a:ln>
            <a:noFill/>
          </a:ln>
        </p:spPr>
        <p:txBody>
          <a:bodyPr spcFirstLastPara="1" wrap="square" lIns="91425" tIns="45694" rIns="91425" bIns="45694" anchor="t" anchorCtr="0">
            <a:spAutoFit/>
          </a:bodyPr>
          <a:lstStyle/>
          <a:p>
            <a:pPr algn="ctr" defTabSz="685800"/>
            <a:r>
              <a:rPr lang="es" sz="1000" baseline="30000" dirty="0">
                <a:solidFill>
                  <a:schemeClr val="bg1"/>
                </a:solidFill>
              </a:rPr>
              <a:t>"El apoyo de la Comisión Europea a esta publicación no constituye un respaldo de los contenidos, que reflejan únicamente las opiniones de los autores, y la Comisión no se hace responsable del uso que pueda hacerse de la información contenida en la misma". Número de proyecto: </a:t>
            </a:r>
            <a:r>
              <a:rPr lang="es" sz="1000" b="1" baseline="30000" dirty="0">
                <a:solidFill>
                  <a:schemeClr val="bg1"/>
                </a:solidFill>
              </a:rPr>
              <a:t>2021-1-SE01-KA220-ADU-000035659</a:t>
            </a:r>
            <a:endParaRPr sz="1000" dirty="0">
              <a:solidFill>
                <a:schemeClr val="bg1"/>
              </a:solidFill>
            </a:endParaRPr>
          </a:p>
        </p:txBody>
      </p:sp>
      <p:pic>
        <p:nvPicPr>
          <p:cNvPr id="2" name="Imagen 1">
            <a:extLst>
              <a:ext uri="{FF2B5EF4-FFF2-40B4-BE49-F238E27FC236}">
                <a16:creationId xmlns:a16="http://schemas.microsoft.com/office/drawing/2014/main" id="{11D2F1F3-C6D7-908F-BFBF-31B6B2F71BC9}"/>
              </a:ext>
            </a:extLst>
          </p:cNvPr>
          <p:cNvPicPr>
            <a:picLocks noChangeAspect="1"/>
          </p:cNvPicPr>
          <p:nvPr/>
        </p:nvPicPr>
        <p:blipFill>
          <a:blip r:embed="rId5"/>
          <a:stretch>
            <a:fillRect/>
          </a:stretch>
        </p:blipFill>
        <p:spPr>
          <a:xfrm>
            <a:off x="761415" y="4694608"/>
            <a:ext cx="866494" cy="204668"/>
          </a:xfrm>
          <a:prstGeom prst="rect">
            <a:avLst/>
          </a:prstGeom>
        </p:spPr>
      </p:pic>
    </p:spTree>
    <p:extLst>
      <p:ext uri="{BB962C8B-B14F-4D97-AF65-F5344CB8AC3E}">
        <p14:creationId xmlns:p14="http://schemas.microsoft.com/office/powerpoint/2010/main" val="314479492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28"/>
          <p:cNvPicPr preferRelativeResize="0"/>
          <p:nvPr/>
        </p:nvPicPr>
        <p:blipFill rotWithShape="1">
          <a:blip r:embed="rId3">
            <a:alphaModFix/>
          </a:blip>
          <a:srcRect/>
          <a:stretch/>
        </p:blipFill>
        <p:spPr>
          <a:xfrm>
            <a:off x="2132524" y="2972921"/>
            <a:ext cx="4878950" cy="1226173"/>
          </a:xfrm>
          <a:prstGeom prst="rect">
            <a:avLst/>
          </a:prstGeom>
          <a:noFill/>
          <a:ln>
            <a:noFill/>
          </a:ln>
        </p:spPr>
      </p:pic>
      <p:pic>
        <p:nvPicPr>
          <p:cNvPr id="446" name="Google Shape;446;p28"/>
          <p:cNvPicPr preferRelativeResize="0"/>
          <p:nvPr/>
        </p:nvPicPr>
        <p:blipFill rotWithShape="1">
          <a:blip r:embed="rId4">
            <a:alphaModFix/>
          </a:blip>
          <a:srcRect/>
          <a:stretch/>
        </p:blipFill>
        <p:spPr>
          <a:xfrm>
            <a:off x="3288818" y="467600"/>
            <a:ext cx="2566364" cy="1879178"/>
          </a:xfrm>
          <a:prstGeom prst="rect">
            <a:avLst/>
          </a:prstGeom>
          <a:noFill/>
          <a:ln>
            <a:noFill/>
          </a:ln>
        </p:spPr>
      </p:pic>
      <p:sp>
        <p:nvSpPr>
          <p:cNvPr id="448" name="Google Shape;448;p28"/>
          <p:cNvSpPr txBox="1"/>
          <p:nvPr/>
        </p:nvSpPr>
        <p:spPr>
          <a:xfrm>
            <a:off x="1511403" y="4694608"/>
            <a:ext cx="7570251"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s" sz="900" b="0" i="0" u="none" strike="noStrike" cap="none" baseline="30000" dirty="0">
                <a:solidFill>
                  <a:srgbClr val="000000"/>
                </a:solidFill>
                <a:latin typeface="Arial"/>
                <a:ea typeface="Arial"/>
                <a:cs typeface="Arial"/>
                <a:sym typeface="Arial"/>
              </a:rPr>
              <a:t>"El apoyo de la Comisión Europea a esta publicación no constituye un respaldo de los contenidos, que reflejan únicamente las opiniones de los autores, y la Comisión no se hace responsable del uso que pueda hacerse de la información contenida en la misma". Número de proyecto: </a:t>
            </a:r>
            <a:r>
              <a:rPr lang="es" sz="900" b="1" i="0" u="none" strike="noStrike" cap="none" baseline="30000" dirty="0">
                <a:solidFill>
                  <a:srgbClr val="000000"/>
                </a:solidFill>
                <a:latin typeface="Arial"/>
                <a:ea typeface="Arial"/>
                <a:cs typeface="Arial"/>
                <a:sym typeface="Arial"/>
              </a:rPr>
              <a:t>2021-1-SE01-KA220-ADU-000035659</a:t>
            </a:r>
            <a:endParaRPr sz="900" b="0" i="0" u="none" strike="noStrike" cap="none" dirty="0">
              <a:solidFill>
                <a:srgbClr val="000000"/>
              </a:solidFill>
              <a:latin typeface="Arial"/>
              <a:ea typeface="Arial"/>
              <a:cs typeface="Arial"/>
              <a:sym typeface="Arial"/>
            </a:endParaRPr>
          </a:p>
        </p:txBody>
      </p:sp>
      <p:pic>
        <p:nvPicPr>
          <p:cNvPr id="2" name="Imagen 1">
            <a:extLst>
              <a:ext uri="{FF2B5EF4-FFF2-40B4-BE49-F238E27FC236}">
                <a16:creationId xmlns:a16="http://schemas.microsoft.com/office/drawing/2014/main" id="{DB7394EF-DC95-D894-BC07-69147820E988}"/>
              </a:ext>
            </a:extLst>
          </p:cNvPr>
          <p:cNvPicPr>
            <a:picLocks noChangeAspect="1"/>
          </p:cNvPicPr>
          <p:nvPr/>
        </p:nvPicPr>
        <p:blipFill>
          <a:blip r:embed="rId5"/>
          <a:stretch>
            <a:fillRect/>
          </a:stretch>
        </p:blipFill>
        <p:spPr>
          <a:xfrm>
            <a:off x="741245" y="4651502"/>
            <a:ext cx="866494" cy="20466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grpSp>
        <p:nvGrpSpPr>
          <p:cNvPr id="246" name="Google Shape;246;p54"/>
          <p:cNvGrpSpPr/>
          <p:nvPr/>
        </p:nvGrpSpPr>
        <p:grpSpPr>
          <a:xfrm>
            <a:off x="4167750" y="4704850"/>
            <a:ext cx="808500" cy="92100"/>
            <a:chOff x="3570750" y="4704850"/>
            <a:chExt cx="808500" cy="92100"/>
          </a:xfrm>
        </p:grpSpPr>
        <p:sp>
          <p:nvSpPr>
            <p:cNvPr id="247" name="Google Shape;247;p54"/>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54"/>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54"/>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54"/>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251" name="Google Shape;251;p54"/>
          <p:cNvCxnSpPr/>
          <p:nvPr/>
        </p:nvCxnSpPr>
        <p:spPr>
          <a:xfrm>
            <a:off x="498327" y="2386245"/>
            <a:ext cx="0" cy="872100"/>
          </a:xfrm>
          <a:prstGeom prst="straightConnector1">
            <a:avLst/>
          </a:prstGeom>
          <a:noFill/>
          <a:ln w="19050" cap="flat" cmpd="sng">
            <a:solidFill>
              <a:schemeClr val="lt1"/>
            </a:solidFill>
            <a:prstDash val="solid"/>
            <a:round/>
            <a:headEnd type="none" w="sm" len="sm"/>
            <a:tailEnd type="none" w="sm" len="sm"/>
          </a:ln>
        </p:spPr>
      </p:cxnSp>
      <p:pic>
        <p:nvPicPr>
          <p:cNvPr id="252" name="Google Shape;252;p54"/>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253" name="Google Shape;253;p54"/>
          <p:cNvSpPr txBox="1"/>
          <p:nvPr/>
        </p:nvSpPr>
        <p:spPr>
          <a:xfrm>
            <a:off x="662556" y="1795111"/>
            <a:ext cx="6532855" cy="2313529"/>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lt1"/>
              </a:buClr>
              <a:buSzPts val="5200"/>
              <a:buFont typeface="Montserrat"/>
              <a:buNone/>
            </a:pPr>
            <a:r>
              <a:rPr lang="en" sz="4800" b="1" i="0" u="none" strike="noStrike" cap="none">
                <a:solidFill>
                  <a:schemeClr val="lt1"/>
                </a:solidFill>
                <a:latin typeface="Montserrat"/>
                <a:ea typeface="Montserrat"/>
                <a:cs typeface="Montserrat"/>
                <a:sym typeface="Montserrat"/>
              </a:rPr>
              <a:t>Módulo #1</a:t>
            </a:r>
            <a:br>
              <a:rPr lang="en" sz="4800" b="1" i="0" u="none" strike="noStrike" cap="none">
                <a:solidFill>
                  <a:schemeClr val="lt1"/>
                </a:solidFill>
                <a:latin typeface="Montserrat"/>
                <a:ea typeface="Montserrat"/>
                <a:cs typeface="Montserrat"/>
                <a:sym typeface="Montserrat"/>
              </a:rPr>
            </a:br>
            <a:r>
              <a:rPr lang="en" sz="3200" b="1" i="0" u="none" strike="noStrike" cap="none">
                <a:solidFill>
                  <a:schemeClr val="lt1"/>
                </a:solidFill>
                <a:latin typeface="Montserrat"/>
                <a:ea typeface="Montserrat"/>
                <a:cs typeface="Montserrat"/>
                <a:sym typeface="Montserrat"/>
              </a:rPr>
              <a:t>Actividad #2</a:t>
            </a:r>
            <a:br>
              <a:rPr lang="en" sz="3200" b="1" i="0" u="none" strike="noStrike" cap="none">
                <a:solidFill>
                  <a:schemeClr val="lt1"/>
                </a:solidFill>
                <a:latin typeface="Montserrat"/>
                <a:ea typeface="Montserrat"/>
                <a:cs typeface="Montserrat"/>
                <a:sym typeface="Montserrat"/>
              </a:rPr>
            </a:br>
            <a:r>
              <a:rPr lang="en" sz="1600" b="1" i="0" u="none" strike="noStrike" cap="none">
                <a:solidFill>
                  <a:schemeClr val="lt1"/>
                </a:solidFill>
                <a:latin typeface="Montserrat"/>
                <a:ea typeface="Montserrat"/>
                <a:cs typeface="Montserrat"/>
                <a:sym typeface="Montserrat"/>
              </a:rPr>
              <a:t>CAMBIOS EN EL ECOSISTEMA DE LA INFORMACIÓN</a:t>
            </a:r>
            <a:endParaRPr/>
          </a:p>
        </p:txBody>
      </p:sp>
      <p:pic>
        <p:nvPicPr>
          <p:cNvPr id="254" name="Google Shape;254;p54"/>
          <p:cNvPicPr preferRelativeResize="0"/>
          <p:nvPr/>
        </p:nvPicPr>
        <p:blipFill rotWithShape="1">
          <a:blip r:embed="rId4">
            <a:alphaModFix/>
          </a:blip>
          <a:srcRect/>
          <a:stretch/>
        </p:blipFill>
        <p:spPr>
          <a:xfrm>
            <a:off x="4884150" y="854950"/>
            <a:ext cx="3493311" cy="2560542"/>
          </a:xfrm>
          <a:prstGeom prst="rect">
            <a:avLst/>
          </a:prstGeom>
          <a:noFill/>
          <a:ln>
            <a:noFill/>
          </a:ln>
        </p:spPr>
      </p:pic>
      <p:pic>
        <p:nvPicPr>
          <p:cNvPr id="255" name="Google Shape;255;p54"/>
          <p:cNvPicPr preferRelativeResize="0"/>
          <p:nvPr/>
        </p:nvPicPr>
        <p:blipFill rotWithShape="1">
          <a:blip r:embed="rId5">
            <a:alphaModFix/>
          </a:blip>
          <a:srcRect/>
          <a:stretch/>
        </p:blipFill>
        <p:spPr>
          <a:xfrm>
            <a:off x="233771" y="4754810"/>
            <a:ext cx="972457" cy="2145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a:stretch/>
        </p:blipFill>
        <p:spPr>
          <a:xfrm>
            <a:off x="6435068" y="138739"/>
            <a:ext cx="1025236" cy="387928"/>
          </a:xfrm>
          <a:prstGeom prst="rect">
            <a:avLst/>
          </a:prstGeom>
          <a:noFill/>
          <a:ln>
            <a:noFill/>
          </a:ln>
        </p:spPr>
      </p:pic>
      <p:sp>
        <p:nvSpPr>
          <p:cNvPr id="55" name="Google Shape;55;p1"/>
          <p:cNvSpPr txBox="1"/>
          <p:nvPr/>
        </p:nvSpPr>
        <p:spPr>
          <a:xfrm>
            <a:off x="219679" y="157490"/>
            <a:ext cx="6414679" cy="484718"/>
          </a:xfrm>
          <a:prstGeom prst="rect">
            <a:avLst/>
          </a:prstGeom>
          <a:noFill/>
          <a:ln>
            <a:noFill/>
          </a:ln>
        </p:spPr>
        <p:txBody>
          <a:bodyPr spcFirstLastPara="1" wrap="square" lIns="68569" tIns="34275" rIns="68569" bIns="34275" anchor="t" anchorCtr="0">
            <a:spAutoFit/>
          </a:bodyPr>
          <a:lstStyle/>
          <a:p>
            <a:pPr algn="ctr" defTabSz="685800"/>
            <a:r>
              <a:rPr lang="sv-SE" sz="2700" b="1" dirty="0">
                <a:solidFill>
                  <a:srgbClr val="002060"/>
                </a:solidFill>
                <a:latin typeface="Montserrat"/>
                <a:ea typeface="Montserrat"/>
                <a:cs typeface="Montserrat"/>
                <a:sym typeface="Montserrat"/>
              </a:rPr>
              <a:t>Kit de formación MediAware </a:t>
            </a:r>
            <a:endParaRPr lang="sv-SE" sz="2700" b="1" dirty="0">
              <a:solidFill>
                <a:srgbClr val="002060"/>
              </a:solidFill>
            </a:endParaRPr>
          </a:p>
        </p:txBody>
      </p:sp>
      <p:sp>
        <p:nvSpPr>
          <p:cNvPr id="6" name="Google Shape;55;p1"/>
          <p:cNvSpPr txBox="1"/>
          <p:nvPr/>
        </p:nvSpPr>
        <p:spPr>
          <a:xfrm>
            <a:off x="110837" y="623651"/>
            <a:ext cx="8963890" cy="4301147"/>
          </a:xfrm>
          <a:prstGeom prst="rect">
            <a:avLst/>
          </a:prstGeom>
          <a:noFill/>
          <a:ln>
            <a:noFill/>
          </a:ln>
        </p:spPr>
        <p:txBody>
          <a:bodyPr spcFirstLastPara="1" wrap="square" lIns="68569" tIns="34275" rIns="68569" bIns="34275" anchor="t" anchorCtr="0">
            <a:spAutoFit/>
          </a:bodyPr>
          <a:lstStyle/>
          <a:p>
            <a:pPr defTabSz="685800"/>
            <a:r>
              <a:rPr lang="en-US" sz="1100" b="1" dirty="0" err="1">
                <a:solidFill>
                  <a:schemeClr val="bg1"/>
                </a:solidFill>
                <a:latin typeface="Open Sans" panose="020B0604020202020204" charset="0"/>
                <a:ea typeface="Open Sans" panose="020B0604020202020204" charset="0"/>
                <a:cs typeface="Open Sans" panose="020B0604020202020204" charset="0"/>
                <a:sym typeface="Montserrat"/>
              </a:rPr>
              <a:t>Colaboradores</a:t>
            </a:r>
            <a:endParaRPr lang="en-US" sz="1100" b="1" dirty="0">
              <a:solidFill>
                <a:schemeClr val="bg1"/>
              </a:solidFill>
              <a:latin typeface="Open Sans" panose="020B0604020202020204" charset="0"/>
              <a:ea typeface="Open Sans" panose="020B0604020202020204" charset="0"/>
              <a:cs typeface="Open Sans" panose="020B0604020202020204" charset="0"/>
              <a:sym typeface="Montserrat"/>
            </a:endParaRPr>
          </a:p>
          <a:p>
            <a:pPr defTabSz="685800"/>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Este kit de formación ha sido elaborado por FCB </a:t>
            </a:r>
            <a:r>
              <a:rPr lang="es-ES" sz="1100" dirty="0" err="1">
                <a:solidFill>
                  <a:schemeClr val="bg1"/>
                </a:solidFill>
                <a:latin typeface="Open Sans" panose="020B0604020202020204" charset="0"/>
                <a:ea typeface="Open Sans" panose="020B0604020202020204" charset="0"/>
                <a:cs typeface="Open Sans" panose="020B0604020202020204" charset="0"/>
                <a:sym typeface="Montserrat"/>
              </a:rPr>
              <a:t>asbl</a:t>
            </a:r>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 en el marco del proyecto ERASMUS+ MediAware, financiado con el apoyo de la Comisión Europea (número de acuerdo de subvención: 2021-1-SE01-KA220-ADU-000035659). El contenido fue creado a través de las contribuciones y el apoyo de todos los socios. Sitio web: https://</a:t>
            </a:r>
            <a:endParaRPr lang="en-US" sz="1100" b="1" dirty="0">
              <a:solidFill>
                <a:schemeClr val="bg1"/>
              </a:solidFill>
              <a:latin typeface="Open Sans" panose="020B0604020202020204" charset="0"/>
              <a:ea typeface="Open Sans" panose="020B0604020202020204" charset="0"/>
              <a:cs typeface="Open Sans" panose="020B0604020202020204" charset="0"/>
              <a:sym typeface="Montserrat"/>
            </a:endParaRPr>
          </a:p>
          <a:p>
            <a:pPr defTabSz="685800"/>
            <a:endParaRPr lang="en-US" sz="1100" b="1" dirty="0">
              <a:solidFill>
                <a:schemeClr val="bg1"/>
              </a:solidFill>
              <a:latin typeface="Open Sans" panose="020B0604020202020204" charset="0"/>
              <a:ea typeface="Open Sans" panose="020B0604020202020204" charset="0"/>
              <a:cs typeface="Open Sans" panose="020B0604020202020204" charset="0"/>
              <a:sym typeface="Montserrat"/>
            </a:endParaRPr>
          </a:p>
          <a:p>
            <a:pPr defTabSz="685800"/>
            <a:r>
              <a:rPr lang="en-US" sz="1100" b="1" dirty="0" err="1">
                <a:solidFill>
                  <a:schemeClr val="bg1"/>
                </a:solidFill>
                <a:latin typeface="Open Sans" panose="020B0604020202020204" charset="0"/>
                <a:ea typeface="Open Sans" panose="020B0604020202020204" charset="0"/>
                <a:cs typeface="Open Sans" panose="020B0604020202020204" charset="0"/>
                <a:sym typeface="Montserrat"/>
              </a:rPr>
              <a:t>Consorcio</a:t>
            </a:r>
            <a:r>
              <a:rPr lang="en-US" sz="1100" b="1" dirty="0">
                <a:solidFill>
                  <a:schemeClr val="bg1"/>
                </a:solidFill>
                <a:latin typeface="Open Sans" panose="020B0604020202020204" charset="0"/>
                <a:ea typeface="Open Sans" panose="020B0604020202020204" charset="0"/>
                <a:cs typeface="Open Sans" panose="020B0604020202020204" charset="0"/>
                <a:sym typeface="Montserrat"/>
              </a:rPr>
              <a:t>:</a:t>
            </a:r>
          </a:p>
          <a:p>
            <a:pPr defTabSz="685800"/>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FCB </a:t>
            </a:r>
            <a:r>
              <a:rPr lang="en-US" sz="1100" dirty="0" err="1">
                <a:solidFill>
                  <a:schemeClr val="bg1"/>
                </a:solidFill>
                <a:latin typeface="Open Sans" panose="020B0604020202020204" charset="0"/>
                <a:ea typeface="Open Sans" panose="020B0604020202020204" charset="0"/>
                <a:cs typeface="Open Sans" panose="020B0604020202020204" charset="0"/>
                <a:sym typeface="Montserrat"/>
              </a:rPr>
              <a:t>asbl</a:t>
            </a:r>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 (BE) – </a:t>
            </a:r>
            <a:r>
              <a:rPr lang="en-US" sz="1100" dirty="0">
                <a:solidFill>
                  <a:schemeClr val="bg1"/>
                </a:solidFill>
                <a:latin typeface="Open Sans" panose="020B0604020202020204" charset="0"/>
                <a:ea typeface="Open Sans" panose="020B0604020202020204" charset="0"/>
                <a:cs typeface="Open Sans" panose="020B0604020202020204" charset="0"/>
                <a:sym typeface="Montserrat"/>
                <a:hlinkClick r:id="rId4"/>
              </a:rPr>
              <a:t>www.forumcitoyens.be</a:t>
            </a:r>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  </a:t>
            </a:r>
          </a:p>
          <a:p>
            <a:pPr defTabSz="685800"/>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HEA (SE) – </a:t>
            </a:r>
            <a:r>
              <a:rPr lang="en-US" sz="1100" dirty="0">
                <a:solidFill>
                  <a:schemeClr val="bg1"/>
                </a:solidFill>
                <a:latin typeface="Open Sans" panose="020B0604020202020204" charset="0"/>
                <a:ea typeface="Open Sans" panose="020B0604020202020204" charset="0"/>
                <a:cs typeface="Open Sans" panose="020B0604020202020204" charset="0"/>
                <a:sym typeface="Montserrat"/>
                <a:hlinkClick r:id="rId5"/>
              </a:rPr>
              <a:t>www.hufb.se</a:t>
            </a:r>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 </a:t>
            </a:r>
          </a:p>
          <a:p>
            <a:pPr defTabSz="685800"/>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COOSS (IT) – </a:t>
            </a:r>
            <a:r>
              <a:rPr lang="en-US" sz="1100" dirty="0">
                <a:solidFill>
                  <a:schemeClr val="bg1"/>
                </a:solidFill>
                <a:latin typeface="Open Sans" panose="020B0604020202020204" charset="0"/>
                <a:ea typeface="Open Sans" panose="020B0604020202020204" charset="0"/>
                <a:cs typeface="Open Sans" panose="020B0604020202020204" charset="0"/>
                <a:sym typeface="Montserrat"/>
                <a:hlinkClick r:id="rId6"/>
              </a:rPr>
              <a:t>www.coos,it</a:t>
            </a:r>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 </a:t>
            </a:r>
          </a:p>
          <a:p>
            <a:pPr defTabSz="685800"/>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FIP (IR) – </a:t>
            </a:r>
            <a:r>
              <a:rPr lang="en-US" sz="1100" dirty="0">
                <a:solidFill>
                  <a:schemeClr val="bg1"/>
                </a:solidFill>
                <a:latin typeface="Open Sans" panose="020B0604020202020204" charset="0"/>
                <a:ea typeface="Open Sans" panose="020B0604020202020204" charset="0"/>
                <a:cs typeface="Open Sans" panose="020B0604020202020204" charset="0"/>
                <a:sym typeface="Montserrat"/>
                <a:hlinkClick r:id="rId7"/>
              </a:rPr>
              <a:t>www.futureinperspective.com</a:t>
            </a:r>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 </a:t>
            </a:r>
          </a:p>
          <a:p>
            <a:pPr defTabSz="685800"/>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IASIS (EL) – </a:t>
            </a:r>
            <a:r>
              <a:rPr lang="en-US" sz="1100" dirty="0">
                <a:solidFill>
                  <a:schemeClr val="bg1"/>
                </a:solidFill>
                <a:latin typeface="Open Sans" panose="020B0604020202020204" charset="0"/>
                <a:ea typeface="Open Sans" panose="020B0604020202020204" charset="0"/>
                <a:cs typeface="Open Sans" panose="020B0604020202020204" charset="0"/>
                <a:sym typeface="Montserrat"/>
                <a:hlinkClick r:id="rId8"/>
              </a:rPr>
              <a:t>www.iasismed.eu</a:t>
            </a:r>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 </a:t>
            </a:r>
          </a:p>
          <a:p>
            <a:pPr defTabSz="685800"/>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ITC (ES) – </a:t>
            </a:r>
            <a:r>
              <a:rPr lang="en-US" sz="1100" dirty="0">
                <a:solidFill>
                  <a:schemeClr val="bg1"/>
                </a:solidFill>
                <a:latin typeface="Open Sans" panose="020B0604020202020204" charset="0"/>
                <a:ea typeface="Open Sans" panose="020B0604020202020204" charset="0"/>
                <a:cs typeface="Open Sans" panose="020B0604020202020204" charset="0"/>
                <a:sym typeface="Montserrat"/>
                <a:hlinkClick r:id="rId9"/>
              </a:rPr>
              <a:t>www.innovationtrainingcenter.es</a:t>
            </a:r>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 </a:t>
            </a:r>
          </a:p>
          <a:p>
            <a:pPr defTabSz="685800"/>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VESTIFEX (EE) – </a:t>
            </a:r>
            <a:r>
              <a:rPr lang="en-US" sz="1100" dirty="0">
                <a:solidFill>
                  <a:schemeClr val="bg1"/>
                </a:solidFill>
                <a:latin typeface="Open Sans" panose="020B0604020202020204" charset="0"/>
                <a:ea typeface="Open Sans" panose="020B0604020202020204" charset="0"/>
                <a:cs typeface="Open Sans" panose="020B0604020202020204" charset="0"/>
                <a:sym typeface="Montserrat"/>
                <a:hlinkClick r:id="rId10"/>
              </a:rPr>
              <a:t>www.vestifex.ee</a:t>
            </a:r>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 </a:t>
            </a:r>
          </a:p>
          <a:p>
            <a:pPr defTabSz="685800"/>
            <a:endParaRPr lang="en-US" sz="1100" b="1" dirty="0">
              <a:solidFill>
                <a:schemeClr val="bg1"/>
              </a:solidFill>
              <a:latin typeface="Open Sans" panose="020B0604020202020204" charset="0"/>
              <a:ea typeface="Open Sans" panose="020B0604020202020204" charset="0"/>
              <a:cs typeface="Open Sans" panose="020B0604020202020204" charset="0"/>
              <a:sym typeface="Montserrat"/>
            </a:endParaRPr>
          </a:p>
          <a:p>
            <a:pPr defTabSz="685800"/>
            <a:r>
              <a:rPr lang="es-ES" sz="1100" b="1" dirty="0">
                <a:solidFill>
                  <a:schemeClr val="bg1"/>
                </a:solidFill>
                <a:latin typeface="Open Sans" panose="020B0604020202020204" charset="0"/>
                <a:ea typeface="Open Sans" panose="020B0604020202020204" charset="0"/>
                <a:cs typeface="Open Sans" panose="020B0604020202020204" charset="0"/>
                <a:sym typeface="Montserrat"/>
              </a:rPr>
              <a:t>Reconocimiento
</a:t>
            </a:r>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Nos gustaría agradecer a todos los estudiantes, formadores, educadores, expertos e investigadores que han participado en este informe.</a:t>
            </a:r>
          </a:p>
          <a:p>
            <a:pPr defTabSz="685800"/>
            <a:r>
              <a:rPr lang="es-ES" sz="1100" b="1" dirty="0">
                <a:solidFill>
                  <a:schemeClr val="bg1"/>
                </a:solidFill>
                <a:latin typeface="Open Sans" panose="020B0604020202020204" charset="0"/>
                <a:ea typeface="Open Sans" panose="020B0604020202020204" charset="0"/>
                <a:cs typeface="Open Sans" panose="020B0604020202020204" charset="0"/>
                <a:sym typeface="Montserrat"/>
              </a:rPr>
              <a:t>
Derechos de autor
</a:t>
            </a:r>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Los materiales pueden ser utilizados de acuerdo con la Licencia Creative </a:t>
            </a:r>
            <a:r>
              <a:rPr lang="es-ES" sz="1100" dirty="0" err="1">
                <a:solidFill>
                  <a:schemeClr val="bg1"/>
                </a:solidFill>
                <a:latin typeface="Open Sans" panose="020B0604020202020204" charset="0"/>
                <a:ea typeface="Open Sans" panose="020B0604020202020204" charset="0"/>
                <a:cs typeface="Open Sans" panose="020B0604020202020204" charset="0"/>
                <a:sym typeface="Montserrat"/>
              </a:rPr>
              <a:t>Commons</a:t>
            </a:r>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 No Comercial Compartir Igual</a:t>
            </a:r>
            <a:r>
              <a:rPr lang="es-ES" sz="1100" b="1" dirty="0">
                <a:solidFill>
                  <a:schemeClr val="bg1"/>
                </a:solidFill>
                <a:latin typeface="Open Sans" panose="020B0604020202020204" charset="0"/>
                <a:ea typeface="Open Sans" panose="020B0604020202020204" charset="0"/>
                <a:cs typeface="Open Sans" panose="020B0604020202020204" charset="0"/>
                <a:sym typeface="Montserrat"/>
              </a:rPr>
              <a:t>:
Renuncia
</a:t>
            </a:r>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Financiado por la Unión Europea. Sin embargo, los puntos de vista y opiniones expresados son únicamente los del autor o autores y no reflejan necesariamente los de la Unión Europea o de la Agencia Ejecutiva Europea de Educación y Cultura (EACEA). Ni la Unión Europea ni la EACEA pueden ser consideradas responsables de ellos.</a:t>
            </a:r>
            <a:endParaRPr lang="en-US" sz="1100" dirty="0">
              <a:solidFill>
                <a:schemeClr val="bg1"/>
              </a:solidFill>
              <a:latin typeface="Open Sans" panose="020B0604020202020204" charset="0"/>
              <a:ea typeface="Open Sans" panose="020B0604020202020204" charset="0"/>
              <a:cs typeface="Open Sans" panose="020B0604020202020204" charset="0"/>
              <a:sym typeface="Montserrat"/>
            </a:endParaRPr>
          </a:p>
        </p:txBody>
      </p:sp>
      <p:pic>
        <p:nvPicPr>
          <p:cNvPr id="3" name="Image 2"/>
          <p:cNvPicPr>
            <a:picLocks noChangeAspect="1"/>
          </p:cNvPicPr>
          <p:nvPr/>
        </p:nvPicPr>
        <p:blipFill>
          <a:blip r:embed="rId11"/>
          <a:stretch>
            <a:fillRect/>
          </a:stretch>
        </p:blipFill>
        <p:spPr>
          <a:xfrm>
            <a:off x="7909906" y="3846285"/>
            <a:ext cx="1123257" cy="401163"/>
          </a:xfrm>
          <a:prstGeom prst="rect">
            <a:avLst/>
          </a:prstGeom>
        </p:spPr>
      </p:pic>
      <p:pic>
        <p:nvPicPr>
          <p:cNvPr id="5" name="Imagen 4">
            <a:extLst>
              <a:ext uri="{FF2B5EF4-FFF2-40B4-BE49-F238E27FC236}">
                <a16:creationId xmlns:a16="http://schemas.microsoft.com/office/drawing/2014/main" id="{BFE609D2-EA93-7246-356F-86A51E1117F3}"/>
              </a:ext>
            </a:extLst>
          </p:cNvPr>
          <p:cNvPicPr>
            <a:picLocks noChangeAspect="1"/>
          </p:cNvPicPr>
          <p:nvPr/>
        </p:nvPicPr>
        <p:blipFill>
          <a:blip r:embed="rId12"/>
          <a:stretch>
            <a:fillRect/>
          </a:stretch>
        </p:blipFill>
        <p:spPr>
          <a:xfrm>
            <a:off x="7656978" y="241104"/>
            <a:ext cx="1267343" cy="334055"/>
          </a:xfrm>
          <a:prstGeom prst="rect">
            <a:avLst/>
          </a:prstGeom>
        </p:spPr>
      </p:pic>
    </p:spTree>
    <p:extLst>
      <p:ext uri="{BB962C8B-B14F-4D97-AF65-F5344CB8AC3E}">
        <p14:creationId xmlns:p14="http://schemas.microsoft.com/office/powerpoint/2010/main" val="289098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55"/>
          <p:cNvSpPr txBox="1">
            <a:spLocks noGrp="1"/>
          </p:cNvSpPr>
          <p:nvPr>
            <p:ph type="title"/>
          </p:nvPr>
        </p:nvSpPr>
        <p:spPr>
          <a:xfrm>
            <a:off x="311168" y="332557"/>
            <a:ext cx="2231700" cy="365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200"/>
              <a:buNone/>
            </a:pPr>
            <a:r>
              <a:rPr lang="en" sz="1400">
                <a:latin typeface="Open Sans"/>
                <a:ea typeface="Open Sans"/>
                <a:cs typeface="Open Sans"/>
                <a:sym typeface="Open Sans"/>
              </a:rPr>
              <a:t>Calentamiento – 10 min</a:t>
            </a:r>
            <a:endParaRPr sz="1400">
              <a:latin typeface="Open Sans"/>
              <a:ea typeface="Open Sans"/>
              <a:cs typeface="Open Sans"/>
              <a:sym typeface="Open Sans"/>
            </a:endParaRPr>
          </a:p>
        </p:txBody>
      </p:sp>
      <p:sp>
        <p:nvSpPr>
          <p:cNvPr id="261" name="Google Shape;261;p55"/>
          <p:cNvSpPr txBox="1">
            <a:spLocks noGrp="1"/>
          </p:cNvSpPr>
          <p:nvPr>
            <p:ph type="subTitle" idx="1"/>
          </p:nvPr>
        </p:nvSpPr>
        <p:spPr>
          <a:xfrm>
            <a:off x="123372" y="515257"/>
            <a:ext cx="9020628" cy="3618437"/>
          </a:xfrm>
          <a:prstGeom prst="rect">
            <a:avLst/>
          </a:prstGeom>
          <a:noFill/>
          <a:ln>
            <a:noFill/>
          </a:ln>
        </p:spPr>
        <p:txBody>
          <a:bodyPr spcFirstLastPara="1" wrap="square" lIns="91425" tIns="91425" rIns="91425" bIns="91425" anchor="b" anchorCtr="0">
            <a:noAutofit/>
          </a:bodyPr>
          <a:lstStyle/>
          <a:p>
            <a:pPr marL="457200" lvl="0" indent="-342900" algn="l" rtl="0">
              <a:lnSpc>
                <a:spcPct val="115000"/>
              </a:lnSpc>
              <a:spcBef>
                <a:spcPts val="0"/>
              </a:spcBef>
              <a:spcAft>
                <a:spcPts val="0"/>
              </a:spcAft>
              <a:buSzPts val="1800"/>
              <a:buNone/>
            </a:pPr>
            <a:r>
              <a:rPr lang="en" sz="1100"/>
              <a:t>Dividiendo a los participantes en grupos, entrégueles notas adhesivas con las diversas tecnologías escritas en ellas (escritura en arcilla  </a:t>
            </a:r>
            <a:br>
              <a:rPr lang="en" sz="1100"/>
            </a:br>
            <a:r>
              <a:rPr lang="en" sz="1100"/>
              <a:t>tablillas, papiros, etc.).</a:t>
            </a:r>
            <a:br>
              <a:rPr lang="en" sz="1100"/>
            </a:br>
            <a:r>
              <a:rPr lang="en" sz="1100"/>
              <a:t>Su trabajo es colocar las innovaciones a lo largo de la línea de tiempo. Esto mostrará el gran ritmo de aceleración de las comunicaciones  </a:t>
            </a:r>
            <a:br>
              <a:rPr lang="en" sz="1100"/>
            </a:br>
            <a:r>
              <a:rPr lang="en" sz="1100"/>
              <a:t>Tecnología. Pueden añadir otras innovaciones relacionadas con la información que se les ocurran.</a:t>
            </a:r>
            <a:br>
              <a:rPr lang="en" sz="1100"/>
            </a:br>
            <a:r>
              <a:rPr lang="en" sz="1100"/>
              <a:t>Escritura en tablillas de arcilla Papiro, Libros manuscritos Imprenta, Servicio postal Periódicos Telégrafo Teléfono Película, Radio,  </a:t>
            </a:r>
            <a:br>
              <a:rPr lang="en" sz="1100"/>
            </a:br>
            <a:r>
              <a:rPr lang="en" sz="1100"/>
              <a:t>Radioaficionado (radioaficionado) TV, Cable, Internet, Correo electrónico, Google, Facebook, YouTube, Twitter Teléfonos inteligentes Whatsapp Tabletas electrónicas,  </a:t>
            </a:r>
            <a:br>
              <a:rPr lang="en" sz="1100"/>
            </a:br>
            <a:r>
              <a:rPr lang="en" sz="1100"/>
              <a:t>Instagram, Snapchat, periodismo de realidad virtual.</a:t>
            </a:r>
            <a:br>
              <a:rPr lang="en" sz="1100"/>
            </a:br>
            <a:r>
              <a:rPr lang="en" sz="1100"/>
              <a:t>RESPUESTAS: 3000 a.C., 2400 a.C., siglo I d.C. 1430, siglo VI a.C. 1600, 1830, 1870, 1880, 1900, principios del siglo XX 1920,  </a:t>
            </a:r>
            <a:br>
              <a:rPr lang="en" sz="1100"/>
            </a:br>
            <a:r>
              <a:rPr lang="en" sz="1100"/>
              <a:t>Décadas de 1940, 1960, 1970 1998 200, 2005 2006 2007 2009 2010 2010 2011 circa 2015</a:t>
            </a:r>
            <a:br>
              <a:rPr lang="en" sz="1100"/>
            </a:br>
            <a:r>
              <a:rPr lang="en" sz="1100"/>
              <a:t>Preguntas de proceso – 5 min</a:t>
            </a:r>
            <a:br>
              <a:rPr lang="en" sz="1100"/>
            </a:br>
            <a:r>
              <a:rPr lang="en" sz="1100"/>
              <a:t>	¿Te ha sorprendido algo de la historia de estas tecnologías de la comunicación?</a:t>
            </a:r>
            <a:br>
              <a:rPr lang="en" sz="1100"/>
            </a:br>
            <a:r>
              <a:rPr lang="en" sz="1100"/>
              <a:t>	¿Cuál cree que ha sido el efecto de esta rápida innovación?</a:t>
            </a:r>
            <a:endParaRPr sz="1100"/>
          </a:p>
        </p:txBody>
      </p:sp>
      <p:grpSp>
        <p:nvGrpSpPr>
          <p:cNvPr id="262" name="Google Shape;262;p55"/>
          <p:cNvGrpSpPr/>
          <p:nvPr/>
        </p:nvGrpSpPr>
        <p:grpSpPr>
          <a:xfrm>
            <a:off x="4167750" y="4704850"/>
            <a:ext cx="808500" cy="92100"/>
            <a:chOff x="3570750" y="4704850"/>
            <a:chExt cx="808500" cy="92100"/>
          </a:xfrm>
        </p:grpSpPr>
        <p:sp>
          <p:nvSpPr>
            <p:cNvPr id="263" name="Google Shape;263;p55"/>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55"/>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55"/>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55"/>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267" name="Google Shape;267;p55"/>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268" name="Google Shape;268;p55"/>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269" name="Google Shape;269;p55"/>
          <p:cNvPicPr preferRelativeResize="0"/>
          <p:nvPr/>
        </p:nvPicPr>
        <p:blipFill rotWithShape="1">
          <a:blip r:embed="rId4">
            <a:alphaModFix/>
          </a:blip>
          <a:srcRect/>
          <a:stretch/>
        </p:blipFill>
        <p:spPr>
          <a:xfrm>
            <a:off x="233771" y="4754810"/>
            <a:ext cx="972457" cy="21451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229150b2674_0_0"/>
          <p:cNvSpPr txBox="1">
            <a:spLocks noGrp="1"/>
          </p:cNvSpPr>
          <p:nvPr>
            <p:ph type="title"/>
          </p:nvPr>
        </p:nvSpPr>
        <p:spPr>
          <a:xfrm>
            <a:off x="45194" y="0"/>
            <a:ext cx="8894400" cy="3103419"/>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0"/>
              </a:spcAft>
              <a:buSzPts val="1200"/>
              <a:buNone/>
            </a:pPr>
            <a:r>
              <a:rPr lang="en" b="0">
                <a:solidFill>
                  <a:schemeClr val="dk2"/>
                </a:solidFill>
                <a:latin typeface="Open Sans"/>
                <a:ea typeface="Open Sans"/>
                <a:cs typeface="Open Sans"/>
                <a:sym typeface="Open Sans"/>
              </a:rPr>
              <a:t>Ejercicio – 5 min</a:t>
            </a:r>
            <a:br>
              <a:rPr lang="en"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Hoy en día, cualquiera puede publicar. De alguna manera, todos podemos ser periodistas. Puedes grabar algo que suceda cerca de ti y publicarlo para tus amigos y vecinos. Incluso podría volverse viral, a nivel nacional o mundial. Pero la calidad de la información publicada en línea varía enormemente. La mayoría de nosotros no tenemos tiempo para verificar la información e informar sobre el contexto de la manera en que lo hacen los periodistas, y la mayoría de las personas que comparten información en línea no se han comprometido a seguir los estándares periodísticos que discutimos anteriormente.</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Existen diferentes tipos de desinformación que se pueden encontrar en los medios de comunicación. Hay muchas maneras en que la gente trata de distorsionar la verdad o incluso difundir falsedades al por mayor. El contenido puede presentarse de diversas formas: hay desinformación, que tiene la intención de engañar, y desinformación, que no lo es, la mayoría de las veces es el resultado de errores editoriales o de un trabajo periodístico deficiente.</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Aprender qué tipos de manipulación existen puede ayudarte a detectar información errónea y evitar difundirla.</a:t>
            </a:r>
            <a:endParaRPr sz="1000" b="0">
              <a:solidFill>
                <a:srgbClr val="000000"/>
              </a:solidFill>
              <a:latin typeface="Arial"/>
              <a:ea typeface="Arial"/>
              <a:cs typeface="Arial"/>
              <a:sym typeface="Arial"/>
            </a:endParaRPr>
          </a:p>
          <a:p>
            <a:pPr marL="0" lvl="0" indent="0" algn="ctr" rtl="0">
              <a:lnSpc>
                <a:spcPct val="100000"/>
              </a:lnSpc>
              <a:spcBef>
                <a:spcPts val="1200"/>
              </a:spcBef>
              <a:spcAft>
                <a:spcPts val="0"/>
              </a:spcAft>
              <a:buSzPts val="1200"/>
              <a:buNone/>
            </a:pPr>
            <a:endParaRPr/>
          </a:p>
        </p:txBody>
      </p:sp>
      <p:pic>
        <p:nvPicPr>
          <p:cNvPr id="275" name="Google Shape;275;g229150b2674_0_0"/>
          <p:cNvPicPr preferRelativeResize="0"/>
          <p:nvPr/>
        </p:nvPicPr>
        <p:blipFill rotWithShape="1">
          <a:blip r:embed="rId3">
            <a:alphaModFix/>
          </a:blip>
          <a:srcRect/>
          <a:stretch/>
        </p:blipFill>
        <p:spPr>
          <a:xfrm>
            <a:off x="45194" y="2895601"/>
            <a:ext cx="6559282" cy="2234045"/>
          </a:xfrm>
          <a:prstGeom prst="rect">
            <a:avLst/>
          </a:prstGeom>
          <a:noFill/>
          <a:ln>
            <a:noFill/>
          </a:ln>
        </p:spPr>
      </p:pic>
      <p:sp>
        <p:nvSpPr>
          <p:cNvPr id="276" name="Google Shape;276;g229150b2674_0_0"/>
          <p:cNvSpPr txBox="1"/>
          <p:nvPr/>
        </p:nvSpPr>
        <p:spPr>
          <a:xfrm>
            <a:off x="6705601" y="2895601"/>
            <a:ext cx="2320636" cy="1960417"/>
          </a:xfrm>
          <a:prstGeom prst="rect">
            <a:avLst/>
          </a:prstGeom>
          <a:noFill/>
          <a:ln>
            <a:noFill/>
          </a:ln>
        </p:spPr>
        <p:txBody>
          <a:bodyPr spcFirstLastPara="1" wrap="square" lIns="0" tIns="0" rIns="0" bIns="0" anchor="t" anchorCtr="0">
            <a:noAutofit/>
          </a:bodyPr>
          <a:lstStyle/>
          <a:p>
            <a:pPr marL="0" marR="0" lvl="0" indent="0" algn="just" rtl="0">
              <a:lnSpc>
                <a:spcPct val="150000"/>
              </a:lnSpc>
              <a:spcBef>
                <a:spcPts val="1200"/>
              </a:spcBef>
              <a:spcAft>
                <a:spcPts val="0"/>
              </a:spcAft>
              <a:buNone/>
            </a:pPr>
            <a:r>
              <a:rPr lang="en" sz="1200" b="1" i="0" u="none" strike="noStrike" cap="none">
                <a:solidFill>
                  <a:schemeClr val="dk2"/>
                </a:solidFill>
                <a:latin typeface="Open Sans"/>
                <a:ea typeface="Open Sans"/>
                <a:cs typeface="Open Sans"/>
                <a:sym typeface="Open Sans"/>
              </a:rPr>
              <a:t>Preguntas de proceso – 5 min.</a:t>
            </a:r>
            <a:endParaRPr/>
          </a:p>
          <a:p>
            <a:pPr marL="0" marR="0" lvl="0" indent="0" algn="just" rtl="0">
              <a:lnSpc>
                <a:spcPct val="150000"/>
              </a:lnSpc>
              <a:spcBef>
                <a:spcPts val="1200"/>
              </a:spcBef>
              <a:spcAft>
                <a:spcPts val="0"/>
              </a:spcAft>
              <a:buNone/>
            </a:pPr>
            <a:r>
              <a:rPr lang="en" sz="1100" b="0" i="0" u="none" strike="noStrike" cap="none">
                <a:solidFill>
                  <a:schemeClr val="dk2"/>
                </a:solidFill>
                <a:latin typeface="Open Sans"/>
                <a:ea typeface="Open Sans"/>
                <a:cs typeface="Open Sans"/>
                <a:sym typeface="Open Sans"/>
              </a:rPr>
              <a:t>Analice los ejemplos anteriores. ¿Por qué crees que la gente crea desinformación y tergiversa y distorsiona la verdad? ¿Qué tienen que ganar?</a:t>
            </a:r>
            <a:endParaRPr sz="12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229150b2674_0_7"/>
          <p:cNvSpPr txBox="1">
            <a:spLocks noGrp="1"/>
          </p:cNvSpPr>
          <p:nvPr>
            <p:ph type="title"/>
          </p:nvPr>
        </p:nvSpPr>
        <p:spPr>
          <a:xfrm>
            <a:off x="81871" y="52225"/>
            <a:ext cx="8824800" cy="605866"/>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SzPts val="1200"/>
              <a:buNone/>
            </a:pPr>
            <a:r>
              <a:rPr lang="en">
                <a:solidFill>
                  <a:schemeClr val="dk2"/>
                </a:solidFill>
                <a:latin typeface="Open Sans"/>
                <a:ea typeface="Open Sans"/>
                <a:cs typeface="Open Sans"/>
                <a:sym typeface="Open Sans"/>
              </a:rPr>
              <a:t>CUÁL ES CUÁL - 20 min</a:t>
            </a:r>
            <a:br>
              <a:rPr lang="en">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Divida a los participantes en grupos pequeños. Cada grupo debe leer los artículos y decidir qué forma de desorden de la información es.</a:t>
            </a:r>
            <a:endParaRPr/>
          </a:p>
        </p:txBody>
      </p:sp>
      <p:sp>
        <p:nvSpPr>
          <p:cNvPr id="282" name="Google Shape;282;g229150b2674_0_7"/>
          <p:cNvSpPr txBox="1"/>
          <p:nvPr/>
        </p:nvSpPr>
        <p:spPr>
          <a:xfrm>
            <a:off x="0" y="827424"/>
            <a:ext cx="8713608" cy="1503218"/>
          </a:xfrm>
          <a:prstGeom prst="rect">
            <a:avLst/>
          </a:prstGeom>
          <a:noFill/>
          <a:ln>
            <a:noFill/>
          </a:ln>
        </p:spPr>
        <p:txBody>
          <a:bodyPr spcFirstLastPara="1" wrap="square" lIns="0" tIns="0" rIns="0" bIns="0" anchor="t" anchorCtr="0">
            <a:noAutofit/>
          </a:bodyPr>
          <a:lstStyle/>
          <a:p>
            <a:pPr marL="158750" marR="0" lvl="0" indent="0" algn="just" rtl="0">
              <a:lnSpc>
                <a:spcPct val="150000"/>
              </a:lnSpc>
              <a:spcBef>
                <a:spcPts val="0"/>
              </a:spcBef>
              <a:spcAft>
                <a:spcPts val="0"/>
              </a:spcAft>
              <a:buNone/>
            </a:pPr>
            <a:r>
              <a:rPr lang="en" sz="1000" b="0" i="0" u="none" strike="noStrike" cap="none">
                <a:solidFill>
                  <a:schemeClr val="dk2"/>
                </a:solidFill>
                <a:latin typeface="Open Sans"/>
                <a:ea typeface="Open Sans"/>
                <a:cs typeface="Open Sans"/>
                <a:sym typeface="Open Sans"/>
              </a:rPr>
              <a:t>1. Poco antes del día de las elecciones en Francia en 2017, los correos electrónicos de Emmanuel Macron se filtraron en el sitio anónimo de intercambio de documentos Pastebin. Fue horas antes del apagón informativo preelectoral, que en Francia prohíbe a los medios citar a los candidatos electorales o a sus partidarios hasta el cierre de las urnas. La mayoría de los periodistas trataron la correspondencia con cautela, pero los bots, los opositores políticos y la página oficial de Twitter de WikiLeaks comenzaron a difundir la información a través de las redes sociales.</a:t>
            </a:r>
            <a:br>
              <a:rPr lang="en" sz="1000" b="0" i="0" u="none" strike="noStrike" cap="none">
                <a:solidFill>
                  <a:schemeClr val="dk2"/>
                </a:solidFill>
                <a:latin typeface="Open Sans"/>
                <a:ea typeface="Open Sans"/>
                <a:cs typeface="Open Sans"/>
                <a:sym typeface="Open Sans"/>
              </a:rPr>
            </a:br>
            <a:r>
              <a:rPr lang="en" sz="1000" b="0" i="0" u="none" strike="noStrike" cap="none">
                <a:solidFill>
                  <a:schemeClr val="dk2"/>
                </a:solidFill>
                <a:latin typeface="Open Sans"/>
                <a:ea typeface="Open Sans"/>
                <a:cs typeface="Open Sans"/>
                <a:sym typeface="Open Sans"/>
              </a:rPr>
              <a:t>		Este es un ejemplo de: Desinformación; Desinformación; Desinformación</a:t>
            </a:r>
            <a:endParaRPr sz="1200" b="1" i="0" u="none" strike="noStrike" cap="none">
              <a:solidFill>
                <a:schemeClr val="lt1"/>
              </a:solidFill>
              <a:latin typeface="Montserrat"/>
              <a:ea typeface="Montserrat"/>
              <a:cs typeface="Montserrat"/>
              <a:sym typeface="Montserrat"/>
            </a:endParaRPr>
          </a:p>
        </p:txBody>
      </p:sp>
      <p:sp>
        <p:nvSpPr>
          <p:cNvPr id="283" name="Google Shape;283;g229150b2674_0_7"/>
          <p:cNvSpPr txBox="1"/>
          <p:nvPr/>
        </p:nvSpPr>
        <p:spPr>
          <a:xfrm>
            <a:off x="-301951" y="2308838"/>
            <a:ext cx="8901901" cy="1336447"/>
          </a:xfrm>
          <a:prstGeom prst="rect">
            <a:avLst/>
          </a:prstGeom>
          <a:noFill/>
          <a:ln>
            <a:noFill/>
          </a:ln>
        </p:spPr>
        <p:txBody>
          <a:bodyPr spcFirstLastPara="1" wrap="square" lIns="0" tIns="0" rIns="0" bIns="0" anchor="t" anchorCtr="0">
            <a:noAutofit/>
          </a:bodyPr>
          <a:lstStyle/>
          <a:p>
            <a:pPr marL="457200" marR="0" lvl="0" indent="0" algn="l" rtl="0">
              <a:lnSpc>
                <a:spcPct val="150000"/>
              </a:lnSpc>
              <a:spcBef>
                <a:spcPts val="0"/>
              </a:spcBef>
              <a:spcAft>
                <a:spcPts val="0"/>
              </a:spcAft>
              <a:buNone/>
            </a:pPr>
            <a:r>
              <a:rPr lang="en" sz="1000" b="0" i="0" u="none" strike="noStrike" cap="none">
                <a:solidFill>
                  <a:schemeClr val="dk2"/>
                </a:solidFill>
                <a:latin typeface="Open Sans"/>
                <a:ea typeface="Open Sans"/>
                <a:cs typeface="Open Sans"/>
                <a:sym typeface="Open Sans"/>
              </a:rPr>
              <a:t>2. Dos activistas políticos de Letonia estaban publicando llamamientos para reclutar a personas que pudieran ayudarles a crear perfiles falsos en las redes sociales. Los activistas publicaron sus mensajes de forma independiente, pero ambos son conocidos por su participación en movimientos antigubernamentales y por difundir teorías conspirativas relacionadas con el Covid-19. En sus publicaciones, uno de ellos describió sus actividades como una "guerra de información", pero el otro lo llamó una "granja de trolls".</a:t>
            </a:r>
            <a:br>
              <a:rPr lang="en" sz="1000" b="0" i="0" u="none" strike="noStrike" cap="none">
                <a:solidFill>
                  <a:schemeClr val="dk2"/>
                </a:solidFill>
                <a:latin typeface="Open Sans"/>
                <a:ea typeface="Open Sans"/>
                <a:cs typeface="Open Sans"/>
                <a:sym typeface="Open Sans"/>
              </a:rPr>
            </a:br>
            <a:r>
              <a:rPr lang="en" sz="1000" b="0" i="0" u="none" strike="noStrike" cap="none">
                <a:solidFill>
                  <a:schemeClr val="dk2"/>
                </a:solidFill>
                <a:latin typeface="Open Sans"/>
                <a:ea typeface="Open Sans"/>
                <a:cs typeface="Open Sans"/>
                <a:sym typeface="Open Sans"/>
              </a:rPr>
              <a:t>		Este es un ejemplo de: Desinformación; Desinformación; Desinformación</a:t>
            </a:r>
            <a:endParaRPr sz="1000" b="1" i="0" u="none" strike="noStrike" cap="none">
              <a:solidFill>
                <a:schemeClr val="lt1"/>
              </a:solidFill>
              <a:latin typeface="Open Sans"/>
              <a:ea typeface="Open Sans"/>
              <a:cs typeface="Open Sans"/>
              <a:sym typeface="Open Sans"/>
            </a:endParaRPr>
          </a:p>
        </p:txBody>
      </p:sp>
      <p:sp>
        <p:nvSpPr>
          <p:cNvPr id="284" name="Google Shape;284;g229150b2674_0_7"/>
          <p:cNvSpPr txBox="1"/>
          <p:nvPr/>
        </p:nvSpPr>
        <p:spPr>
          <a:xfrm>
            <a:off x="4770" y="3623480"/>
            <a:ext cx="8979002" cy="1440356"/>
          </a:xfrm>
          <a:prstGeom prst="rect">
            <a:avLst/>
          </a:prstGeom>
          <a:noFill/>
          <a:ln>
            <a:noFill/>
          </a:ln>
        </p:spPr>
        <p:txBody>
          <a:bodyPr spcFirstLastPara="1" wrap="square" lIns="0" tIns="0" rIns="0" bIns="0" anchor="t" anchorCtr="0">
            <a:noAutofit/>
          </a:bodyPr>
          <a:lstStyle/>
          <a:p>
            <a:pPr marL="457200" marR="0" lvl="0" indent="0" algn="l" rtl="0">
              <a:lnSpc>
                <a:spcPct val="150000"/>
              </a:lnSpc>
              <a:spcBef>
                <a:spcPts val="0"/>
              </a:spcBef>
              <a:spcAft>
                <a:spcPts val="0"/>
              </a:spcAft>
              <a:buNone/>
            </a:pPr>
            <a:r>
              <a:rPr lang="en" sz="1000" b="0" i="0" u="none" strike="noStrike" cap="none">
                <a:solidFill>
                  <a:schemeClr val="dk2"/>
                </a:solidFill>
                <a:latin typeface="Open Sans"/>
                <a:ea typeface="Open Sans"/>
                <a:cs typeface="Open Sans"/>
                <a:sym typeface="Open Sans"/>
              </a:rPr>
              <a:t>3. Varios medios de comunicación de todo el mundo, incluidos los de los países bálticos, informaron al principio de la pandemia que la Organización Mundial de la Salud (OMS) no recomienda tomar ibuprofeno si se ha enfermado de Covid-19 debido a problemas de salud. Las noticias se escribieron después de una conferencia de prensa en la que, según se informa, un portavoz dijo que la OMS recomienda tomar otro tipo de medicamento para aliviar el dolor: el paracetamol. Más tarde, la organización retiró esta declaración alegando falta de pruebas. Sin embargo, la recomendación equivocada ya circulaba tanto en las redes tradicionales como en las redes sociales.</a:t>
            </a:r>
            <a:br>
              <a:rPr lang="en" sz="1000" b="0" i="0" u="none" strike="noStrike" cap="none">
                <a:solidFill>
                  <a:schemeClr val="dk2"/>
                </a:solidFill>
                <a:latin typeface="Open Sans"/>
                <a:ea typeface="Open Sans"/>
                <a:cs typeface="Open Sans"/>
                <a:sym typeface="Open Sans"/>
              </a:rPr>
            </a:br>
            <a:r>
              <a:rPr lang="en" sz="1000" b="0" i="0" u="none" strike="noStrike" cap="none">
                <a:solidFill>
                  <a:schemeClr val="dk2"/>
                </a:solidFill>
                <a:latin typeface="Open Sans"/>
                <a:ea typeface="Open Sans"/>
                <a:cs typeface="Open Sans"/>
                <a:sym typeface="Open Sans"/>
              </a:rPr>
              <a:t>		Este es un ejemplo de: Desinformación; Desinformación; Desinformación</a:t>
            </a:r>
            <a:endParaRPr sz="12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229150b2674_0_33"/>
          <p:cNvSpPr txBox="1">
            <a:spLocks noGrp="1"/>
          </p:cNvSpPr>
          <p:nvPr>
            <p:ph type="title"/>
          </p:nvPr>
        </p:nvSpPr>
        <p:spPr>
          <a:xfrm>
            <a:off x="113150" y="121850"/>
            <a:ext cx="8937900" cy="4720314"/>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200"/>
              <a:buNone/>
            </a:pPr>
            <a:r>
              <a:rPr lang="en">
                <a:solidFill>
                  <a:schemeClr val="dk2"/>
                </a:solidFill>
                <a:latin typeface="Open Sans"/>
                <a:ea typeface="Open Sans"/>
                <a:cs typeface="Open Sans"/>
                <a:sym typeface="Open Sans"/>
              </a:rPr>
              <a:t>Titulares – 25 min</a:t>
            </a:r>
            <a:endParaRPr sz="1100" b="0">
              <a:solidFill>
                <a:schemeClr val="dk2"/>
              </a:solidFill>
              <a:latin typeface="Open Sans"/>
              <a:ea typeface="Open Sans"/>
              <a:cs typeface="Open Sans"/>
              <a:sym typeface="Open Sans"/>
            </a:endParaRPr>
          </a:p>
          <a:p>
            <a:pPr marL="0" lvl="0" indent="0" algn="l" rtl="0">
              <a:lnSpc>
                <a:spcPct val="150000"/>
              </a:lnSpc>
              <a:spcBef>
                <a:spcPts val="0"/>
              </a:spcBef>
              <a:spcAft>
                <a:spcPts val="0"/>
              </a:spcAft>
              <a:buSzPts val="1200"/>
              <a:buNone/>
            </a:pPr>
            <a:r>
              <a:rPr lang="en" sz="1100" b="0">
                <a:solidFill>
                  <a:schemeClr val="dk2"/>
                </a:solidFill>
                <a:latin typeface="Open Sans"/>
                <a:ea typeface="Open Sans"/>
                <a:cs typeface="Open Sans"/>
                <a:sym typeface="Open Sans"/>
              </a:rPr>
              <a:t>El propósito de un titular es captar tu atención y hacer que hagas clic en el enlace, compres el periódico o leas la historia. A veces, la intención de llamar tu atención puede ser lo suficientemente fuerte como para que un medio decida que un titular exagerado es una compensación que vale la pena. A veces también se utilizan fotos y videos manipulados para amplificar el impacto emocional. Aprende a reconocer los titulares sensacionalistas y las formas en que se pueden distorsionar las imágenes.</a:t>
            </a:r>
            <a:br>
              <a:rPr lang="en" sz="1100" b="0">
                <a:solidFill>
                  <a:schemeClr val="dk2"/>
                </a:solidFill>
                <a:latin typeface="Open Sans"/>
                <a:ea typeface="Open Sans"/>
                <a:cs typeface="Open Sans"/>
                <a:sym typeface="Open Sans"/>
              </a:rPr>
            </a:b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1. Clickbait. Lenguaje que te anima a leer o compartir algo en línea, a menudo dejando preguntas sin respuesta</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2. Conexión falsa, parte 1: Los artículos de noticias, impresos y en línea, pueden presentar un titular que no representa completamente el contenido real del artículo</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3. Conexión falsa, parte 2: Los titulares de televisión pueden ser engañosos o solo resaltar una parte de un problema más complejo</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4. Contenido fabricado: Tanto el titular como el contenido del artículo son fabricados y falsos.</a:t>
            </a:r>
            <a:br>
              <a:rPr lang="en" sz="1100" b="0">
                <a:solidFill>
                  <a:schemeClr val="dk2"/>
                </a:solidFill>
                <a:latin typeface="Open Sans"/>
                <a:ea typeface="Open Sans"/>
                <a:cs typeface="Open Sans"/>
                <a:sym typeface="Open Sans"/>
              </a:rPr>
            </a:br>
            <a:r>
              <a:rPr lang="en">
                <a:solidFill>
                  <a:schemeClr val="dk2"/>
                </a:solidFill>
                <a:latin typeface="Open Sans"/>
                <a:ea typeface="Open Sans"/>
                <a:cs typeface="Open Sans"/>
                <a:sym typeface="Open Sans"/>
              </a:rPr>
              <a:t>Discutir:</a:t>
            </a:r>
            <a:br>
              <a:rPr lang="en" sz="110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¿Por qué crees que este tipo de titulares nos llaman la atención? ¿Qué podríamos hacer para no quedar atrapados por este tipo de anzuelos?</a:t>
            </a:r>
            <a:br>
              <a:rPr lang="en" sz="1100" b="0">
                <a:solidFill>
                  <a:schemeClr val="dk2"/>
                </a:solidFill>
                <a:latin typeface="Open Sans"/>
                <a:ea typeface="Open Sans"/>
                <a:cs typeface="Open Sans"/>
                <a:sym typeface="Open Sans"/>
              </a:rPr>
            </a:br>
            <a:br>
              <a:rPr lang="en" sz="1100" b="0">
                <a:solidFill>
                  <a:schemeClr val="dk2"/>
                </a:solidFill>
                <a:latin typeface="Open Sans"/>
                <a:ea typeface="Open Sans"/>
                <a:cs typeface="Open Sans"/>
                <a:sym typeface="Open Sans"/>
              </a:rPr>
            </a:br>
            <a:r>
              <a:rPr lang="en">
                <a:solidFill>
                  <a:schemeClr val="dk2"/>
                </a:solidFill>
                <a:latin typeface="Open Sans"/>
                <a:ea typeface="Open Sans"/>
                <a:cs typeface="Open Sans"/>
                <a:sym typeface="Open Sans"/>
              </a:rPr>
              <a:t>Practicar:</a:t>
            </a:r>
            <a:br>
              <a:rPr lang="en" sz="1100">
                <a:solidFill>
                  <a:schemeClr val="dk2"/>
                </a:solidFill>
                <a:latin typeface="Open Sans"/>
                <a:ea typeface="Open Sans"/>
                <a:cs typeface="Open Sans"/>
                <a:sym typeface="Open Sans"/>
              </a:rPr>
            </a:br>
            <a:r>
              <a:rPr lang="en" sz="1100">
                <a:solidFill>
                  <a:schemeClr val="dk2"/>
                </a:solidFill>
                <a:latin typeface="Open Sans"/>
                <a:ea typeface="Open Sans"/>
                <a:cs typeface="Open Sans"/>
                <a:sym typeface="Open Sans"/>
              </a:rPr>
              <a:t>Pida a los participantes que lean los artículos y decidan si el título describe el artículo</a:t>
            </a:r>
            <a:endParaRPr sz="1100" b="0">
              <a:solidFill>
                <a:srgbClr val="000000"/>
              </a:solidFill>
              <a:latin typeface="Calibri"/>
              <a:ea typeface="Calibri"/>
              <a:cs typeface="Calibri"/>
              <a:sym typeface="Calibri"/>
            </a:endParaRPr>
          </a:p>
          <a:p>
            <a:pPr marL="0" lvl="0" indent="0" algn="ctr" rtl="0">
              <a:lnSpc>
                <a:spcPct val="100000"/>
              </a:lnSpc>
              <a:spcBef>
                <a:spcPts val="0"/>
              </a:spcBef>
              <a:spcAft>
                <a:spcPts val="0"/>
              </a:spcAft>
              <a:buSzPts val="12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229150b2674_0_38"/>
          <p:cNvSpPr txBox="1">
            <a:spLocks noGrp="1"/>
          </p:cNvSpPr>
          <p:nvPr>
            <p:ph type="title"/>
          </p:nvPr>
        </p:nvSpPr>
        <p:spPr>
          <a:xfrm>
            <a:off x="95725" y="147950"/>
            <a:ext cx="8937900" cy="4486395"/>
          </a:xfrm>
          <a:prstGeom prst="rect">
            <a:avLst/>
          </a:prstGeom>
          <a:noFill/>
          <a:ln>
            <a:noFill/>
          </a:ln>
        </p:spPr>
        <p:txBody>
          <a:bodyPr spcFirstLastPara="1" wrap="square" lIns="0" tIns="0" rIns="0" bIns="0" anchor="t" anchorCtr="0">
            <a:noAutofit/>
          </a:bodyPr>
          <a:lstStyle/>
          <a:p>
            <a:pPr marL="0" lvl="0" indent="0" algn="l" rtl="0">
              <a:lnSpc>
                <a:spcPct val="150000"/>
              </a:lnSpc>
              <a:spcBef>
                <a:spcPts val="1100"/>
              </a:spcBef>
              <a:spcAft>
                <a:spcPts val="0"/>
              </a:spcAft>
              <a:buSzPts val="1200"/>
              <a:buNone/>
            </a:pPr>
            <a:r>
              <a:rPr lang="en">
                <a:solidFill>
                  <a:schemeClr val="dk2"/>
                </a:solidFill>
                <a:latin typeface="Open Sans"/>
                <a:ea typeface="Open Sans"/>
                <a:cs typeface="Open Sans"/>
                <a:sym typeface="Open Sans"/>
              </a:rPr>
              <a:t>Ejercicio:</a:t>
            </a:r>
            <a:br>
              <a:rPr lang="en" sz="110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¿El siguiente titular describe con precisión el contenido del artículo?“</a:t>
            </a:r>
            <a:br>
              <a:rPr lang="en" sz="1100" b="0">
                <a:solidFill>
                  <a:schemeClr val="dk2"/>
                </a:solidFill>
                <a:latin typeface="Open Sans"/>
                <a:ea typeface="Open Sans"/>
                <a:cs typeface="Open Sans"/>
                <a:sym typeface="Open Sans"/>
              </a:rPr>
            </a:br>
            <a:r>
              <a:rPr lang="en">
                <a:solidFill>
                  <a:schemeClr val="dk2"/>
                </a:solidFill>
                <a:latin typeface="Open Sans"/>
                <a:ea typeface="Open Sans"/>
                <a:cs typeface="Open Sans"/>
                <a:sym typeface="Open Sans"/>
              </a:rPr>
              <a:t>Legislador austriaco prueba refrescos de cola para Covid y afirma que el resultado POSITIVO devuelto muestra que las pruebas son 'inútiles'"</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Michael Schnedlitz, miembro del Consejo Nacional de Austria y secretario general del derechista Partido de la Libertad, arremetió contra el programa de detección del gobierno y otras medidas contra el coronavirus mientras se dirigía a sus colegas en el parlamento el jueves. Durante su discurso, Schnedlitz administró una prueba rápida de Covid-19 en un vaso de cola, mostrando a sus colegas después de unos minutos que la bebida carbonatada azucarada había dado positivo por el virus. </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 Los comentarios de Schnedlitz recibieron elogios generalizados en las redes sociales, pero algunos se mostraron en desacuerdo con su técnica de prueba. Según el diario alemán Die Welt, el legislador austriaco administró la prueba de forma incorrecta, saltándose un paso importante antes de comprobar la muestra en busca del virus.</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Fuente: RT.com</a:t>
            </a:r>
            <a:endParaRPr sz="1100" b="0">
              <a:solidFill>
                <a:schemeClr val="dk2"/>
              </a:solidFill>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29150b2674_0_43"/>
          <p:cNvSpPr txBox="1">
            <a:spLocks noGrp="1"/>
          </p:cNvSpPr>
          <p:nvPr>
            <p:ph type="title"/>
          </p:nvPr>
        </p:nvSpPr>
        <p:spPr>
          <a:xfrm>
            <a:off x="159327" y="147900"/>
            <a:ext cx="8728364" cy="4604209"/>
          </a:xfrm>
          <a:prstGeom prst="rect">
            <a:avLst/>
          </a:prstGeom>
          <a:noFill/>
          <a:ln>
            <a:noFill/>
          </a:ln>
        </p:spPr>
        <p:txBody>
          <a:bodyPr spcFirstLastPara="1" wrap="square" lIns="0" tIns="0" rIns="0" bIns="0" anchor="t" anchorCtr="0">
            <a:noAutofit/>
          </a:bodyPr>
          <a:lstStyle/>
          <a:p>
            <a:pPr marL="0" lvl="0" indent="0" algn="just" rtl="0">
              <a:lnSpc>
                <a:spcPct val="150000"/>
              </a:lnSpc>
              <a:spcBef>
                <a:spcPts val="0"/>
              </a:spcBef>
              <a:spcAft>
                <a:spcPts val="0"/>
              </a:spcAft>
              <a:buSzPts val="1200"/>
              <a:buNone/>
            </a:pPr>
            <a:r>
              <a:rPr lang="en">
                <a:solidFill>
                  <a:schemeClr val="dk2"/>
                </a:solidFill>
                <a:latin typeface="Open Sans"/>
                <a:ea typeface="Open Sans"/>
                <a:cs typeface="Open Sans"/>
                <a:sym typeface="Open Sans"/>
              </a:rPr>
              <a:t>CIERRE - 15 min</a:t>
            </a:r>
            <a:br>
              <a:rPr lang="en">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Las noticias y la información no creíbles pueden adoptar muchas formas, como la información errónea y la desinformación. Estos tipos de información no creíble a menudo difieren en términos de intención, o si el creador está tratando de engañar, manipular o causar daño con su contenido. Ser capaz de reconocer información que podría ser falsa o manipuladora de alguna manera es una habilidad vital de alfabetización mediática y puede ayudarte a evitar ser presa de un esquema o de las malas acciones y malas intenciones de alguien. Recuerde preocuparse antes de compartir: ¡usted es la línea de defensa más importante contra la desinformación! En un mundo en el que la mayoría de nosotros nos enteramos, al menos en parte, de las redes sociales, los titulares son cada vez más importantes. Pero los titulares en las plataformas de medios a menudo pueden ser engañosos, manipuladores o simplemente inexactos. Estar al tanto de los diferentes tipos de titulares, ser más cauteloso al leer los titulares y tomarse el tiempo para nombrar cualquier emoción que tenga en reacción a un titular, o simplemente hacer una pausa por un momento, puede ayudarlo a convertirse en un consumidor más inteligente de noticias en general.</a:t>
            </a:r>
            <a:endParaRPr sz="1000" b="0">
              <a:solidFill>
                <a:schemeClr val="dk2"/>
              </a:solidFill>
              <a:latin typeface="Open Sans"/>
              <a:ea typeface="Open Sans"/>
              <a:cs typeface="Open Sans"/>
              <a:sym typeface="Open Sans"/>
            </a:endParaRPr>
          </a:p>
          <a:p>
            <a:pPr marL="0" lvl="0" indent="0" algn="l" rtl="0">
              <a:lnSpc>
                <a:spcPct val="115000"/>
              </a:lnSpc>
              <a:spcBef>
                <a:spcPts val="0"/>
              </a:spcBef>
              <a:spcAft>
                <a:spcPts val="0"/>
              </a:spcAft>
              <a:buSzPts val="1200"/>
              <a:buNone/>
            </a:pPr>
            <a:r>
              <a:rPr lang="en">
                <a:solidFill>
                  <a:schemeClr val="dk2"/>
                </a:solidFill>
                <a:latin typeface="Open Sans"/>
                <a:ea typeface="Open Sans"/>
                <a:cs typeface="Open Sans"/>
                <a:sym typeface="Open Sans"/>
              </a:rPr>
              <a:t>Reflexión</a:t>
            </a:r>
            <a:endParaRPr sz="1000" b="0">
              <a:solidFill>
                <a:schemeClr val="dk2"/>
              </a:solidFill>
              <a:latin typeface="Open Sans"/>
              <a:ea typeface="Open Sans"/>
              <a:cs typeface="Open Sans"/>
              <a:sym typeface="Open Sans"/>
            </a:endParaRPr>
          </a:p>
          <a:p>
            <a:pPr marL="0" lvl="0" indent="0" algn="l" rtl="0">
              <a:lnSpc>
                <a:spcPct val="115000"/>
              </a:lnSpc>
              <a:spcBef>
                <a:spcPts val="1200"/>
              </a:spcBef>
              <a:spcAft>
                <a:spcPts val="0"/>
              </a:spcAft>
              <a:buSzPts val="1200"/>
              <a:buNone/>
            </a:pPr>
            <a:r>
              <a:rPr lang="en" sz="1100" b="0">
                <a:solidFill>
                  <a:schemeClr val="dk2"/>
                </a:solidFill>
                <a:latin typeface="Open Sans"/>
                <a:ea typeface="Open Sans"/>
                <a:cs typeface="Open Sans"/>
                <a:sym typeface="Open Sans"/>
              </a:rPr>
              <a:t>1. ¿Cuáles fueron las principales cosas que aprendiste hoy: De la enseñanza? ¿De las actividades prácticas? ¿Discusiones?</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2. ¿Cómo te será útil? ¿Qué diferencias supondrá para ti?</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3. ¿Qué harás para obtener el máximo beneficio del taller?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4" name="Google Shape;304;g229150b2674_0_48"/>
          <p:cNvGrpSpPr/>
          <p:nvPr/>
        </p:nvGrpSpPr>
        <p:grpSpPr>
          <a:xfrm>
            <a:off x="4167750" y="4704850"/>
            <a:ext cx="808500" cy="92100"/>
            <a:chOff x="3570750" y="4704850"/>
            <a:chExt cx="808500" cy="92100"/>
          </a:xfrm>
        </p:grpSpPr>
        <p:sp>
          <p:nvSpPr>
            <p:cNvPr id="305" name="Google Shape;305;g229150b2674_0_48"/>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g229150b2674_0_48"/>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g229150b2674_0_48"/>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g229150b2674_0_48"/>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309" name="Google Shape;309;g229150b2674_0_48"/>
          <p:cNvCxnSpPr/>
          <p:nvPr/>
        </p:nvCxnSpPr>
        <p:spPr>
          <a:xfrm>
            <a:off x="720000" y="418900"/>
            <a:ext cx="0" cy="872100"/>
          </a:xfrm>
          <a:prstGeom prst="straightConnector1">
            <a:avLst/>
          </a:prstGeom>
          <a:noFill/>
          <a:ln w="19050" cap="flat" cmpd="sng">
            <a:solidFill>
              <a:schemeClr val="lt1"/>
            </a:solidFill>
            <a:prstDash val="solid"/>
            <a:round/>
            <a:headEnd type="none" w="sm" len="sm"/>
            <a:tailEnd type="none" w="sm" len="sm"/>
          </a:ln>
        </p:spPr>
      </p:cxnSp>
      <p:pic>
        <p:nvPicPr>
          <p:cNvPr id="310" name="Google Shape;310;g229150b2674_0_48"/>
          <p:cNvPicPr preferRelativeResize="0"/>
          <p:nvPr/>
        </p:nvPicPr>
        <p:blipFill rotWithShape="1">
          <a:blip r:embed="rId3">
            <a:alphaModFix/>
          </a:blip>
          <a:srcRect/>
          <a:stretch/>
        </p:blipFill>
        <p:spPr>
          <a:xfrm>
            <a:off x="8406261" y="85675"/>
            <a:ext cx="574613" cy="429580"/>
          </a:xfrm>
          <a:prstGeom prst="rect">
            <a:avLst/>
          </a:prstGeom>
          <a:noFill/>
          <a:ln>
            <a:noFill/>
          </a:ln>
        </p:spPr>
      </p:pic>
      <p:sp>
        <p:nvSpPr>
          <p:cNvPr id="311" name="Google Shape;311;g229150b2674_0_48"/>
          <p:cNvSpPr txBox="1"/>
          <p:nvPr/>
        </p:nvSpPr>
        <p:spPr>
          <a:xfrm>
            <a:off x="662556" y="1795111"/>
            <a:ext cx="6532855" cy="2313529"/>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lt1"/>
              </a:buClr>
              <a:buSzPts val="5200"/>
              <a:buFont typeface="Montserrat"/>
              <a:buNone/>
            </a:pPr>
            <a:r>
              <a:rPr lang="en" sz="4800" b="1" i="0" u="none" strike="noStrike" cap="none">
                <a:solidFill>
                  <a:schemeClr val="lt1"/>
                </a:solidFill>
                <a:latin typeface="Montserrat"/>
                <a:ea typeface="Montserrat"/>
                <a:cs typeface="Montserrat"/>
                <a:sym typeface="Montserrat"/>
              </a:rPr>
              <a:t>Módulo #1</a:t>
            </a:r>
            <a:br>
              <a:rPr lang="en" sz="4800" b="1" i="0" u="none" strike="noStrike" cap="none">
                <a:solidFill>
                  <a:schemeClr val="lt1"/>
                </a:solidFill>
                <a:latin typeface="Montserrat"/>
                <a:ea typeface="Montserrat"/>
                <a:cs typeface="Montserrat"/>
                <a:sym typeface="Montserrat"/>
              </a:rPr>
            </a:br>
            <a:r>
              <a:rPr lang="en" sz="3200" b="1" i="0" u="none" strike="noStrike" cap="none">
                <a:solidFill>
                  <a:schemeClr val="lt1"/>
                </a:solidFill>
                <a:latin typeface="Montserrat"/>
                <a:ea typeface="Montserrat"/>
                <a:cs typeface="Montserrat"/>
                <a:sym typeface="Montserrat"/>
              </a:rPr>
              <a:t>Actividad #3</a:t>
            </a:r>
            <a:br>
              <a:rPr lang="en" sz="3200" b="1" i="0" u="none" strike="noStrike" cap="none">
                <a:solidFill>
                  <a:schemeClr val="lt1"/>
                </a:solidFill>
                <a:latin typeface="Montserrat"/>
                <a:ea typeface="Montserrat"/>
                <a:cs typeface="Montserrat"/>
                <a:sym typeface="Montserrat"/>
              </a:rPr>
            </a:br>
            <a:r>
              <a:rPr lang="en" sz="1600" b="1" i="0" u="none" strike="noStrike" cap="none">
                <a:solidFill>
                  <a:schemeClr val="lt1"/>
                </a:solidFill>
                <a:latin typeface="Montserrat"/>
                <a:ea typeface="Montserrat"/>
                <a:cs typeface="Montserrat"/>
                <a:sym typeface="Montserrat"/>
              </a:rPr>
              <a:t>TIPO DE CONTENIDO</a:t>
            </a:r>
            <a:endParaRPr/>
          </a:p>
        </p:txBody>
      </p:sp>
      <p:pic>
        <p:nvPicPr>
          <p:cNvPr id="312" name="Google Shape;312;g229150b2674_0_48"/>
          <p:cNvPicPr preferRelativeResize="0"/>
          <p:nvPr/>
        </p:nvPicPr>
        <p:blipFill rotWithShape="1">
          <a:blip r:embed="rId4">
            <a:alphaModFix/>
          </a:blip>
          <a:srcRect/>
          <a:stretch/>
        </p:blipFill>
        <p:spPr>
          <a:xfrm>
            <a:off x="4884150" y="854950"/>
            <a:ext cx="3493311" cy="2560542"/>
          </a:xfrm>
          <a:prstGeom prst="rect">
            <a:avLst/>
          </a:prstGeom>
          <a:noFill/>
          <a:ln>
            <a:noFill/>
          </a:ln>
        </p:spPr>
      </p:pic>
      <p:pic>
        <p:nvPicPr>
          <p:cNvPr id="313" name="Google Shape;313;g229150b2674_0_48"/>
          <p:cNvPicPr preferRelativeResize="0"/>
          <p:nvPr/>
        </p:nvPicPr>
        <p:blipFill rotWithShape="1">
          <a:blip r:embed="rId5">
            <a:alphaModFix/>
          </a:blip>
          <a:srcRect/>
          <a:stretch/>
        </p:blipFill>
        <p:spPr>
          <a:xfrm>
            <a:off x="233771" y="4754810"/>
            <a:ext cx="972457" cy="21451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229150b2674_0_61"/>
          <p:cNvSpPr txBox="1">
            <a:spLocks noGrp="1"/>
          </p:cNvSpPr>
          <p:nvPr>
            <p:ph type="title"/>
          </p:nvPr>
        </p:nvSpPr>
        <p:spPr>
          <a:xfrm>
            <a:off x="156650" y="191475"/>
            <a:ext cx="8911800" cy="4643761"/>
          </a:xfrm>
          <a:prstGeom prst="rect">
            <a:avLst/>
          </a:prstGeom>
          <a:noFill/>
          <a:ln>
            <a:noFill/>
          </a:ln>
        </p:spPr>
        <p:txBody>
          <a:bodyPr spcFirstLastPara="1" wrap="square" lIns="0" tIns="0" rIns="0" bIns="0" anchor="t" anchorCtr="0">
            <a:noAutofit/>
          </a:bodyPr>
          <a:lstStyle/>
          <a:p>
            <a:pPr marL="0" lvl="0" indent="0" algn="just" rtl="0">
              <a:lnSpc>
                <a:spcPct val="150000"/>
              </a:lnSpc>
              <a:spcBef>
                <a:spcPts val="1200"/>
              </a:spcBef>
              <a:spcAft>
                <a:spcPts val="0"/>
              </a:spcAft>
              <a:buSzPts val="1200"/>
              <a:buNone/>
            </a:pPr>
            <a:r>
              <a:rPr lang="en" sz="1100">
                <a:solidFill>
                  <a:schemeClr val="dk2"/>
                </a:solidFill>
                <a:latin typeface="Open Sans"/>
                <a:ea typeface="Open Sans"/>
                <a:cs typeface="Open Sans"/>
                <a:sym typeface="Open Sans"/>
              </a:rPr>
              <a:t>Calentamiento –</a:t>
            </a:r>
            <a:r>
              <a:rPr lang="en" sz="1100" b="0">
                <a:solidFill>
                  <a:schemeClr val="dk2"/>
                </a:solidFill>
                <a:latin typeface="Open Sans"/>
                <a:ea typeface="Open Sans"/>
                <a:cs typeface="Open Sans"/>
                <a:sym typeface="Open Sans"/>
              </a:rPr>
              <a:t>5 min</a:t>
            </a:r>
            <a:endParaRPr sz="1100" b="0">
              <a:solidFill>
                <a:schemeClr val="dk2"/>
              </a:solidFill>
              <a:latin typeface="Open Sans"/>
              <a:ea typeface="Open Sans"/>
              <a:cs typeface="Open Sans"/>
              <a:sym typeface="Open Sans"/>
            </a:endParaRPr>
          </a:p>
          <a:p>
            <a:pPr marL="0" lvl="0" indent="0" algn="just" rtl="0">
              <a:lnSpc>
                <a:spcPct val="150000"/>
              </a:lnSpc>
              <a:spcBef>
                <a:spcPts val="1200"/>
              </a:spcBef>
              <a:spcAft>
                <a:spcPts val="0"/>
              </a:spcAft>
              <a:buSzPts val="1200"/>
              <a:buNone/>
            </a:pPr>
            <a:r>
              <a:rPr lang="en" sz="1100" b="0">
                <a:solidFill>
                  <a:schemeClr val="dk2"/>
                </a:solidFill>
                <a:latin typeface="Open Sans"/>
                <a:ea typeface="Open Sans"/>
                <a:cs typeface="Open Sans"/>
                <a:sym typeface="Open Sans"/>
              </a:rPr>
              <a:t>Pregunte a los participantes: ¿Dónde encuentran información sobre salud y ciencia? Si usted o un ser querido sufriera de cierto síntoma o cierta afección, ¿a dónde acudiría para obtener información precisa?</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Los participantes escribirán sus respuestas en notas adhesivas, tantas notas adhesivas como necesiten para enumerar todas sus respuestas. Los participantes deben escribir solo una respuesta por nota adhesiva. Pida a los participantes que coloquen sus pegatinas en un papel de rotafolio. A medida que cada persona coloque una pegatina, pídale que lea en voz alta lo que está escrito en ella. Cualquier otra persona con una respuesta similar debe presentarse y leer su respuesta, y agrupar ideas similares. Revisa todas las respuestas.</a:t>
            </a:r>
            <a:endParaRPr sz="1100" b="0">
              <a:solidFill>
                <a:schemeClr val="dk2"/>
              </a:solidFill>
              <a:latin typeface="Open Sans"/>
              <a:ea typeface="Open Sans"/>
              <a:cs typeface="Open Sans"/>
              <a:sym typeface="Open Sans"/>
            </a:endParaRPr>
          </a:p>
          <a:p>
            <a:pPr marL="0" lvl="0" indent="0" algn="l" rtl="0">
              <a:lnSpc>
                <a:spcPct val="150000"/>
              </a:lnSpc>
              <a:spcBef>
                <a:spcPts val="1200"/>
              </a:spcBef>
              <a:spcAft>
                <a:spcPts val="0"/>
              </a:spcAft>
              <a:buSzPts val="1200"/>
              <a:buNone/>
            </a:pPr>
            <a:r>
              <a:rPr lang="en" sz="1100">
                <a:solidFill>
                  <a:schemeClr val="dk2"/>
                </a:solidFill>
                <a:latin typeface="Open Sans"/>
                <a:ea typeface="Open Sans"/>
                <a:cs typeface="Open Sans"/>
                <a:sym typeface="Open Sans"/>
              </a:rPr>
              <a:t> Preguntas de proceso – 10 min</a:t>
            </a:r>
            <a:br>
              <a:rPr lang="en" sz="110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¿Cuáles de estos crees que son confiables o no confiables?</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¿Buscar en Google es siempre el mejor enfoque para encontrar esta información?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29150b2674_0_66"/>
          <p:cNvSpPr txBox="1">
            <a:spLocks noGrp="1"/>
          </p:cNvSpPr>
          <p:nvPr>
            <p:ph type="title"/>
          </p:nvPr>
        </p:nvSpPr>
        <p:spPr>
          <a:xfrm>
            <a:off x="130550" y="87025"/>
            <a:ext cx="8597814" cy="4484975"/>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0"/>
              </a:spcAft>
              <a:buSzPts val="1200"/>
              <a:buNone/>
            </a:pPr>
            <a:r>
              <a:rPr lang="en" sz="1100">
                <a:solidFill>
                  <a:schemeClr val="dk2"/>
                </a:solidFill>
                <a:latin typeface="Open Sans"/>
                <a:ea typeface="Open Sans"/>
                <a:cs typeface="Open Sans"/>
                <a:sym typeface="Open Sans"/>
              </a:rPr>
              <a:t>Introducción–</a:t>
            </a:r>
            <a:r>
              <a:rPr lang="en" sz="1100" b="0">
                <a:solidFill>
                  <a:schemeClr val="dk2"/>
                </a:solidFill>
                <a:latin typeface="Open Sans"/>
                <a:ea typeface="Open Sans"/>
                <a:cs typeface="Open Sans"/>
                <a:sym typeface="Open Sans"/>
              </a:rPr>
              <a:t>5  min</a:t>
            </a:r>
            <a:endParaRPr sz="1000" b="0">
              <a:solidFill>
                <a:schemeClr val="dk2"/>
              </a:solidFill>
              <a:latin typeface="Open Sans"/>
              <a:ea typeface="Open Sans"/>
              <a:cs typeface="Open Sans"/>
              <a:sym typeface="Open Sans"/>
            </a:endParaRPr>
          </a:p>
          <a:p>
            <a:pPr marL="0" lvl="0" indent="0" algn="just" rtl="0">
              <a:lnSpc>
                <a:spcPct val="150000"/>
              </a:lnSpc>
              <a:spcBef>
                <a:spcPts val="1200"/>
              </a:spcBef>
              <a:spcAft>
                <a:spcPts val="0"/>
              </a:spcAft>
              <a:buSzPts val="1200"/>
              <a:buNone/>
            </a:pPr>
            <a:endParaRPr sz="1000" b="0">
              <a:solidFill>
                <a:schemeClr val="dk2"/>
              </a:solidFill>
              <a:latin typeface="Open Sans"/>
              <a:ea typeface="Open Sans"/>
              <a:cs typeface="Open Sans"/>
              <a:sym typeface="Open Sans"/>
            </a:endParaRPr>
          </a:p>
          <a:p>
            <a:pPr marL="0" lvl="0" indent="0" algn="just" rtl="0">
              <a:lnSpc>
                <a:spcPct val="150000"/>
              </a:lnSpc>
              <a:spcBef>
                <a:spcPts val="0"/>
              </a:spcBef>
              <a:spcAft>
                <a:spcPts val="0"/>
              </a:spcAft>
              <a:buSzPts val="1200"/>
              <a:buNone/>
            </a:pPr>
            <a:r>
              <a:rPr lang="en" sz="1100" b="0">
                <a:solidFill>
                  <a:schemeClr val="dk2"/>
                </a:solidFill>
                <a:latin typeface="Open Sans"/>
                <a:ea typeface="Open Sans"/>
                <a:cs typeface="Open Sans"/>
                <a:sym typeface="Open Sans"/>
              </a:rPr>
              <a:t>Identificar diferentes formas de transmitir información, incluyendo la información, la propaganda, la publicidad social, las relaciones públicas y la publicidad comercial. Esto es importante porque tenemos que entender los objetivos que tiene un creador de información antes de poder juzgar la credibilidad de la información. </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La información presenta hechos que tienen la intención de educar a las personas sobre un tema o temas. Puede incluir algunas opiniones sobre los hechos, pero las opiniones están claramente etiquetadas y no son el foco principal de la pieza informativa. Para todos los tipos de persuasión, el propósito es influir. El contenido persuasivo también tiende a apelar a las emociones más que el contenido informador. La persuasión es un problema cuando se oculta su verdadera naturaleza. También ten en cuenta que incluso los artículos de opinión de la más alta calidad no te dan toda la verdad. Los hechos individuales proporcionados pueden ser exactos, pero el autor omitirá la mayoría de los hechos que refutan su idea principal. Por eso es importante leer una variedad de opiniones y buscar piezas puramente fácticas. ¡Tenga en cuenta que los artículos de opinión de baja calidad pueden contener información falsa!</a:t>
            </a:r>
            <a:endParaRPr sz="1100" b="0">
              <a:solidFill>
                <a:schemeClr val="dk2"/>
              </a:solidFill>
              <a:latin typeface="Open Sans"/>
              <a:ea typeface="Open Sans"/>
              <a:cs typeface="Open Sans"/>
              <a:sym typeface="Open Sans"/>
            </a:endParaRPr>
          </a:p>
          <a:p>
            <a:pPr marL="0" lvl="0" indent="0" algn="just" rtl="0">
              <a:lnSpc>
                <a:spcPct val="150000"/>
              </a:lnSpc>
              <a:spcBef>
                <a:spcPts val="1200"/>
              </a:spcBef>
              <a:spcAft>
                <a:spcPts val="0"/>
              </a:spcAft>
              <a:buSzPts val="1200"/>
              <a:buNone/>
            </a:pPr>
            <a:r>
              <a:rPr lang="en" sz="1100" b="0">
                <a:solidFill>
                  <a:schemeClr val="dk2"/>
                </a:solidFill>
                <a:latin typeface="Open Sans"/>
                <a:ea typeface="Open Sans"/>
                <a:cs typeface="Open Sans"/>
                <a:sym typeface="Open Sans"/>
              </a:rPr>
              <a:t>Entregue folletos a los participantes.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229150b2674_0_71"/>
          <p:cNvSpPr txBox="1">
            <a:spLocks noGrp="1"/>
          </p:cNvSpPr>
          <p:nvPr>
            <p:ph type="title"/>
          </p:nvPr>
        </p:nvSpPr>
        <p:spPr>
          <a:xfrm>
            <a:off x="3456150" y="3172325"/>
            <a:ext cx="2231700" cy="3654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200"/>
              <a:buNone/>
            </a:pPr>
            <a:endParaRPr/>
          </a:p>
        </p:txBody>
      </p:sp>
      <p:sp>
        <p:nvSpPr>
          <p:cNvPr id="329" name="Google Shape;329;g229150b2674_0_71"/>
          <p:cNvSpPr txBox="1">
            <a:spLocks noGrp="1"/>
          </p:cNvSpPr>
          <p:nvPr>
            <p:ph type="subTitle" idx="1"/>
          </p:nvPr>
        </p:nvSpPr>
        <p:spPr>
          <a:xfrm>
            <a:off x="1933200" y="2030225"/>
            <a:ext cx="5277600" cy="12633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SzPts val="1800"/>
              <a:buNone/>
            </a:pPr>
            <a:endParaRPr/>
          </a:p>
        </p:txBody>
      </p:sp>
      <p:sp>
        <p:nvSpPr>
          <p:cNvPr id="330" name="Google Shape;330;g229150b2674_0_71"/>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endParaRPr sz="1100" b="1" i="0" u="none" strike="noStrike" cap="none">
              <a:solidFill>
                <a:srgbClr val="000000"/>
              </a:solidFill>
              <a:latin typeface="Calibri"/>
              <a:ea typeface="Calibri"/>
              <a:cs typeface="Calibri"/>
              <a:sym typeface="Calibri"/>
            </a:endParaRPr>
          </a:p>
        </p:txBody>
      </p:sp>
      <p:graphicFrame>
        <p:nvGraphicFramePr>
          <p:cNvPr id="331" name="Google Shape;331;g229150b2674_0_71"/>
          <p:cNvGraphicFramePr/>
          <p:nvPr/>
        </p:nvGraphicFramePr>
        <p:xfrm>
          <a:off x="55418" y="77495"/>
          <a:ext cx="3000000" cy="3000000"/>
        </p:xfrm>
        <a:graphic>
          <a:graphicData uri="http://schemas.openxmlformats.org/drawingml/2006/table">
            <a:tbl>
              <a:tblPr>
                <a:noFill/>
              </a:tblPr>
              <a:tblGrid>
                <a:gridCol w="1141225">
                  <a:extLst>
                    <a:ext uri="{9D8B030D-6E8A-4147-A177-3AD203B41FA5}">
                      <a16:colId xmlns:a16="http://schemas.microsoft.com/office/drawing/2014/main" val="20000"/>
                    </a:ext>
                  </a:extLst>
                </a:gridCol>
                <a:gridCol w="1194075">
                  <a:extLst>
                    <a:ext uri="{9D8B030D-6E8A-4147-A177-3AD203B41FA5}">
                      <a16:colId xmlns:a16="http://schemas.microsoft.com/office/drawing/2014/main" val="20001"/>
                    </a:ext>
                  </a:extLst>
                </a:gridCol>
                <a:gridCol w="1010600">
                  <a:extLst>
                    <a:ext uri="{9D8B030D-6E8A-4147-A177-3AD203B41FA5}">
                      <a16:colId xmlns:a16="http://schemas.microsoft.com/office/drawing/2014/main" val="20002"/>
                    </a:ext>
                  </a:extLst>
                </a:gridCol>
                <a:gridCol w="1177625">
                  <a:extLst>
                    <a:ext uri="{9D8B030D-6E8A-4147-A177-3AD203B41FA5}">
                      <a16:colId xmlns:a16="http://schemas.microsoft.com/office/drawing/2014/main" val="20003"/>
                    </a:ext>
                  </a:extLst>
                </a:gridCol>
                <a:gridCol w="1392375">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gridCol w="1690250">
                  <a:extLst>
                    <a:ext uri="{9D8B030D-6E8A-4147-A177-3AD203B41FA5}">
                      <a16:colId xmlns:a16="http://schemas.microsoft.com/office/drawing/2014/main" val="20006"/>
                    </a:ext>
                  </a:extLst>
                </a:gridCol>
              </a:tblGrid>
              <a:tr h="687850">
                <a:tc>
                  <a:txBody>
                    <a:bodyPr/>
                    <a:lstStyle/>
                    <a:p>
                      <a:pPr marL="0" marR="0" lvl="0" indent="0" algn="l" rtl="0">
                        <a:lnSpc>
                          <a:spcPct val="115000"/>
                        </a:lnSpc>
                        <a:spcBef>
                          <a:spcPts val="0"/>
                        </a:spcBef>
                        <a:spcAft>
                          <a:spcPts val="0"/>
                        </a:spcAft>
                        <a:buClr>
                          <a:srgbClr val="000000"/>
                        </a:buClr>
                        <a:buSzPts val="700"/>
                        <a:buFont typeface="Arial"/>
                        <a:buNone/>
                      </a:pPr>
                      <a:r>
                        <a:rPr lang="en" sz="700" b="1" u="none" strike="noStrike" cap="none"/>
                        <a:t>Tipo de contenido</a:t>
                      </a:r>
                      <a:endParaRPr sz="700" b="1"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DFFB8"/>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b="1" u="none" strike="noStrike" cap="none"/>
                        <a:t>Informes</a:t>
                      </a:r>
                      <a:endParaRPr sz="700" b="1"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DFFB8"/>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b="1" u="none" strike="noStrike" cap="none"/>
                        <a:t>Opinión</a:t>
                      </a:r>
                      <a:endParaRPr sz="700" b="1"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DFFB8"/>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b="1" u="none" strike="noStrike" cap="none"/>
                        <a:t>Publicidad</a:t>
                      </a:r>
                      <a:endParaRPr sz="700" b="1"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DFFB8"/>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b="1" u="none" strike="noStrike" cap="none"/>
                        <a:t>Publicidad en redes sociales</a:t>
                      </a:r>
                      <a:endParaRPr sz="700" b="1"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DFFB8"/>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b="1" u="none" strike="noStrike" cap="none"/>
                        <a:t>PR</a:t>
                      </a:r>
                      <a:endParaRPr sz="700" b="1"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DFFB8"/>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b="1" u="none" strike="noStrike" cap="none"/>
                        <a:t>Propaganda</a:t>
                      </a:r>
                      <a:endParaRPr sz="700" b="1"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4DFFB8"/>
                    </a:solidFill>
                  </a:tcPr>
                </a:tc>
                <a:extLst>
                  <a:ext uri="{0D108BD9-81ED-4DB2-BD59-A6C34878D82A}">
                    <a16:rowId xmlns:a16="http://schemas.microsoft.com/office/drawing/2014/main" val="10000"/>
                  </a:ext>
                </a:extLst>
              </a:tr>
              <a:tr h="389150">
                <a:tc>
                  <a:txBody>
                    <a:bodyPr/>
                    <a:lstStyle/>
                    <a:p>
                      <a:pPr marL="0" marR="0" lvl="0" indent="0" algn="l" rtl="0">
                        <a:lnSpc>
                          <a:spcPct val="115000"/>
                        </a:lnSpc>
                        <a:spcBef>
                          <a:spcPts val="0"/>
                        </a:spcBef>
                        <a:spcAft>
                          <a:spcPts val="0"/>
                        </a:spcAft>
                        <a:buClr>
                          <a:srgbClr val="000000"/>
                        </a:buClr>
                        <a:buSzPts val="700"/>
                        <a:buFont typeface="Arial"/>
                        <a:buNone/>
                      </a:pPr>
                      <a:r>
                        <a:rPr lang="en" sz="700" b="1" u="none" strike="noStrike" cap="none"/>
                        <a:t>Esta es una forma de:</a:t>
                      </a:r>
                      <a:endParaRPr sz="700" b="1"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1FFE6"/>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b="1" i="1" u="none" strike="noStrike" cap="none"/>
                        <a:t>Información</a:t>
                      </a:r>
                      <a:endParaRPr sz="700" b="1" i="1"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1FFE6"/>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b="1" i="1" u="none" strike="noStrike" cap="none"/>
                        <a:t>Persuasión</a:t>
                      </a:r>
                      <a:endParaRPr sz="700" b="1" i="1"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1FFE6"/>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b="1" i="1" u="none" strike="noStrike" cap="none"/>
                        <a:t>Persuasión</a:t>
                      </a:r>
                      <a:endParaRPr sz="700" b="1" i="1"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1FFE6"/>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b="1" i="1" u="none" strike="noStrike" cap="none"/>
                        <a:t>Persuasión</a:t>
                      </a:r>
                      <a:endParaRPr sz="700" b="1" i="1"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1FFE6"/>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b="1" i="1" u="none" strike="noStrike" cap="none"/>
                        <a:t>PErsuasión</a:t>
                      </a:r>
                      <a:endParaRPr sz="700" b="1" i="1"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1FFE6"/>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b="1" i="1" u="none" strike="noStrike" cap="none"/>
                        <a:t>Persuasión</a:t>
                      </a:r>
                      <a:endParaRPr sz="700" b="1" i="1"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1FFE6"/>
                    </a:solidFill>
                  </a:tcPr>
                </a:tc>
                <a:extLst>
                  <a:ext uri="{0D108BD9-81ED-4DB2-BD59-A6C34878D82A}">
                    <a16:rowId xmlns:a16="http://schemas.microsoft.com/office/drawing/2014/main" val="10001"/>
                  </a:ext>
                </a:extLst>
              </a:tr>
              <a:tr h="931175">
                <a:tc>
                  <a:txBody>
                    <a:bodyPr/>
                    <a:lstStyle/>
                    <a:p>
                      <a:pPr marL="0" marR="0" lvl="0" indent="0" algn="l" rtl="0">
                        <a:lnSpc>
                          <a:spcPct val="115000"/>
                        </a:lnSpc>
                        <a:spcBef>
                          <a:spcPts val="0"/>
                        </a:spcBef>
                        <a:spcAft>
                          <a:spcPts val="0"/>
                        </a:spcAft>
                        <a:buClr>
                          <a:srgbClr val="000000"/>
                        </a:buClr>
                        <a:buSzPts val="700"/>
                        <a:buFont typeface="Arial"/>
                        <a:buNone/>
                      </a:pPr>
                      <a:r>
                        <a:rPr lang="en" sz="700" b="1" u="none" strike="noStrike" cap="none"/>
                        <a:t>¿Utiliza hechos u opiniones?</a:t>
                      </a:r>
                      <a:endParaRPr sz="700" b="1"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FFF1"/>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Deben ser en su mayoría hechos. Las opiniones se atribuyen a otros oradores, no son la opinión del autor.</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FFF1"/>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El autor expresa su opinión. Los mejores artículos de opinión están respaldados por hechos.</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FFF1"/>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Opinión, que debe comprar el producto o servicio.</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FFF1"/>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Opinión, sobre cómo debes comportarte.</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FFF1"/>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Opinión, sobre la empresa en cuestión.</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FFF1"/>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Opinión, generalmente sobre política.</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FFF1"/>
                    </a:solidFill>
                  </a:tcPr>
                </a:tc>
                <a:extLst>
                  <a:ext uri="{0D108BD9-81ED-4DB2-BD59-A6C34878D82A}">
                    <a16:rowId xmlns:a16="http://schemas.microsoft.com/office/drawing/2014/main" val="10002"/>
                  </a:ext>
                </a:extLst>
              </a:tr>
              <a:tr h="662675">
                <a:tc>
                  <a:txBody>
                    <a:bodyPr/>
                    <a:lstStyle/>
                    <a:p>
                      <a:pPr marL="0" marR="0" lvl="0" indent="0" algn="l" rtl="0">
                        <a:lnSpc>
                          <a:spcPct val="115000"/>
                        </a:lnSpc>
                        <a:spcBef>
                          <a:spcPts val="0"/>
                        </a:spcBef>
                        <a:spcAft>
                          <a:spcPts val="0"/>
                        </a:spcAft>
                        <a:buClr>
                          <a:srgbClr val="000000"/>
                        </a:buClr>
                        <a:buSzPts val="700"/>
                        <a:buFont typeface="Arial"/>
                        <a:buNone/>
                      </a:pPr>
                      <a:r>
                        <a:rPr lang="en" sz="700" b="1" u="none" strike="noStrike" cap="none"/>
                        <a:t>¿Con qué propósito?</a:t>
                      </a:r>
                      <a:endParaRPr sz="700" b="1"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1FFE6"/>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Informar.</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1FFE6"/>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Influir (en lo que crees).</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1FFE6"/>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Para influir (en lo que compras).</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1FFE6"/>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Influir (en cómo te comportas, por tu bien o por el de la sociedad).</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1FFE6"/>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Influir (en la forma en que piensas sobre una empresa).</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1FFE6"/>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Para influir u obligar (sus opiniones políticas, sus opciones políticas, etc.).</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1FFE6"/>
                    </a:solidFill>
                  </a:tcPr>
                </a:tc>
                <a:extLst>
                  <a:ext uri="{0D108BD9-81ED-4DB2-BD59-A6C34878D82A}">
                    <a16:rowId xmlns:a16="http://schemas.microsoft.com/office/drawing/2014/main" val="10003"/>
                  </a:ext>
                </a:extLst>
              </a:tr>
              <a:tr h="569300">
                <a:tc>
                  <a:txBody>
                    <a:bodyPr/>
                    <a:lstStyle/>
                    <a:p>
                      <a:pPr marL="0" marR="0" lvl="0" indent="0" algn="l" rtl="0">
                        <a:lnSpc>
                          <a:spcPct val="115000"/>
                        </a:lnSpc>
                        <a:spcBef>
                          <a:spcPts val="0"/>
                        </a:spcBef>
                        <a:spcAft>
                          <a:spcPts val="0"/>
                        </a:spcAft>
                        <a:buClr>
                          <a:srgbClr val="000000"/>
                        </a:buClr>
                        <a:buSzPts val="700"/>
                        <a:buFont typeface="Arial"/>
                        <a:buNone/>
                      </a:pPr>
                      <a:r>
                        <a:rPr lang="en" sz="700" b="1" u="none" strike="noStrike" cap="none"/>
                        <a:t>¿Qué emociones, impresiones o efectos provoca?</a:t>
                      </a:r>
                      <a:endParaRPr sz="700" b="1"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FFF1"/>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Curiosidad, interés, aprendizaje.</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FFF1"/>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Miedo, rabia, preocupación.</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FFF1"/>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Deseo, alegría, preocupación.</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FFF1"/>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Altruismo, miedo, preocupación.</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FFF1"/>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Sentimientos positivos hacia la empresa.</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FFF1"/>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El orgullo, el sentimiento de ser parte de algo, la ira, el deseo de actuar, el odio, el miedo, el horror.</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FFF1"/>
                    </a:solidFill>
                  </a:tcPr>
                </a:tc>
                <a:extLst>
                  <a:ext uri="{0D108BD9-81ED-4DB2-BD59-A6C34878D82A}">
                    <a16:rowId xmlns:a16="http://schemas.microsoft.com/office/drawing/2014/main" val="10004"/>
                  </a:ext>
                </a:extLst>
              </a:tr>
              <a:tr h="942875">
                <a:tc>
                  <a:txBody>
                    <a:bodyPr/>
                    <a:lstStyle/>
                    <a:p>
                      <a:pPr marL="0" marR="0" lvl="0" indent="0" algn="l" rtl="0">
                        <a:lnSpc>
                          <a:spcPct val="115000"/>
                        </a:lnSpc>
                        <a:spcBef>
                          <a:spcPts val="0"/>
                        </a:spcBef>
                        <a:spcAft>
                          <a:spcPts val="0"/>
                        </a:spcAft>
                        <a:buClr>
                          <a:srgbClr val="000000"/>
                        </a:buClr>
                        <a:buSzPts val="700"/>
                        <a:buFont typeface="Arial"/>
                        <a:buNone/>
                      </a:pPr>
                      <a:r>
                        <a:rPr lang="en" sz="700" b="1" u="none" strike="noStrike" cap="none"/>
                        <a:t>¿Cómo funciona</a:t>
                      </a:r>
                      <a:br>
                        <a:rPr lang="en" sz="700" b="1" u="none" strike="noStrike" cap="none"/>
                      </a:br>
                      <a:r>
                        <a:rPr lang="en" sz="700" b="1" u="none" strike="noStrike" cap="none"/>
                        <a:t>funciona (¿a través de qué mecanismos)?</a:t>
                      </a:r>
                      <a:endParaRPr sz="700" b="1"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1FFE6"/>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Descripción, representación, comparación.</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1FFE6"/>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Argumento, descripción, comparación, apelación a la emoción.</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1FFE6"/>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Apelar a los deseos, apelando o llamando la atención de las imágenes o la música.</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1FFE6"/>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Apelar a la moralidad, a la simpatía, al sentido de la responsabilidad, al deseo de superación personal. Puede tomar prestadas técnicas de la publicidad comercial.</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1FFE6"/>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Apelar a las emociones positivas, a la asociación.</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1FFE6"/>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Insultos, insinuaciones, exageraciones, distracciones, opiniones de figuras de autoridad, malabarismos con los hechos, manipulación con símbolos y estereotipos, repetición constante.</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1FFE6"/>
                    </a:solidFill>
                  </a:tcPr>
                </a:tc>
                <a:extLst>
                  <a:ext uri="{0D108BD9-81ED-4DB2-BD59-A6C34878D82A}">
                    <a16:rowId xmlns:a16="http://schemas.microsoft.com/office/drawing/2014/main" val="10005"/>
                  </a:ext>
                </a:extLst>
              </a:tr>
              <a:tr h="699400">
                <a:tc>
                  <a:txBody>
                    <a:bodyPr/>
                    <a:lstStyle/>
                    <a:p>
                      <a:pPr marL="0" marR="0" lvl="0" indent="0" algn="l" rtl="0">
                        <a:lnSpc>
                          <a:spcPct val="115000"/>
                        </a:lnSpc>
                        <a:spcBef>
                          <a:spcPts val="0"/>
                        </a:spcBef>
                        <a:spcAft>
                          <a:spcPts val="0"/>
                        </a:spcAft>
                        <a:buClr>
                          <a:srgbClr val="000000"/>
                        </a:buClr>
                        <a:buSzPts val="700"/>
                        <a:buFont typeface="Arial"/>
                        <a:buNone/>
                      </a:pPr>
                      <a:r>
                        <a:rPr lang="en" sz="700" b="1" u="none" strike="noStrike" cap="none"/>
                        <a:t>¿Cuál es su actitud hacia el sujeto?</a:t>
                      </a:r>
                      <a:endParaRPr sz="700" b="1"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FFF1"/>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Neutral.</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FFF1"/>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Positivo o negativo.</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FFF1"/>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Positivo.</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FFF1"/>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Positivo (como en la prevención, acción para abordar un problema) y/o negativo (sobre el problema).</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FFF1"/>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Positivo.</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FFF1"/>
                    </a:solidFill>
                  </a:tcPr>
                </a:tc>
                <a:tc>
                  <a:txBody>
                    <a:bodyPr/>
                    <a:lstStyle/>
                    <a:p>
                      <a:pPr marL="0" marR="0" lvl="0" indent="0" algn="l" rtl="0">
                        <a:lnSpc>
                          <a:spcPct val="115000"/>
                        </a:lnSpc>
                        <a:spcBef>
                          <a:spcPts val="0"/>
                        </a:spcBef>
                        <a:spcAft>
                          <a:spcPts val="0"/>
                        </a:spcAft>
                        <a:buClr>
                          <a:srgbClr val="000000"/>
                        </a:buClr>
                        <a:buSzPts val="700"/>
                        <a:buFont typeface="Arial"/>
                        <a:buNone/>
                      </a:pPr>
                      <a:r>
                        <a:rPr lang="en" sz="700" u="none" strike="noStrike" cap="none"/>
                        <a:t>Positivo o negativo.</a:t>
                      </a:r>
                      <a:endParaRPr sz="700" u="none" strike="noStrike" cap="none"/>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BFFF1"/>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a:stretch/>
        </p:blipFill>
        <p:spPr>
          <a:xfrm>
            <a:off x="6435068" y="138739"/>
            <a:ext cx="1025236" cy="387928"/>
          </a:xfrm>
          <a:prstGeom prst="rect">
            <a:avLst/>
          </a:prstGeom>
          <a:noFill/>
          <a:ln>
            <a:noFill/>
          </a:ln>
        </p:spPr>
      </p:pic>
      <p:sp>
        <p:nvSpPr>
          <p:cNvPr id="55" name="Google Shape;55;p1"/>
          <p:cNvSpPr txBox="1"/>
          <p:nvPr/>
        </p:nvSpPr>
        <p:spPr>
          <a:xfrm>
            <a:off x="334926" y="132342"/>
            <a:ext cx="6414679" cy="484718"/>
          </a:xfrm>
          <a:prstGeom prst="rect">
            <a:avLst/>
          </a:prstGeom>
          <a:noFill/>
          <a:ln>
            <a:noFill/>
          </a:ln>
        </p:spPr>
        <p:txBody>
          <a:bodyPr spcFirstLastPara="1" wrap="square" lIns="68569" tIns="34275" rIns="68569" bIns="34275" anchor="t" anchorCtr="0">
            <a:spAutoFit/>
          </a:bodyPr>
          <a:lstStyle/>
          <a:p>
            <a:pPr algn="ctr" defTabSz="685800"/>
            <a:r>
              <a:rPr lang="sv-SE" sz="2700" b="1" dirty="0">
                <a:solidFill>
                  <a:srgbClr val="002060"/>
                </a:solidFill>
                <a:latin typeface="Montserrat"/>
                <a:ea typeface="Montserrat"/>
                <a:cs typeface="Montserrat"/>
                <a:sym typeface="Montserrat"/>
              </a:rPr>
              <a:t>Kit de formación MediAware </a:t>
            </a:r>
            <a:endParaRPr lang="sv-SE" sz="2700" b="1" dirty="0">
              <a:solidFill>
                <a:srgbClr val="002060"/>
              </a:solidFill>
            </a:endParaRPr>
          </a:p>
        </p:txBody>
      </p:sp>
      <p:sp>
        <p:nvSpPr>
          <p:cNvPr id="6" name="Google Shape;55;p1"/>
          <p:cNvSpPr txBox="1"/>
          <p:nvPr/>
        </p:nvSpPr>
        <p:spPr>
          <a:xfrm>
            <a:off x="286460" y="1170712"/>
            <a:ext cx="8617527" cy="3793316"/>
          </a:xfrm>
          <a:prstGeom prst="rect">
            <a:avLst/>
          </a:prstGeom>
          <a:noFill/>
          <a:ln>
            <a:noFill/>
          </a:ln>
        </p:spPr>
        <p:txBody>
          <a:bodyPr spcFirstLastPara="1" wrap="square" lIns="68569" tIns="34275" rIns="68569" bIns="34275" anchor="t" anchorCtr="0">
            <a:spAutoFit/>
          </a:bodyPr>
          <a:lstStyle/>
          <a:p>
            <a:pPr defTabSz="685800"/>
            <a:endParaRPr lang="en-US" sz="1100" dirty="0">
              <a:solidFill>
                <a:schemeClr val="bg1"/>
              </a:solidFill>
              <a:latin typeface="Open Sans" panose="020B0604020202020204" charset="0"/>
              <a:ea typeface="Open Sans" panose="020B0604020202020204" charset="0"/>
              <a:cs typeface="Open Sans" panose="020B0604020202020204" charset="0"/>
              <a:sym typeface="Montserrat"/>
            </a:endParaRPr>
          </a:p>
          <a:p>
            <a:pPr defTabSz="685800"/>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El Kit de formación de MediAware, titulado "</a:t>
            </a:r>
            <a:r>
              <a:rPr lang="es-ES" sz="1100" i="1" dirty="0">
                <a:solidFill>
                  <a:schemeClr val="bg1"/>
                </a:solidFill>
                <a:latin typeface="Open Sans" panose="020B0604020202020204" charset="0"/>
                <a:ea typeface="Open Sans" panose="020B0604020202020204" charset="0"/>
                <a:cs typeface="Open Sans" panose="020B0604020202020204" charset="0"/>
                <a:sym typeface="Montserrat"/>
              </a:rPr>
              <a:t>Medios de Comunicación, Verificación de Hechos y Ciudadanía Activa: Técnicas para salvar la vida y la democracia</a:t>
            </a:r>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 es un recurso dinámico diseñado para empoderar a los capacitadores. A través de ejercicios prácticos y materiales educativos completos, este kit está diseñado para aquellos que</a:t>
            </a:r>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a:t>
            </a:r>
          </a:p>
          <a:p>
            <a:pPr defTabSz="685800"/>
            <a:endParaRPr lang="en-US" sz="1100" dirty="0">
              <a:solidFill>
                <a:schemeClr val="bg1"/>
              </a:solidFill>
              <a:latin typeface="Open Sans" panose="020B0604020202020204" charset="0"/>
              <a:ea typeface="Open Sans" panose="020B0604020202020204" charset="0"/>
              <a:cs typeface="Open Sans" panose="020B0604020202020204" charset="0"/>
              <a:sym typeface="Montserrat"/>
            </a:endParaRPr>
          </a:p>
          <a:p>
            <a:pPr marL="171450" indent="-171450" defTabSz="685800">
              <a:buFont typeface="Wingdings" panose="05000000000000000000" pitchFamily="2" charset="2"/>
              <a:buChar char="Ø"/>
            </a:pPr>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Tratan de integrar a la perfección la alfabetización mediática en sus programas educativos.
Se proponen sensibilizar a los jóvenes y adultos, en particular a los procedentes de entornos desfavorecidos, sobre los riesgos asociados a la desinformación y las noticias falsas</a:t>
            </a:r>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a:t>
            </a:r>
          </a:p>
          <a:p>
            <a:pPr defTabSz="685800"/>
            <a:endParaRPr lang="en-US" sz="1100" dirty="0">
              <a:solidFill>
                <a:schemeClr val="bg1"/>
              </a:solidFill>
              <a:latin typeface="Open Sans" panose="020B0604020202020204" charset="0"/>
              <a:ea typeface="Open Sans" panose="020B0604020202020204" charset="0"/>
              <a:cs typeface="Open Sans" panose="020B0604020202020204" charset="0"/>
              <a:sym typeface="Montserrat"/>
            </a:endParaRPr>
          </a:p>
          <a:p>
            <a:pPr defTabSz="685800"/>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Este kit de formación se erige como un recurso educativo abierto (REA), accesible no solo en inglés, sino también en todos los idiomas representados en el consorcio (SE, FR, SP, IT, EE). El acceso se facilitará a través del centro educativo del proyecto.</a:t>
            </a:r>
          </a:p>
          <a:p>
            <a:pPr defTabSz="685800"/>
            <a:endParaRPr lang="en-US" sz="1100" dirty="0">
              <a:solidFill>
                <a:schemeClr val="bg1"/>
              </a:solidFill>
              <a:latin typeface="Open Sans" panose="020B0604020202020204" charset="0"/>
              <a:ea typeface="Open Sans" panose="020B0604020202020204" charset="0"/>
              <a:cs typeface="Open Sans" panose="020B0604020202020204" charset="0"/>
              <a:sym typeface="Montserrat"/>
            </a:endParaRPr>
          </a:p>
          <a:p>
            <a:pPr defTabSz="685800"/>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El contenido del kit de formación de MediAware es:</a:t>
            </a:r>
          </a:p>
          <a:p>
            <a:pPr defTabSz="685800"/>
            <a:endParaRPr lang="en-US" sz="1100" dirty="0">
              <a:solidFill>
                <a:schemeClr val="bg1"/>
              </a:solidFill>
              <a:latin typeface="Open Sans" panose="020B0604020202020204" charset="0"/>
              <a:ea typeface="Open Sans" panose="020B0604020202020204" charset="0"/>
              <a:cs typeface="Open Sans" panose="020B0604020202020204" charset="0"/>
              <a:sym typeface="Montserrat"/>
            </a:endParaRPr>
          </a:p>
          <a:p>
            <a:pPr marL="228600" indent="-228600" defTabSz="685800">
              <a:buFont typeface="+mj-lt"/>
              <a:buAutoNum type="arabicPeriod"/>
            </a:pPr>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Matriz de resultados de aprendizaje (MRA): Un marco estructurado que guía el logro de objetivos de aprendizaje específicos.
Ejercicios prácticos: Actividades listas para usar o adaptables diseñadas para facilitar la formación.
Orientación y consejos para la formación de usuarios: Seleccionados específicamente para educadores, estos consejos ofrecen información y estrategias invaluables.</a:t>
            </a:r>
          </a:p>
          <a:p>
            <a:pPr defTabSz="685800"/>
            <a:endParaRPr lang="en-US" sz="1100" dirty="0">
              <a:solidFill>
                <a:schemeClr val="bg1"/>
              </a:solidFill>
              <a:latin typeface="Open Sans" panose="020B0604020202020204" charset="0"/>
              <a:ea typeface="Open Sans" panose="020B0604020202020204" charset="0"/>
              <a:cs typeface="Open Sans" panose="020B0604020202020204" charset="0"/>
              <a:sym typeface="Montserrat"/>
            </a:endParaRPr>
          </a:p>
          <a:p>
            <a:pPr defTabSz="685800"/>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Este kit de capacitación es versátil y una herramienta para los educadores que quieran hacer uso de los materiales de MediAware, así como para aquellos que están familiarizados con los resultados de MediAware a través de la plataforma de aprendizaje online de MediAware (autoaprendizaje en línea).</a:t>
            </a:r>
            <a:endParaRPr lang="en-US" sz="1100" dirty="0">
              <a:solidFill>
                <a:schemeClr val="bg1"/>
              </a:solidFill>
              <a:latin typeface="Open Sans" panose="020B0604020202020204" charset="0"/>
              <a:ea typeface="Open Sans" panose="020B0604020202020204" charset="0"/>
              <a:cs typeface="Open Sans" panose="020B0604020202020204" charset="0"/>
              <a:sym typeface="Montserrat"/>
            </a:endParaRPr>
          </a:p>
        </p:txBody>
      </p:sp>
      <p:sp>
        <p:nvSpPr>
          <p:cNvPr id="7" name="Google Shape;91;p3"/>
          <p:cNvSpPr txBox="1">
            <a:spLocks noGrp="1"/>
          </p:cNvSpPr>
          <p:nvPr>
            <p:ph type="title"/>
          </p:nvPr>
        </p:nvSpPr>
        <p:spPr>
          <a:xfrm>
            <a:off x="171547" y="594672"/>
            <a:ext cx="4423677" cy="673025"/>
          </a:xfrm>
          <a:prstGeom prst="rect">
            <a:avLst/>
          </a:prstGeom>
          <a:noFill/>
          <a:ln>
            <a:noFill/>
          </a:ln>
        </p:spPr>
        <p:txBody>
          <a:bodyPr spcFirstLastPara="1" wrap="square" lIns="91425" tIns="91425" rIns="91425" bIns="91425" anchor="b" anchorCtr="0">
            <a:noAutofit/>
          </a:bodyPr>
          <a:lstStyle/>
          <a:p>
            <a:pPr lvl="0" algn="l">
              <a:buSzPts val="3600"/>
            </a:pPr>
            <a:r>
              <a:rPr lang="en-GB" sz="3200" dirty="0"/>
              <a:t>INTRODUCCIÓN</a:t>
            </a:r>
            <a:endParaRPr sz="3200" dirty="0"/>
          </a:p>
        </p:txBody>
      </p:sp>
      <p:pic>
        <p:nvPicPr>
          <p:cNvPr id="4" name="Imagen 3">
            <a:extLst>
              <a:ext uri="{FF2B5EF4-FFF2-40B4-BE49-F238E27FC236}">
                <a16:creationId xmlns:a16="http://schemas.microsoft.com/office/drawing/2014/main" id="{70960452-D776-AAA6-6618-4E157CE89CF7}"/>
              </a:ext>
            </a:extLst>
          </p:cNvPr>
          <p:cNvPicPr>
            <a:picLocks noChangeAspect="1"/>
          </p:cNvPicPr>
          <p:nvPr/>
        </p:nvPicPr>
        <p:blipFill>
          <a:blip r:embed="rId4"/>
          <a:stretch>
            <a:fillRect/>
          </a:stretch>
        </p:blipFill>
        <p:spPr>
          <a:xfrm>
            <a:off x="7696200" y="214070"/>
            <a:ext cx="1267343" cy="334055"/>
          </a:xfrm>
          <a:prstGeom prst="rect">
            <a:avLst/>
          </a:prstGeom>
        </p:spPr>
      </p:pic>
    </p:spTree>
    <p:extLst>
      <p:ext uri="{BB962C8B-B14F-4D97-AF65-F5344CB8AC3E}">
        <p14:creationId xmlns:p14="http://schemas.microsoft.com/office/powerpoint/2010/main" val="3305600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229150b2674_0_96"/>
          <p:cNvSpPr txBox="1">
            <a:spLocks noGrp="1"/>
          </p:cNvSpPr>
          <p:nvPr>
            <p:ph type="title"/>
          </p:nvPr>
        </p:nvSpPr>
        <p:spPr>
          <a:xfrm>
            <a:off x="95725" y="87025"/>
            <a:ext cx="8964300" cy="5004520"/>
          </a:xfrm>
          <a:prstGeom prst="rect">
            <a:avLst/>
          </a:prstGeom>
          <a:noFill/>
          <a:ln>
            <a:noFill/>
          </a:ln>
        </p:spPr>
        <p:txBody>
          <a:bodyPr spcFirstLastPara="1" wrap="square" lIns="0" tIns="0" rIns="0" bIns="0" anchor="t" anchorCtr="0">
            <a:noAutofit/>
          </a:bodyPr>
          <a:lstStyle/>
          <a:p>
            <a:pPr marL="0" lvl="0" indent="0" algn="just" rtl="0">
              <a:lnSpc>
                <a:spcPct val="150000"/>
              </a:lnSpc>
              <a:spcBef>
                <a:spcPts val="0"/>
              </a:spcBef>
              <a:spcAft>
                <a:spcPts val="0"/>
              </a:spcAft>
              <a:buSzPts val="1200"/>
              <a:buNone/>
            </a:pPr>
            <a:r>
              <a:rPr lang="en" sz="1100">
                <a:solidFill>
                  <a:schemeClr val="dk2"/>
                </a:solidFill>
                <a:latin typeface="Open Sans"/>
                <a:ea typeface="Open Sans"/>
                <a:cs typeface="Open Sans"/>
                <a:sym typeface="Open Sans"/>
              </a:rPr>
              <a:t>Ejercicio – 40 minutos</a:t>
            </a:r>
            <a:endParaRPr sz="1100">
              <a:solidFill>
                <a:schemeClr val="dk2"/>
              </a:solidFill>
              <a:latin typeface="Open Sans"/>
              <a:ea typeface="Open Sans"/>
              <a:cs typeface="Open Sans"/>
              <a:sym typeface="Open Sans"/>
            </a:endParaRPr>
          </a:p>
          <a:p>
            <a:pPr marL="0" lvl="0" indent="0" algn="just" rtl="0">
              <a:lnSpc>
                <a:spcPct val="150000"/>
              </a:lnSpc>
              <a:spcBef>
                <a:spcPts val="0"/>
              </a:spcBef>
              <a:spcAft>
                <a:spcPts val="0"/>
              </a:spcAft>
              <a:buSzPts val="1200"/>
              <a:buNone/>
            </a:pPr>
            <a:r>
              <a:rPr lang="en" sz="1100" b="0">
                <a:solidFill>
                  <a:schemeClr val="dk2"/>
                </a:solidFill>
                <a:latin typeface="Open Sans"/>
                <a:ea typeface="Open Sans"/>
                <a:cs typeface="Open Sans"/>
                <a:sym typeface="Open Sans"/>
              </a:rPr>
              <a:t>Divida a los participantes en dos grupos:</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  El trabajo de los "reporteros" es informar y no persuadir. El trabajo de los "comentaristas" es tratar de persuadir a los demás de una posición de su elección.</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 Entregue a ambos grupos la misma hoja informativa sobre la vacuna contra la gripe. </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 Cada grupo tendrá diez minutos para leer sus datos y decidir cómo los usarán mientras cumplen con su papel. </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Cada grupo selecciona un presentador. El grupo ayuda al presentador a preparar una presentación de 4-5 minutos. Puede ser leído, memorizado, impulsado por notas o improvisado.</a:t>
            </a:r>
            <a:r>
              <a:rPr lang="en" sz="1000" b="0">
                <a:solidFill>
                  <a:schemeClr val="dk2"/>
                </a:solidFill>
                <a:latin typeface="Open Sans"/>
                <a:ea typeface="Open Sans"/>
                <a:cs typeface="Open Sans"/>
                <a:sym typeface="Open Sans"/>
              </a:rPr>
              <a:t> </a:t>
            </a:r>
            <a:br>
              <a:rPr lang="en" sz="1000" b="0">
                <a:solidFill>
                  <a:schemeClr val="dk2"/>
                </a:solidFill>
                <a:latin typeface="Open Sans"/>
                <a:ea typeface="Open Sans"/>
                <a:cs typeface="Open Sans"/>
                <a:sym typeface="Open Sans"/>
              </a:rPr>
            </a:br>
            <a:br>
              <a:rPr lang="en" sz="1000" b="0">
                <a:solidFill>
                  <a:schemeClr val="dk2"/>
                </a:solidFill>
                <a:latin typeface="Open Sans"/>
                <a:ea typeface="Open Sans"/>
                <a:cs typeface="Open Sans"/>
                <a:sym typeface="Open Sans"/>
              </a:rPr>
            </a:br>
            <a:r>
              <a:rPr lang="en" sz="1000" b="0">
                <a:solidFill>
                  <a:schemeClr val="dk2"/>
                </a:solidFill>
                <a:latin typeface="Open Sans"/>
                <a:ea typeface="Open Sans"/>
                <a:cs typeface="Open Sans"/>
                <a:sym typeface="Open Sans"/>
              </a:rPr>
              <a:t>La gripe es una enfermedad viral aguda. Su rápida propagación podría conducir a una pandemia. La influenza afecta con mayor frecuencia a los niños, pero la mortalidad por la enfermedad es mayor entre las personas mayores con enfermedades crónicas.  Every year, hundreds of thousands of people are hospitalised because of the flu, and thousands die.</a:t>
            </a:r>
            <a:endParaRPr sz="1000" b="0">
              <a:solidFill>
                <a:schemeClr val="dk2"/>
              </a:solidFill>
              <a:latin typeface="Open Sans"/>
              <a:ea typeface="Open Sans"/>
              <a:cs typeface="Open Sans"/>
              <a:sym typeface="Open Sans"/>
            </a:endParaRPr>
          </a:p>
          <a:p>
            <a:pPr marL="457200" lvl="0" indent="-298450" algn="just" rtl="0">
              <a:lnSpc>
                <a:spcPct val="150000"/>
              </a:lnSpc>
              <a:spcBef>
                <a:spcPts val="0"/>
              </a:spcBef>
              <a:spcAft>
                <a:spcPts val="0"/>
              </a:spcAft>
              <a:buClr>
                <a:schemeClr val="dk2"/>
              </a:buClr>
              <a:buSzPts val="1100"/>
              <a:buFont typeface="Calibri"/>
              <a:buChar char="●"/>
            </a:pPr>
            <a:r>
              <a:rPr lang="en" sz="1000" b="0">
                <a:solidFill>
                  <a:schemeClr val="dk2"/>
                </a:solidFill>
                <a:latin typeface="Open Sans"/>
                <a:ea typeface="Open Sans"/>
                <a:cs typeface="Open Sans"/>
                <a:sym typeface="Open Sans"/>
              </a:rPr>
              <a:t>Síntomas de la gripe: desarrollo repentino de la enfermedad, temperatura alta (38 ° C y más), tos, dolor de cabeza, dolor de garganta y músculos, en algunos casos problemas respiratorios. La diarrea puede ser uno de los síntomas.</a:t>
            </a:r>
            <a:br>
              <a:rPr lang="en" sz="1000" b="0">
                <a:solidFill>
                  <a:schemeClr val="dk2"/>
                </a:solidFill>
                <a:latin typeface="Open Sans"/>
                <a:ea typeface="Open Sans"/>
                <a:cs typeface="Open Sans"/>
                <a:sym typeface="Open Sans"/>
              </a:rPr>
            </a:br>
            <a:r>
              <a:rPr lang="en" sz="1000" b="0">
                <a:solidFill>
                  <a:schemeClr val="dk2"/>
                </a:solidFill>
                <a:latin typeface="Open Sans"/>
                <a:ea typeface="Open Sans"/>
                <a:cs typeface="Open Sans"/>
                <a:sym typeface="Open Sans"/>
              </a:rPr>
              <a:t>El virus de la gripe en el ambiente externo permanece en superficies duras (mesas, paredes, manijas de puertas) de 24 a 48 horas, en materiales como ropa y papel de 8 a 12 horas, en superficies mojadas hasta 72 horas, en manos sin lavar, hasta tres horas.</a:t>
            </a:r>
            <a:br>
              <a:rPr lang="en" sz="1000" b="0">
                <a:solidFill>
                  <a:schemeClr val="dk2"/>
                </a:solidFill>
                <a:latin typeface="Open Sans"/>
                <a:ea typeface="Open Sans"/>
                <a:cs typeface="Open Sans"/>
                <a:sym typeface="Open Sans"/>
              </a:rPr>
            </a:br>
            <a:r>
              <a:rPr lang="en" sz="1000" b="0">
                <a:solidFill>
                  <a:schemeClr val="dk2"/>
                </a:solidFill>
                <a:latin typeface="Open Sans"/>
                <a:ea typeface="Open Sans"/>
                <a:cs typeface="Open Sans"/>
                <a:sym typeface="Open Sans"/>
              </a:rPr>
              <a:t>El método de protección más eficaz es la vacunación. Las vacunas contra la gripe comienzan en octubre. La vacuna contra la gripe comienza a funcionar en personas sanas en 10 a 14 días y protege el cuerpo durante un año. Si no hay contraindicaciones, las vacunas contra la gripe se pueden administrar a adultos y niños mayores de seis meses.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229150b2674_0_101"/>
          <p:cNvSpPr txBox="1">
            <a:spLocks noGrp="1"/>
          </p:cNvSpPr>
          <p:nvPr>
            <p:ph type="title"/>
          </p:nvPr>
        </p:nvSpPr>
        <p:spPr>
          <a:xfrm>
            <a:off x="180461" y="180109"/>
            <a:ext cx="8381648" cy="4663468"/>
          </a:xfrm>
          <a:prstGeom prst="rect">
            <a:avLst/>
          </a:prstGeom>
          <a:noFill/>
          <a:ln>
            <a:noFill/>
          </a:ln>
        </p:spPr>
        <p:txBody>
          <a:bodyPr spcFirstLastPara="1" wrap="square" lIns="0" tIns="0" rIns="0" bIns="0" anchor="t" anchorCtr="0">
            <a:noAutofit/>
          </a:bodyPr>
          <a:lstStyle/>
          <a:p>
            <a:pPr marL="0" lvl="0" indent="0" algn="l" rtl="0">
              <a:lnSpc>
                <a:spcPct val="150000"/>
              </a:lnSpc>
              <a:spcBef>
                <a:spcPts val="1200"/>
              </a:spcBef>
              <a:spcAft>
                <a:spcPts val="0"/>
              </a:spcAft>
              <a:buSzPts val="1200"/>
              <a:buNone/>
            </a:pPr>
            <a:r>
              <a:rPr lang="en" sz="1100">
                <a:solidFill>
                  <a:schemeClr val="dk2"/>
                </a:solidFill>
                <a:latin typeface="Open Sans"/>
                <a:ea typeface="Open Sans"/>
                <a:cs typeface="Open Sans"/>
                <a:sym typeface="Open Sans"/>
              </a:rPr>
              <a:t>Preguntas de proceso – 5 min</a:t>
            </a:r>
            <a:br>
              <a:rPr lang="en" sz="110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¿Qué elementos hacen que una presentación sea informativa y la otra persuasiva?</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 ¿Hay algo que hubieras hecho diferente si estuvieras en el otro equipo? </a:t>
            </a:r>
            <a:endParaRPr sz="1100" b="0">
              <a:solidFill>
                <a:schemeClr val="dk2"/>
              </a:solidFill>
              <a:latin typeface="Open Sans"/>
              <a:ea typeface="Open Sans"/>
              <a:cs typeface="Open Sans"/>
              <a:sym typeface="Open Sans"/>
            </a:endParaRPr>
          </a:p>
          <a:p>
            <a:pPr marL="0" lvl="0" indent="0" algn="l" rtl="0">
              <a:lnSpc>
                <a:spcPct val="150000"/>
              </a:lnSpc>
              <a:spcBef>
                <a:spcPts val="0"/>
              </a:spcBef>
              <a:spcAft>
                <a:spcPts val="0"/>
              </a:spcAft>
              <a:buSzPts val="1200"/>
              <a:buNone/>
            </a:pPr>
            <a:r>
              <a:rPr lang="en" sz="1100">
                <a:solidFill>
                  <a:schemeClr val="dk2"/>
                </a:solidFill>
                <a:latin typeface="Open Sans"/>
                <a:ea typeface="Open Sans"/>
                <a:cs typeface="Open Sans"/>
                <a:sym typeface="Open Sans"/>
              </a:rPr>
              <a:t>Consejos para entrenadores.</a:t>
            </a:r>
            <a:br>
              <a:rPr lang="en" sz="110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La pieza informativa debería haberse ceñido a los hechos y no ofrecer ninguna opinión. El artículo persuasivo podría haber utilizado hechos de la hoja informativa (los mejores argumentos están respaldados por hechos), pero su punto principal debería haber sido ofrecer una opinión.</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Una capacitación puede incluir dos rondas: la primera reportaje frente a comentario de noticias (opinión), la segunda reportaje frente a publicidad social o propaganda. Se podría animar a los equipos a ser realmente creativos en la segunda ronda.</a:t>
            </a:r>
            <a:endParaRPr>
              <a:solidFill>
                <a:schemeClr val="dk2"/>
              </a:solidFill>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229150b2674_0_106"/>
          <p:cNvSpPr txBox="1">
            <a:spLocks noGrp="1"/>
          </p:cNvSpPr>
          <p:nvPr>
            <p:ph type="title"/>
          </p:nvPr>
        </p:nvSpPr>
        <p:spPr>
          <a:xfrm>
            <a:off x="69625" y="139250"/>
            <a:ext cx="8929200" cy="4917300"/>
          </a:xfrm>
          <a:prstGeom prst="rect">
            <a:avLst/>
          </a:prstGeom>
          <a:noFill/>
          <a:ln>
            <a:noFill/>
          </a:ln>
        </p:spPr>
        <p:txBody>
          <a:bodyPr spcFirstLastPara="1" wrap="square" lIns="0" tIns="0" rIns="0" bIns="0" anchor="t" anchorCtr="0">
            <a:noAutofit/>
          </a:bodyPr>
          <a:lstStyle/>
          <a:p>
            <a:pPr marL="0" lvl="0" indent="0" algn="just" rtl="0">
              <a:lnSpc>
                <a:spcPct val="150000"/>
              </a:lnSpc>
              <a:spcBef>
                <a:spcPts val="0"/>
              </a:spcBef>
              <a:spcAft>
                <a:spcPts val="0"/>
              </a:spcAft>
              <a:buSzPts val="1200"/>
              <a:buNone/>
            </a:pPr>
            <a:r>
              <a:rPr lang="en" sz="1100">
                <a:solidFill>
                  <a:schemeClr val="dk2"/>
                </a:solidFill>
                <a:latin typeface="Open Sans"/>
                <a:ea typeface="Open Sans"/>
                <a:cs typeface="Open Sans"/>
                <a:sym typeface="Open Sans"/>
              </a:rPr>
              <a:t>Cierre de la actividad – 10 min</a:t>
            </a:r>
            <a:br>
              <a:rPr lang="en" sz="110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En esta sesión, los participantes aprendieron las diferencias entre información y persuasión. Si bien la información es una forma de información, muchos otros tipos de contenido en nuestro entorno (relaciones públicas, publicidad, propaganda, etc.) tienen la intención de persuadir. Los participantes deben sentirse familiarizados con los marcadores de determinados tipos de persuasión, así como con el contenido persuasivo en general. La información y la persuasión se crean con diferentes intenciones: una es informar, la otra persuadir. Hay otras diferencias, pero pensar en el objetivo del creador de contenido es clave para distinguir la información y la persuasión. Una vez que tengas ese objetivo en mente, es más fácil saber qué tan escéptico debes ser sobre el contenido que tienes frente a ti. Reconocer la persuasión por lo que es ayuda a evitar ser manipulado. Sin embargo, debemos recordar que la persuasión también es un tipo de información válida e incluso necesaria en muchos casos, como la salud pública.</a:t>
            </a:r>
            <a:br>
              <a:rPr lang="en" sz="1100" b="0">
                <a:solidFill>
                  <a:schemeClr val="dk2"/>
                </a:solidFill>
                <a:latin typeface="Open Sans"/>
                <a:ea typeface="Open Sans"/>
                <a:cs typeface="Open Sans"/>
                <a:sym typeface="Open Sans"/>
              </a:rPr>
            </a:br>
            <a:br>
              <a:rPr lang="en" sz="1100" b="0">
                <a:solidFill>
                  <a:schemeClr val="dk2"/>
                </a:solidFill>
                <a:latin typeface="Open Sans"/>
                <a:ea typeface="Open Sans"/>
                <a:cs typeface="Open Sans"/>
                <a:sym typeface="Open Sans"/>
              </a:rPr>
            </a:br>
            <a:r>
              <a:rPr lang="en" sz="1100">
                <a:solidFill>
                  <a:schemeClr val="dk2"/>
                </a:solidFill>
                <a:latin typeface="Open Sans"/>
                <a:ea typeface="Open Sans"/>
                <a:cs typeface="Open Sans"/>
                <a:sym typeface="Open Sans"/>
              </a:rPr>
              <a:t>Reflexión:</a:t>
            </a:r>
            <a:endParaRPr sz="1100">
              <a:solidFill>
                <a:schemeClr val="dk2"/>
              </a:solidFill>
              <a:latin typeface="Open Sans"/>
              <a:ea typeface="Open Sans"/>
              <a:cs typeface="Open Sans"/>
              <a:sym typeface="Open Sans"/>
            </a:endParaRPr>
          </a:p>
          <a:p>
            <a:pPr marL="0" lvl="0" indent="0" algn="just" rtl="0">
              <a:lnSpc>
                <a:spcPct val="150000"/>
              </a:lnSpc>
              <a:spcBef>
                <a:spcPts val="1200"/>
              </a:spcBef>
              <a:spcAft>
                <a:spcPts val="0"/>
              </a:spcAft>
              <a:buSzPts val="1200"/>
              <a:buNone/>
            </a:pPr>
            <a:r>
              <a:rPr lang="en" sz="1100" b="0">
                <a:solidFill>
                  <a:schemeClr val="dk2"/>
                </a:solidFill>
                <a:latin typeface="Open Sans"/>
                <a:ea typeface="Open Sans"/>
                <a:cs typeface="Open Sans"/>
                <a:sym typeface="Open Sans"/>
              </a:rPr>
              <a:t>1. ¿Cuánto sabías sobre el tema antes de empezar?</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2. ¿Cómo usarás lo que has aprendido?</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229150b2674_0_116"/>
          <p:cNvSpPr txBox="1">
            <a:spLocks noGrp="1"/>
          </p:cNvSpPr>
          <p:nvPr>
            <p:ph type="ctrTitle"/>
          </p:nvPr>
        </p:nvSpPr>
        <p:spPr>
          <a:xfrm>
            <a:off x="683175" y="1676590"/>
            <a:ext cx="5045700" cy="2340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
              <a:t>Módulo #1</a:t>
            </a:r>
            <a:br>
              <a:rPr lang="en"/>
            </a:br>
            <a:r>
              <a:rPr lang="en" sz="3200"/>
              <a:t>Actividad #4</a:t>
            </a:r>
            <a:br>
              <a:rPr lang="en" sz="3200"/>
            </a:br>
            <a:r>
              <a:rPr lang="en" sz="1600"/>
              <a:t>LUCHA CONTRA LA DESINFORMACIÓN</a:t>
            </a:r>
            <a:endParaRPr/>
          </a:p>
        </p:txBody>
      </p:sp>
      <p:grpSp>
        <p:nvGrpSpPr>
          <p:cNvPr id="352" name="Google Shape;352;g229150b2674_0_116"/>
          <p:cNvGrpSpPr/>
          <p:nvPr/>
        </p:nvGrpSpPr>
        <p:grpSpPr>
          <a:xfrm>
            <a:off x="4167750" y="4704850"/>
            <a:ext cx="808500" cy="92100"/>
            <a:chOff x="3570750" y="4704850"/>
            <a:chExt cx="808500" cy="92100"/>
          </a:xfrm>
        </p:grpSpPr>
        <p:sp>
          <p:nvSpPr>
            <p:cNvPr id="353" name="Google Shape;353;g229150b2674_0_116"/>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g229150b2674_0_116"/>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g229150b2674_0_116"/>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g229150b2674_0_116"/>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357" name="Google Shape;357;g229150b2674_0_116"/>
          <p:cNvCxnSpPr/>
          <p:nvPr/>
        </p:nvCxnSpPr>
        <p:spPr>
          <a:xfrm>
            <a:off x="720000" y="418900"/>
            <a:ext cx="0" cy="872100"/>
          </a:xfrm>
          <a:prstGeom prst="straightConnector1">
            <a:avLst/>
          </a:prstGeom>
          <a:noFill/>
          <a:ln w="19050" cap="flat" cmpd="sng">
            <a:solidFill>
              <a:schemeClr val="lt1"/>
            </a:solidFill>
            <a:prstDash val="solid"/>
            <a:round/>
            <a:headEnd type="none" w="sm" len="sm"/>
            <a:tailEnd type="none" w="sm" len="sm"/>
          </a:ln>
        </p:spPr>
      </p:cxnSp>
      <p:pic>
        <p:nvPicPr>
          <p:cNvPr id="358" name="Google Shape;358;g229150b2674_0_116"/>
          <p:cNvPicPr preferRelativeResize="0"/>
          <p:nvPr/>
        </p:nvPicPr>
        <p:blipFill rotWithShape="1">
          <a:blip r:embed="rId3">
            <a:alphaModFix/>
          </a:blip>
          <a:srcRect/>
          <a:stretch/>
        </p:blipFill>
        <p:spPr>
          <a:xfrm>
            <a:off x="8406261" y="85675"/>
            <a:ext cx="574613" cy="429580"/>
          </a:xfrm>
          <a:prstGeom prst="rect">
            <a:avLst/>
          </a:prstGeom>
          <a:noFill/>
          <a:ln>
            <a:noFill/>
          </a:ln>
        </p:spPr>
      </p:pic>
      <p:pic>
        <p:nvPicPr>
          <p:cNvPr id="359" name="Google Shape;359;g229150b2674_0_116"/>
          <p:cNvPicPr preferRelativeResize="0"/>
          <p:nvPr/>
        </p:nvPicPr>
        <p:blipFill rotWithShape="1">
          <a:blip r:embed="rId4">
            <a:alphaModFix/>
          </a:blip>
          <a:srcRect/>
          <a:stretch/>
        </p:blipFill>
        <p:spPr>
          <a:xfrm>
            <a:off x="4820398" y="790201"/>
            <a:ext cx="3493311" cy="2560542"/>
          </a:xfrm>
          <a:prstGeom prst="rect">
            <a:avLst/>
          </a:prstGeom>
          <a:noFill/>
          <a:ln>
            <a:noFill/>
          </a:ln>
        </p:spPr>
      </p:pic>
      <p:pic>
        <p:nvPicPr>
          <p:cNvPr id="360" name="Google Shape;360;g229150b2674_0_116"/>
          <p:cNvPicPr preferRelativeResize="0"/>
          <p:nvPr/>
        </p:nvPicPr>
        <p:blipFill rotWithShape="1">
          <a:blip r:embed="rId5">
            <a:alphaModFix/>
          </a:blip>
          <a:srcRect/>
          <a:stretch/>
        </p:blipFill>
        <p:spPr>
          <a:xfrm>
            <a:off x="233771" y="4754810"/>
            <a:ext cx="972457" cy="21451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229150b2674_0_111"/>
          <p:cNvSpPr txBox="1">
            <a:spLocks noGrp="1"/>
          </p:cNvSpPr>
          <p:nvPr>
            <p:ph type="title"/>
          </p:nvPr>
        </p:nvSpPr>
        <p:spPr>
          <a:xfrm>
            <a:off x="83127" y="55418"/>
            <a:ext cx="8837423" cy="4731327"/>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0"/>
              </a:spcAft>
              <a:buSzPts val="1200"/>
              <a:buNone/>
            </a:pPr>
            <a:r>
              <a:rPr lang="en" sz="1100">
                <a:solidFill>
                  <a:schemeClr val="dk2"/>
                </a:solidFill>
                <a:latin typeface="Open Sans"/>
                <a:ea typeface="Open Sans"/>
                <a:cs typeface="Open Sans"/>
                <a:sym typeface="Open Sans"/>
              </a:rPr>
              <a:t>Calentamiento 10 min</a:t>
            </a:r>
            <a:br>
              <a:rPr lang="en" sz="110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Haga que todos saquen sus teléfonos y/o computadoras. Dígales que dediquen algún tiempo a visitar los sitios de redes sociales que visitan normalmente, o los sitios de noticias o medios de comunicación que visitan en línea. Pida a todos que escriban algunos de los titulares que vean. ¿Están notando cosas como clickbait, anuncios manipuladores, etc. que discutimos en las lecciones anteriores? Pida a algunos voluntarios que compartan las tendencias que hayan notado o las cosas de las que hayan tenido conocimiento gracias a las lecciones anteriores sobre las formas de manipulación de los medios de comunicación y la desinformación.</a:t>
            </a:r>
            <a:br>
              <a:rPr lang="en" sz="1100" b="0">
                <a:solidFill>
                  <a:schemeClr val="dk2"/>
                </a:solidFill>
                <a:latin typeface="Open Sans"/>
                <a:ea typeface="Open Sans"/>
                <a:cs typeface="Open Sans"/>
                <a:sym typeface="Open Sans"/>
              </a:rPr>
            </a:br>
            <a:br>
              <a:rPr lang="en" sz="1100" b="0">
                <a:solidFill>
                  <a:schemeClr val="dk2"/>
                </a:solidFill>
                <a:latin typeface="Open Sans"/>
                <a:ea typeface="Open Sans"/>
                <a:cs typeface="Open Sans"/>
                <a:sym typeface="Open Sans"/>
              </a:rPr>
            </a:br>
            <a:r>
              <a:rPr lang="en" sz="1100">
                <a:solidFill>
                  <a:schemeClr val="dk2"/>
                </a:solidFill>
                <a:latin typeface="Open Sans"/>
                <a:ea typeface="Open Sans"/>
                <a:cs typeface="Open Sans"/>
                <a:sym typeface="Open Sans"/>
              </a:rPr>
              <a:t>Introducción 10 min</a:t>
            </a:r>
            <a:br>
              <a:rPr lang="en" sz="110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Hay una serie de señales que podemos utilizar para determinar cuánto debemos confiar en un contenido escrito. Estos son los pasos clave que tomaremos para determinar la credibilidad de un contenido escrito.</a:t>
            </a:r>
            <a:br>
              <a:rPr lang="en" sz="1100" b="0">
                <a:solidFill>
                  <a:schemeClr val="dk2"/>
                </a:solidFill>
                <a:latin typeface="Open Sans"/>
                <a:ea typeface="Open Sans"/>
                <a:cs typeface="Open Sans"/>
                <a:sym typeface="Open Sans"/>
              </a:rPr>
            </a:br>
            <a:r>
              <a:rPr lang="en" sz="1100">
                <a:solidFill>
                  <a:schemeClr val="dk2"/>
                </a:solidFill>
                <a:latin typeface="Open Sans"/>
                <a:ea typeface="Open Sans"/>
                <a:cs typeface="Open Sans"/>
                <a:sym typeface="Open Sans"/>
              </a:rPr>
              <a:t>Escríbelos en la pizarra o en el papel de afiche.</a:t>
            </a:r>
            <a:br>
              <a:rPr lang="en" sz="1100">
                <a:solidFill>
                  <a:schemeClr val="dk2"/>
                </a:solidFill>
                <a:latin typeface="Open Sans"/>
                <a:ea typeface="Open Sans"/>
                <a:cs typeface="Open Sans"/>
                <a:sym typeface="Open Sans"/>
              </a:rPr>
            </a:br>
            <a:r>
              <a:rPr lang="en" sz="1100">
                <a:solidFill>
                  <a:schemeClr val="dk2"/>
                </a:solidFill>
                <a:latin typeface="Open Sans"/>
                <a:ea typeface="Open Sans"/>
                <a:cs typeface="Open Sans"/>
                <a:sym typeface="Open Sans"/>
              </a:rPr>
              <a:t>1. </a:t>
            </a:r>
            <a:r>
              <a:rPr lang="en" sz="1100" b="0">
                <a:solidFill>
                  <a:schemeClr val="dk2"/>
                </a:solidFill>
                <a:latin typeface="Open Sans"/>
                <a:ea typeface="Open Sans"/>
                <a:cs typeface="Open Sans"/>
                <a:sym typeface="Open Sans"/>
              </a:rPr>
              <a:t>Revisa la fecha.</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2. Ir a la fuente.</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3. Evaluar los estándares periodísticos.</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4. Verifica las fuentes y las citas.</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5. Verifica la evidencia.</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6. Consulta con los verificadores de datos.</a:t>
            </a:r>
            <a:endParaRPr sz="1100" b="0">
              <a:solidFill>
                <a:schemeClr val="dk2"/>
              </a:solidFill>
              <a:latin typeface="Calibri"/>
              <a:ea typeface="Calibri"/>
              <a:cs typeface="Calibri"/>
              <a:sym typeface="Calibri"/>
            </a:endParaRPr>
          </a:p>
          <a:p>
            <a:pPr marL="0" lvl="0" indent="0" algn="ctr" rtl="0">
              <a:lnSpc>
                <a:spcPct val="100000"/>
              </a:lnSpc>
              <a:spcBef>
                <a:spcPts val="1200"/>
              </a:spcBef>
              <a:spcAft>
                <a:spcPts val="0"/>
              </a:spcAft>
              <a:buSzPts val="1200"/>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229150b2674_0_145"/>
          <p:cNvSpPr txBox="1">
            <a:spLocks noGrp="1"/>
          </p:cNvSpPr>
          <p:nvPr>
            <p:ph type="title"/>
          </p:nvPr>
        </p:nvSpPr>
        <p:spPr>
          <a:xfrm>
            <a:off x="69625" y="130550"/>
            <a:ext cx="8942757" cy="2418686"/>
          </a:xfrm>
          <a:prstGeom prst="rect">
            <a:avLst/>
          </a:prstGeom>
          <a:noFill/>
          <a:ln>
            <a:noFill/>
          </a:ln>
        </p:spPr>
        <p:txBody>
          <a:bodyPr spcFirstLastPara="1" wrap="square" lIns="0" tIns="0" rIns="0" bIns="0" anchor="t" anchorCtr="0">
            <a:noAutofit/>
          </a:bodyPr>
          <a:lstStyle/>
          <a:p>
            <a:pPr marL="0" lvl="0" indent="0" algn="l" rtl="0">
              <a:lnSpc>
                <a:spcPct val="150000"/>
              </a:lnSpc>
              <a:spcBef>
                <a:spcPts val="1200"/>
              </a:spcBef>
              <a:spcAft>
                <a:spcPts val="0"/>
              </a:spcAft>
              <a:buSzPts val="1200"/>
              <a:buNone/>
            </a:pPr>
            <a:r>
              <a:rPr lang="en" sz="1100">
                <a:solidFill>
                  <a:schemeClr val="dk2"/>
                </a:solidFill>
                <a:latin typeface="Open Sans"/>
                <a:ea typeface="Open Sans"/>
                <a:cs typeface="Open Sans"/>
                <a:sym typeface="Open Sans"/>
              </a:rPr>
              <a:t>Actividad Imágenes y titulares falsos</a:t>
            </a:r>
            <a:br>
              <a:rPr lang="en" sz="110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Pregunte a los participantes: Miren esta foto del presidente Donald Trump y el primer ministro canadiense Justin Trudeau. ¿Qué creen que está sucediendo en esta imagen? ¿Cuáles son las explicaciones alternativas?</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No solo podemos llegar a una conclusión equivocada sobre fotos aisladas, los titulares y los pies de foto también pueden colorear drásticamente la forma en que interpretamos esas imágenes.</a:t>
            </a:r>
            <a:endParaRPr sz="1100" b="0">
              <a:solidFill>
                <a:schemeClr val="dk2"/>
              </a:solidFill>
              <a:latin typeface="Calibri"/>
              <a:ea typeface="Calibri"/>
              <a:cs typeface="Calibri"/>
              <a:sym typeface="Calibri"/>
            </a:endParaRPr>
          </a:p>
          <a:p>
            <a:pPr marL="0" lvl="0" indent="0" algn="ctr" rtl="0">
              <a:lnSpc>
                <a:spcPct val="100000"/>
              </a:lnSpc>
              <a:spcBef>
                <a:spcPts val="1200"/>
              </a:spcBef>
              <a:spcAft>
                <a:spcPts val="0"/>
              </a:spcAft>
              <a:buSzPts val="1200"/>
              <a:buNone/>
            </a:pPr>
            <a:endParaRPr/>
          </a:p>
        </p:txBody>
      </p:sp>
      <p:pic>
        <p:nvPicPr>
          <p:cNvPr id="371" name="Google Shape;371;g229150b2674_0_145"/>
          <p:cNvPicPr preferRelativeResize="0"/>
          <p:nvPr/>
        </p:nvPicPr>
        <p:blipFill rotWithShape="1">
          <a:blip r:embed="rId3">
            <a:alphaModFix/>
          </a:blip>
          <a:srcRect/>
          <a:stretch/>
        </p:blipFill>
        <p:spPr>
          <a:xfrm>
            <a:off x="4541003" y="2006480"/>
            <a:ext cx="3571875" cy="20097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229150b2674_0_152"/>
          <p:cNvSpPr txBox="1">
            <a:spLocks noGrp="1"/>
          </p:cNvSpPr>
          <p:nvPr>
            <p:ph type="title"/>
          </p:nvPr>
        </p:nvSpPr>
        <p:spPr>
          <a:xfrm>
            <a:off x="49196" y="0"/>
            <a:ext cx="8949331" cy="4779818"/>
          </a:xfrm>
          <a:prstGeom prst="rect">
            <a:avLst/>
          </a:prstGeom>
          <a:noFill/>
          <a:ln>
            <a:noFill/>
          </a:ln>
        </p:spPr>
        <p:txBody>
          <a:bodyPr spcFirstLastPara="1" wrap="square" lIns="0" tIns="0" rIns="0" bIns="0" anchor="t" anchorCtr="0">
            <a:noAutofit/>
          </a:bodyPr>
          <a:lstStyle/>
          <a:p>
            <a:pPr marL="0" lvl="0" indent="0" algn="l" rtl="0">
              <a:lnSpc>
                <a:spcPct val="150000"/>
              </a:lnSpc>
              <a:spcBef>
                <a:spcPts val="1200"/>
              </a:spcBef>
              <a:spcAft>
                <a:spcPts val="0"/>
              </a:spcAft>
              <a:buSzPts val="1200"/>
              <a:buNone/>
            </a:pPr>
            <a:r>
              <a:rPr lang="en" sz="1100" b="0">
                <a:solidFill>
                  <a:schemeClr val="dk2"/>
                </a:solidFill>
                <a:latin typeface="Open Sans"/>
                <a:ea typeface="Open Sans"/>
                <a:cs typeface="Open Sans"/>
                <a:sym typeface="Open Sans"/>
              </a:rPr>
              <a:t>Pregunte a los participantes: Miren esta foto del presidente Donald Trump y el primer ministro japonés Shinzo Abe sobre un estanque koi. </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¿A qué conclusión llegan basándose en la imagen y los titulares? </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¿Qué pasó realmente? </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¿Cuál fue la reacción de Abe? </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¿Cómo distorsionó el uso selectivo de la imagen anterior lo que realmente sucedió?</a:t>
            </a:r>
            <a:br>
              <a:rPr lang="en" sz="1100" b="0">
                <a:solidFill>
                  <a:schemeClr val="dk2"/>
                </a:solidFill>
                <a:latin typeface="Open Sans"/>
                <a:ea typeface="Open Sans"/>
                <a:cs typeface="Open Sans"/>
                <a:sym typeface="Open Sans"/>
              </a:rPr>
            </a:br>
            <a:br>
              <a:rPr lang="en" sz="1100" b="0">
                <a:solidFill>
                  <a:schemeClr val="dk2"/>
                </a:solidFill>
                <a:latin typeface="Open Sans"/>
                <a:ea typeface="Open Sans"/>
                <a:cs typeface="Open Sans"/>
                <a:sym typeface="Open Sans"/>
              </a:rPr>
            </a:b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Pasos para la búsqueda inversa de imágenes:</a:t>
            </a:r>
            <a:br>
              <a:rPr lang="en" sz="1100" b="0">
                <a:solidFill>
                  <a:schemeClr val="dk2"/>
                </a:solidFill>
                <a:latin typeface="Open Sans"/>
                <a:ea typeface="Open Sans"/>
                <a:cs typeface="Open Sans"/>
                <a:sym typeface="Open Sans"/>
              </a:rPr>
            </a:br>
            <a:r>
              <a:rPr lang="en" sz="1100">
                <a:solidFill>
                  <a:schemeClr val="dk2"/>
                </a:solidFill>
                <a:latin typeface="Open Sans"/>
                <a:ea typeface="Open Sans"/>
                <a:cs typeface="Open Sans"/>
                <a:sym typeface="Open Sans"/>
              </a:rPr>
              <a:t>Método A: Google Chrome</a:t>
            </a:r>
            <a:br>
              <a:rPr lang="en" sz="110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Pasos:</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1. Haga clic con el botón derecho en la imagen. (En el teléfono, toca la imagen para abrirla en pantalla completa).</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2. Haz clic en "Buscar imagen en Google". (En dispositivos móviles, presione el dedo contra la pantalla, manténgalo presionado y elija "Buscar esta imagen en Google").</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3. Desplázate hacia abajo hasta donde veas "Páginas que incluyen imágenes coincidentes".</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4. Busque la fecha más temprana que pueda encontrar (sin embargo, los resultados no estarán en este orden) y también busque noticias con buenas salidas de buena reputación</a:t>
            </a:r>
            <a:endParaRPr sz="1100" b="0">
              <a:solidFill>
                <a:schemeClr val="dk2"/>
              </a:solidFill>
              <a:latin typeface="Calibri"/>
              <a:ea typeface="Calibri"/>
              <a:cs typeface="Calibri"/>
              <a:sym typeface="Calibri"/>
            </a:endParaRPr>
          </a:p>
          <a:p>
            <a:pPr marL="0" lvl="0" indent="0" algn="ctr" rtl="0">
              <a:lnSpc>
                <a:spcPct val="100000"/>
              </a:lnSpc>
              <a:spcBef>
                <a:spcPts val="1200"/>
              </a:spcBef>
              <a:spcAft>
                <a:spcPts val="0"/>
              </a:spcAft>
              <a:buSzPts val="1200"/>
              <a:buNone/>
            </a:pPr>
            <a:endParaRPr/>
          </a:p>
        </p:txBody>
      </p:sp>
      <p:pic>
        <p:nvPicPr>
          <p:cNvPr id="377" name="Google Shape;377;g229150b2674_0_152"/>
          <p:cNvPicPr preferRelativeResize="0"/>
          <p:nvPr/>
        </p:nvPicPr>
        <p:blipFill rotWithShape="1">
          <a:blip r:embed="rId3">
            <a:alphaModFix/>
          </a:blip>
          <a:srcRect/>
          <a:stretch/>
        </p:blipFill>
        <p:spPr>
          <a:xfrm>
            <a:off x="6172196" y="-184348"/>
            <a:ext cx="2826329" cy="254577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229150b2674_0_159"/>
          <p:cNvSpPr txBox="1">
            <a:spLocks noGrp="1"/>
          </p:cNvSpPr>
          <p:nvPr>
            <p:ph type="title"/>
          </p:nvPr>
        </p:nvSpPr>
        <p:spPr>
          <a:xfrm>
            <a:off x="60925" y="147950"/>
            <a:ext cx="8877000" cy="4830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0"/>
              </a:spcAft>
              <a:buSzPts val="1200"/>
              <a:buNone/>
            </a:pPr>
            <a:r>
              <a:rPr lang="en" sz="1100">
                <a:solidFill>
                  <a:schemeClr val="dk2"/>
                </a:solidFill>
                <a:latin typeface="Open Sans"/>
                <a:ea typeface="Open Sans"/>
                <a:cs typeface="Open Sans"/>
                <a:sym typeface="Open Sans"/>
              </a:rPr>
              <a:t>Método B:</a:t>
            </a:r>
            <a:r>
              <a:rPr lang="en" sz="1100" b="0">
                <a:solidFill>
                  <a:schemeClr val="dk2"/>
                </a:solidFill>
                <a:latin typeface="Open Sans"/>
                <a:ea typeface="Open Sans"/>
                <a:cs typeface="Open Sans"/>
                <a:sym typeface="Open Sans"/>
              </a:rPr>
              <a:t>Tin eye</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1. Guarde la imagen que desea verificar. (En su teléfono, presione la imagen en su pantalla y manténgala presionada hasta que vea una opción para guardarla).</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2. En tu navegador, ve a tineye.com.</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3. Seleccione "cargar imagen" y elija la imagen que desea verificar. Luego, si hace clic en una de las imágenes devueltas</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En la búsqueda, puede alternar para compararla con la imagen que envió.</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4. En el menú desplegable, elige "Más antiguo".</a:t>
            </a:r>
            <a:r>
              <a:rPr lang="en" sz="1000" b="0">
                <a:solidFill>
                  <a:schemeClr val="dk2"/>
                </a:solidFill>
                <a:latin typeface="Open Sans"/>
                <a:ea typeface="Open Sans"/>
                <a:cs typeface="Open Sans"/>
                <a:sym typeface="Open Sans"/>
              </a:rPr>
              <a:t>                       </a:t>
            </a:r>
            <a:br>
              <a:rPr lang="en" sz="1000" b="0">
                <a:solidFill>
                  <a:schemeClr val="dk2"/>
                </a:solidFill>
                <a:latin typeface="Open Sans"/>
                <a:ea typeface="Open Sans"/>
                <a:cs typeface="Open Sans"/>
                <a:sym typeface="Open Sans"/>
              </a:rPr>
            </a:br>
            <a:br>
              <a:rPr lang="en" sz="1000" b="0">
                <a:solidFill>
                  <a:schemeClr val="dk2"/>
                </a:solidFill>
                <a:latin typeface="Open Sans"/>
                <a:ea typeface="Open Sans"/>
                <a:cs typeface="Open Sans"/>
                <a:sym typeface="Open Sans"/>
              </a:rPr>
            </a:br>
            <a:br>
              <a:rPr lang="en" sz="1000" b="0">
                <a:solidFill>
                  <a:schemeClr val="dk2"/>
                </a:solidFill>
                <a:latin typeface="Open Sans"/>
                <a:ea typeface="Open Sans"/>
                <a:cs typeface="Open Sans"/>
                <a:sym typeface="Open Sans"/>
              </a:rPr>
            </a:br>
            <a:br>
              <a:rPr lang="en" sz="1000" b="0">
                <a:solidFill>
                  <a:schemeClr val="dk2"/>
                </a:solidFill>
                <a:latin typeface="Open Sans"/>
                <a:ea typeface="Open Sans"/>
                <a:cs typeface="Open Sans"/>
                <a:sym typeface="Open Sans"/>
              </a:rPr>
            </a:br>
            <a:br>
              <a:rPr lang="en" sz="1000" b="0">
                <a:solidFill>
                  <a:schemeClr val="dk2"/>
                </a:solidFill>
                <a:latin typeface="Open Sans"/>
                <a:ea typeface="Open Sans"/>
                <a:cs typeface="Open Sans"/>
                <a:sym typeface="Open Sans"/>
              </a:rPr>
            </a:br>
            <a:br>
              <a:rPr lang="en" sz="1000" b="0">
                <a:solidFill>
                  <a:schemeClr val="dk2"/>
                </a:solidFill>
                <a:latin typeface="Open Sans"/>
                <a:ea typeface="Open Sans"/>
                <a:cs typeface="Open Sans"/>
                <a:sym typeface="Open Sans"/>
              </a:rPr>
            </a:br>
            <a:br>
              <a:rPr lang="en" sz="1000" b="0">
                <a:solidFill>
                  <a:schemeClr val="dk2"/>
                </a:solidFill>
                <a:latin typeface="Open Sans"/>
                <a:ea typeface="Open Sans"/>
                <a:cs typeface="Open Sans"/>
                <a:sym typeface="Open Sans"/>
              </a:rPr>
            </a:br>
            <a:br>
              <a:rPr lang="en" sz="1000" b="0">
                <a:solidFill>
                  <a:schemeClr val="dk2"/>
                </a:solidFill>
                <a:latin typeface="Open Sans"/>
                <a:ea typeface="Open Sans"/>
                <a:cs typeface="Open Sans"/>
                <a:sym typeface="Open Sans"/>
              </a:rPr>
            </a:br>
            <a:br>
              <a:rPr lang="en" sz="1000" b="0">
                <a:solidFill>
                  <a:schemeClr val="dk2"/>
                </a:solidFill>
                <a:latin typeface="Open Sans"/>
                <a:ea typeface="Open Sans"/>
                <a:cs typeface="Open Sans"/>
                <a:sym typeface="Open Sans"/>
              </a:rPr>
            </a:br>
            <a:br>
              <a:rPr lang="en" sz="1000" b="0">
                <a:solidFill>
                  <a:schemeClr val="dk2"/>
                </a:solidFill>
                <a:latin typeface="Open Sans"/>
                <a:ea typeface="Open Sans"/>
                <a:cs typeface="Open Sans"/>
                <a:sym typeface="Open Sans"/>
              </a:rPr>
            </a:br>
            <a:endParaRPr sz="1000" b="0">
              <a:solidFill>
                <a:schemeClr val="dk2"/>
              </a:solidFill>
              <a:latin typeface="Open Sans"/>
              <a:ea typeface="Open Sans"/>
              <a:cs typeface="Open Sans"/>
              <a:sym typeface="Open Sans"/>
            </a:endParaRPr>
          </a:p>
          <a:p>
            <a:pPr marL="0" lvl="0" indent="0" algn="l" rtl="0">
              <a:lnSpc>
                <a:spcPct val="115000"/>
              </a:lnSpc>
              <a:spcBef>
                <a:spcPts val="1200"/>
              </a:spcBef>
              <a:spcAft>
                <a:spcPts val="0"/>
              </a:spcAft>
              <a:buSzPts val="1200"/>
              <a:buNone/>
            </a:pPr>
            <a:r>
              <a:rPr lang="en" sz="1100" b="0">
                <a:solidFill>
                  <a:schemeClr val="dk2"/>
                </a:solidFill>
                <a:latin typeface="Open Sans"/>
                <a:ea typeface="Open Sans"/>
                <a:cs typeface="Open Sans"/>
                <a:sym typeface="Open Sans"/>
              </a:rPr>
              <a:t>Ahora pida a los participantes que busquen información creíble sobre la imagen de arriba.</a:t>
            </a:r>
            <a:endParaRPr sz="1100">
              <a:solidFill>
                <a:schemeClr val="dk2"/>
              </a:solidFill>
              <a:latin typeface="Calibri"/>
              <a:ea typeface="Calibri"/>
              <a:cs typeface="Calibri"/>
              <a:sym typeface="Calibri"/>
            </a:endParaRPr>
          </a:p>
          <a:p>
            <a:pPr marL="0" lvl="0" indent="0" algn="ctr" rtl="0">
              <a:lnSpc>
                <a:spcPct val="100000"/>
              </a:lnSpc>
              <a:spcBef>
                <a:spcPts val="1200"/>
              </a:spcBef>
              <a:spcAft>
                <a:spcPts val="0"/>
              </a:spcAft>
              <a:buSzPts val="1200"/>
              <a:buNone/>
            </a:pPr>
            <a:endParaRPr/>
          </a:p>
        </p:txBody>
      </p:sp>
      <p:pic>
        <p:nvPicPr>
          <p:cNvPr id="383" name="Google Shape;383;g229150b2674_0_159"/>
          <p:cNvPicPr preferRelativeResize="0"/>
          <p:nvPr/>
        </p:nvPicPr>
        <p:blipFill rotWithShape="1">
          <a:blip r:embed="rId3">
            <a:alphaModFix/>
          </a:blip>
          <a:srcRect/>
          <a:stretch/>
        </p:blipFill>
        <p:spPr>
          <a:xfrm>
            <a:off x="4331774" y="1428594"/>
            <a:ext cx="4290352" cy="18603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229150b2674_0_171"/>
          <p:cNvSpPr txBox="1">
            <a:spLocks noGrp="1"/>
          </p:cNvSpPr>
          <p:nvPr>
            <p:ph type="title"/>
          </p:nvPr>
        </p:nvSpPr>
        <p:spPr>
          <a:xfrm>
            <a:off x="104425" y="121849"/>
            <a:ext cx="8838684" cy="4907351"/>
          </a:xfrm>
          <a:prstGeom prst="rect">
            <a:avLst/>
          </a:prstGeom>
          <a:noFill/>
          <a:ln>
            <a:noFill/>
          </a:ln>
        </p:spPr>
        <p:txBody>
          <a:bodyPr spcFirstLastPara="1" wrap="square" lIns="0" tIns="0" rIns="0" bIns="0" anchor="t" anchorCtr="0">
            <a:noAutofit/>
          </a:bodyPr>
          <a:lstStyle/>
          <a:p>
            <a:pPr marL="0" lvl="0" indent="0" algn="l" rtl="0">
              <a:lnSpc>
                <a:spcPct val="150000"/>
              </a:lnSpc>
              <a:spcBef>
                <a:spcPts val="1200"/>
              </a:spcBef>
              <a:spcAft>
                <a:spcPts val="0"/>
              </a:spcAft>
              <a:buSzPts val="1200"/>
              <a:buNone/>
            </a:pPr>
            <a:r>
              <a:rPr lang="en" sz="1000">
                <a:solidFill>
                  <a:schemeClr val="dk2"/>
                </a:solidFill>
                <a:latin typeface="Open Sans"/>
                <a:ea typeface="Open Sans"/>
                <a:cs typeface="Open Sans"/>
                <a:sym typeface="Open Sans"/>
              </a:rPr>
              <a:t>Actividad Reseñas falsas – 20 min</a:t>
            </a:r>
            <a:br>
              <a:rPr lang="en" sz="1000">
                <a:solidFill>
                  <a:schemeClr val="dk2"/>
                </a:solidFill>
                <a:latin typeface="Open Sans"/>
                <a:ea typeface="Open Sans"/>
                <a:cs typeface="Open Sans"/>
                <a:sym typeface="Open Sans"/>
              </a:rPr>
            </a:br>
            <a:r>
              <a:rPr lang="en" sz="1000" b="0">
                <a:solidFill>
                  <a:schemeClr val="dk2"/>
                </a:solidFill>
                <a:latin typeface="Open Sans"/>
                <a:ea typeface="Open Sans"/>
                <a:cs typeface="Open Sans"/>
                <a:sym typeface="Open Sans"/>
              </a:rPr>
              <a:t>A menudo leemos reseñas de productos para decidir si realizar o no una compra en línea. Sin embargo, las reseñas en los sitios pueden ser falsas, ya sea como una broma de personas a las que se les pagó por sus reseñas o por alguien que trabaja para la empresa que intenta promocionar el producto. Podemos convertirnos en consumidores más inteligentes si entendemos cómo funcionan estas falsificaciones. </a:t>
            </a:r>
            <a:br>
              <a:rPr lang="en" sz="1000" b="0">
                <a:solidFill>
                  <a:schemeClr val="dk2"/>
                </a:solidFill>
                <a:latin typeface="Open Sans"/>
                <a:ea typeface="Open Sans"/>
                <a:cs typeface="Open Sans"/>
                <a:sym typeface="Open Sans"/>
              </a:rPr>
            </a:br>
            <a:r>
              <a:rPr lang="en" sz="1000" b="0">
                <a:solidFill>
                  <a:schemeClr val="dk2"/>
                </a:solidFill>
                <a:latin typeface="Open Sans"/>
                <a:ea typeface="Open Sans"/>
                <a:cs typeface="Open Sans"/>
                <a:sym typeface="Open Sans"/>
              </a:rPr>
              <a:t>Discuta con los participantes cómo saben si las reseñas son verdaderas o falsas. ¿Qué señales buscaron los participantes? Después de la discusión, compártalo.</a:t>
            </a:r>
            <a:br>
              <a:rPr lang="en" sz="1000" b="0">
                <a:solidFill>
                  <a:schemeClr val="dk2"/>
                </a:solidFill>
                <a:latin typeface="Open Sans"/>
                <a:ea typeface="Open Sans"/>
                <a:cs typeface="Open Sans"/>
                <a:sym typeface="Open Sans"/>
              </a:rPr>
            </a:br>
            <a:r>
              <a:rPr lang="en" sz="1000" b="0">
                <a:solidFill>
                  <a:schemeClr val="dk2"/>
                </a:solidFill>
                <a:latin typeface="Open Sans"/>
                <a:ea typeface="Open Sans"/>
                <a:cs typeface="Open Sans"/>
                <a:sym typeface="Open Sans"/>
              </a:rPr>
              <a:t>Hay algunas señales que tienden a apuntar a reseñas falsas:</a:t>
            </a:r>
            <a:br>
              <a:rPr lang="en" sz="1000" b="0">
                <a:solidFill>
                  <a:schemeClr val="dk2"/>
                </a:solidFill>
                <a:latin typeface="Open Sans"/>
                <a:ea typeface="Open Sans"/>
                <a:cs typeface="Open Sans"/>
                <a:sym typeface="Open Sans"/>
              </a:rPr>
            </a:br>
            <a:r>
              <a:rPr lang="en" sz="1000" b="0">
                <a:solidFill>
                  <a:schemeClr val="dk2"/>
                </a:solidFill>
                <a:latin typeface="Open Sans"/>
                <a:ea typeface="Open Sans"/>
                <a:cs typeface="Open Sans"/>
                <a:sym typeface="Open Sans"/>
              </a:rPr>
              <a:t>1. En primer lugar, ten en cuenta que la mayoría de las reseñas no son falsas. El gran minorista en línea y los foros de reseñas tienen equipos dedicados a descubrir reseñas falsas. Pero están en una carrera armamentista con los estafadores, por lo que es una batalla constante y no pueden mantener a raya todas las reseñas falsas.</a:t>
            </a:r>
            <a:br>
              <a:rPr lang="en" sz="1000" b="0">
                <a:solidFill>
                  <a:schemeClr val="dk2"/>
                </a:solidFill>
                <a:latin typeface="Open Sans"/>
                <a:ea typeface="Open Sans"/>
                <a:cs typeface="Open Sans"/>
                <a:sym typeface="Open Sans"/>
              </a:rPr>
            </a:br>
            <a:r>
              <a:rPr lang="en" sz="1000" b="0">
                <a:solidFill>
                  <a:schemeClr val="dk2"/>
                </a:solidFill>
                <a:latin typeface="Open Sans"/>
                <a:ea typeface="Open Sans"/>
                <a:cs typeface="Open Sans"/>
                <a:sym typeface="Open Sans"/>
              </a:rPr>
              <a:t>2. Pregúntate: ¿El lenguaje suena poco natural, como si hubiera sido tomado de material de marketing?</a:t>
            </a:r>
            <a:br>
              <a:rPr lang="en" sz="1000" b="0">
                <a:solidFill>
                  <a:schemeClr val="dk2"/>
                </a:solidFill>
                <a:latin typeface="Open Sans"/>
                <a:ea typeface="Open Sans"/>
                <a:cs typeface="Open Sans"/>
                <a:sym typeface="Open Sans"/>
              </a:rPr>
            </a:br>
            <a:r>
              <a:rPr lang="en" sz="1000" b="0">
                <a:solidFill>
                  <a:schemeClr val="dk2"/>
                </a:solidFill>
                <a:latin typeface="Open Sans"/>
                <a:ea typeface="Open Sans"/>
                <a:cs typeface="Open Sans"/>
                <a:sym typeface="Open Sans"/>
              </a:rPr>
              <a:t>3. ¿Se utilizan términos no obvios en varias reseñas, como si los revisores siguieran un guión?</a:t>
            </a:r>
            <a:br>
              <a:rPr lang="en" sz="1000" b="0">
                <a:solidFill>
                  <a:schemeClr val="dk2"/>
                </a:solidFill>
                <a:latin typeface="Open Sans"/>
                <a:ea typeface="Open Sans"/>
                <a:cs typeface="Open Sans"/>
                <a:sym typeface="Open Sans"/>
              </a:rPr>
            </a:br>
            <a:r>
              <a:rPr lang="en" sz="1000" b="0">
                <a:solidFill>
                  <a:schemeClr val="dk2"/>
                </a:solidFill>
                <a:latin typeface="Open Sans"/>
                <a:ea typeface="Open Sans"/>
                <a:cs typeface="Open Sans"/>
                <a:sym typeface="Open Sans"/>
              </a:rPr>
              <a:t>4. ¿Las críticas positivas se agruparon en un pequeño período de tiempo, como solo unos pocos días?</a:t>
            </a:r>
            <a:br>
              <a:rPr lang="en" sz="1000" b="0">
                <a:solidFill>
                  <a:schemeClr val="dk2"/>
                </a:solidFill>
                <a:latin typeface="Open Sans"/>
                <a:ea typeface="Open Sans"/>
                <a:cs typeface="Open Sans"/>
                <a:sym typeface="Open Sans"/>
              </a:rPr>
            </a:br>
            <a:r>
              <a:rPr lang="en" sz="1000" b="0">
                <a:solidFill>
                  <a:schemeClr val="dk2"/>
                </a:solidFill>
                <a:latin typeface="Open Sans"/>
                <a:ea typeface="Open Sans"/>
                <a:cs typeface="Open Sans"/>
                <a:sym typeface="Open Sans"/>
              </a:rPr>
              <a:t>5. ¿Hay muchas reseñas de cuentas nuevas?</a:t>
            </a:r>
            <a:br>
              <a:rPr lang="en" sz="1000" b="0">
                <a:solidFill>
                  <a:schemeClr val="dk2"/>
                </a:solidFill>
                <a:latin typeface="Open Sans"/>
                <a:ea typeface="Open Sans"/>
                <a:cs typeface="Open Sans"/>
                <a:sym typeface="Open Sans"/>
              </a:rPr>
            </a:br>
            <a:r>
              <a:rPr lang="en" sz="1000" b="0">
                <a:solidFill>
                  <a:schemeClr val="dk2"/>
                </a:solidFill>
                <a:latin typeface="Open Sans"/>
                <a:ea typeface="Open Sans"/>
                <a:cs typeface="Open Sans"/>
                <a:sym typeface="Open Sans"/>
              </a:rPr>
              <a:t>6. ¿Las reseñas se agrupan principalmente en torno a 5 estrellas y 1 estrella, con muy pocas en el medio?</a:t>
            </a:r>
            <a:br>
              <a:rPr lang="en" sz="1000" b="0">
                <a:solidFill>
                  <a:schemeClr val="dk2"/>
                </a:solidFill>
                <a:latin typeface="Open Sans"/>
                <a:ea typeface="Open Sans"/>
                <a:cs typeface="Open Sans"/>
                <a:sym typeface="Open Sans"/>
              </a:rPr>
            </a:br>
            <a:r>
              <a:rPr lang="en" sz="1000" b="0">
                <a:solidFill>
                  <a:schemeClr val="dk2"/>
                </a:solidFill>
                <a:latin typeface="Open Sans"/>
                <a:ea typeface="Open Sans"/>
                <a:cs typeface="Open Sans"/>
                <a:sym typeface="Open Sans"/>
              </a:rPr>
              <a:t>7. Juega el juego de los números: confía en un producto con muchas reseñas y solo 4 de 5 estrellas, en lugar de uno que obtuvo 5 estrellas pero solo tuvo un puñado de revisores. Ten en cuenta que las personas tienden a quejarse más de lo que elogian, así que toma esas críticas negativas con un grano de sal.</a:t>
            </a:r>
            <a:br>
              <a:rPr lang="en" sz="1000" b="0">
                <a:solidFill>
                  <a:schemeClr val="dk2"/>
                </a:solidFill>
                <a:latin typeface="Open Sans"/>
                <a:ea typeface="Open Sans"/>
                <a:cs typeface="Open Sans"/>
                <a:sym typeface="Open Sans"/>
              </a:rPr>
            </a:br>
            <a:r>
              <a:rPr lang="en" sz="1000" b="0">
                <a:solidFill>
                  <a:schemeClr val="dk2"/>
                </a:solidFill>
                <a:latin typeface="Open Sans"/>
                <a:ea typeface="Open Sans"/>
                <a:cs typeface="Open Sans"/>
                <a:sym typeface="Open Sans"/>
              </a:rPr>
              <a:t>8. Y, por último, desconfíe de utilizar las revisiones para tomar decisiones que realmente requieran mejores pruebas. ¿Quieres arriesgarte a tomar un suplemento que puede tener efectos secundarios porque 70 personas que no conoces dicen que les funcionó?</a:t>
            </a:r>
            <a:endParaRPr sz="1000" b="0">
              <a:solidFill>
                <a:srgbClr val="000000"/>
              </a:solidFill>
              <a:latin typeface="Calibri"/>
              <a:ea typeface="Calibri"/>
              <a:cs typeface="Calibri"/>
              <a:sym typeface="Calibri"/>
            </a:endParaRPr>
          </a:p>
          <a:p>
            <a:pPr marL="0" lvl="0" indent="0" algn="l" rtl="0">
              <a:lnSpc>
                <a:spcPct val="150000"/>
              </a:lnSpc>
              <a:spcBef>
                <a:spcPts val="1200"/>
              </a:spcBef>
              <a:spcAft>
                <a:spcPts val="0"/>
              </a:spcAft>
              <a:buSzPts val="1200"/>
              <a:buNone/>
            </a:pPr>
            <a:endParaRPr sz="1000" b="0">
              <a:solidFill>
                <a:schemeClr val="dk2"/>
              </a:solidFill>
              <a:latin typeface="Calibri"/>
              <a:ea typeface="Calibri"/>
              <a:cs typeface="Calibri"/>
              <a:sym typeface="Calibri"/>
            </a:endParaRPr>
          </a:p>
          <a:p>
            <a:pPr marL="0" lvl="0" indent="0" algn="l" rtl="0">
              <a:lnSpc>
                <a:spcPct val="100000"/>
              </a:lnSpc>
              <a:spcBef>
                <a:spcPts val="1200"/>
              </a:spcBef>
              <a:spcAft>
                <a:spcPts val="0"/>
              </a:spcAft>
              <a:buSzPts val="1200"/>
              <a:buNone/>
            </a:pPr>
            <a:endParaRPr sz="10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229150b2674_0_176"/>
          <p:cNvSpPr txBox="1">
            <a:spLocks noGrp="1"/>
          </p:cNvSpPr>
          <p:nvPr>
            <p:ph type="title"/>
          </p:nvPr>
        </p:nvSpPr>
        <p:spPr>
          <a:xfrm>
            <a:off x="52225" y="69625"/>
            <a:ext cx="8929200" cy="4995600"/>
          </a:xfrm>
          <a:prstGeom prst="rect">
            <a:avLst/>
          </a:prstGeom>
          <a:noFill/>
          <a:ln>
            <a:noFill/>
          </a:ln>
        </p:spPr>
        <p:txBody>
          <a:bodyPr spcFirstLastPara="1" wrap="square" lIns="0" tIns="0" rIns="0" bIns="0" anchor="t" anchorCtr="0">
            <a:noAutofit/>
          </a:bodyPr>
          <a:lstStyle/>
          <a:p>
            <a:pPr marL="0" lvl="0" indent="0" algn="just" rtl="0">
              <a:lnSpc>
                <a:spcPct val="150000"/>
              </a:lnSpc>
              <a:spcBef>
                <a:spcPts val="1200"/>
              </a:spcBef>
              <a:spcAft>
                <a:spcPts val="1200"/>
              </a:spcAft>
              <a:buSzPts val="1200"/>
              <a:buNone/>
            </a:pPr>
            <a:r>
              <a:rPr lang="en" sz="1100" b="0">
                <a:solidFill>
                  <a:schemeClr val="dk2"/>
                </a:solidFill>
                <a:latin typeface="Open Sans"/>
                <a:ea typeface="Open Sans"/>
                <a:cs typeface="Open Sans"/>
                <a:sym typeface="Open Sans"/>
              </a:rPr>
              <a:t>Divida a los participantes en grupos de 2 o 3. Pídeles que miren el primer conjunto de reseñas y completen la Hoja de trabajo de revisión del producto.</a:t>
            </a:r>
            <a:endParaRPr>
              <a:solidFill>
                <a:schemeClr val="dk2"/>
              </a:solidFill>
              <a:latin typeface="Open Sans"/>
              <a:ea typeface="Open Sans"/>
              <a:cs typeface="Open Sans"/>
              <a:sym typeface="Open Sans"/>
            </a:endParaRPr>
          </a:p>
        </p:txBody>
      </p:sp>
      <p:pic>
        <p:nvPicPr>
          <p:cNvPr id="394" name="Google Shape;394;g229150b2674_0_176"/>
          <p:cNvPicPr preferRelativeResize="0"/>
          <p:nvPr/>
        </p:nvPicPr>
        <p:blipFill rotWithShape="1">
          <a:blip r:embed="rId3">
            <a:alphaModFix/>
          </a:blip>
          <a:srcRect/>
          <a:stretch/>
        </p:blipFill>
        <p:spPr>
          <a:xfrm>
            <a:off x="91475" y="935675"/>
            <a:ext cx="2743048" cy="3012870"/>
          </a:xfrm>
          <a:prstGeom prst="rect">
            <a:avLst/>
          </a:prstGeom>
          <a:noFill/>
          <a:ln>
            <a:noFill/>
          </a:ln>
        </p:spPr>
      </p:pic>
      <p:pic>
        <p:nvPicPr>
          <p:cNvPr id="395" name="Google Shape;395;g229150b2674_0_176"/>
          <p:cNvPicPr preferRelativeResize="0"/>
          <p:nvPr/>
        </p:nvPicPr>
        <p:blipFill rotWithShape="1">
          <a:blip r:embed="rId4">
            <a:alphaModFix/>
          </a:blip>
          <a:srcRect/>
          <a:stretch/>
        </p:blipFill>
        <p:spPr>
          <a:xfrm>
            <a:off x="2873773" y="734759"/>
            <a:ext cx="1841800" cy="4199149"/>
          </a:xfrm>
          <a:prstGeom prst="rect">
            <a:avLst/>
          </a:prstGeom>
          <a:noFill/>
          <a:ln>
            <a:noFill/>
          </a:ln>
        </p:spPr>
      </p:pic>
      <p:sp>
        <p:nvSpPr>
          <p:cNvPr id="396" name="Google Shape;396;g229150b2674_0_176"/>
          <p:cNvSpPr txBox="1"/>
          <p:nvPr/>
        </p:nvSpPr>
        <p:spPr>
          <a:xfrm>
            <a:off x="4786745" y="630382"/>
            <a:ext cx="4233930" cy="4365871"/>
          </a:xfrm>
          <a:prstGeom prst="rect">
            <a:avLst/>
          </a:prstGeom>
          <a:noFill/>
          <a:ln>
            <a:noFill/>
          </a:ln>
        </p:spPr>
        <p:txBody>
          <a:bodyPr spcFirstLastPara="1" wrap="square" lIns="0" tIns="0" rIns="0" bIns="0" anchor="t" anchorCtr="0">
            <a:noAutofit/>
          </a:bodyPr>
          <a:lstStyle/>
          <a:p>
            <a:pPr marL="0" marR="0" lvl="0" indent="0" algn="just" rtl="0">
              <a:lnSpc>
                <a:spcPct val="150000"/>
              </a:lnSpc>
              <a:spcBef>
                <a:spcPts val="1200"/>
              </a:spcBef>
              <a:spcAft>
                <a:spcPts val="0"/>
              </a:spcAft>
              <a:buNone/>
            </a:pPr>
            <a:r>
              <a:rPr lang="en" sz="1100" b="1" i="0" u="none" strike="noStrike" cap="none">
                <a:solidFill>
                  <a:schemeClr val="dk2"/>
                </a:solidFill>
                <a:latin typeface="Open Sans"/>
                <a:ea typeface="Open Sans"/>
                <a:cs typeface="Open Sans"/>
                <a:sym typeface="Open Sans"/>
              </a:rPr>
              <a:t>Criterio:</a:t>
            </a:r>
            <a:endParaRPr/>
          </a:p>
          <a:p>
            <a:pPr marL="0" marR="0" lvl="0" indent="0" algn="just" rtl="0">
              <a:lnSpc>
                <a:spcPct val="150000"/>
              </a:lnSpc>
              <a:spcBef>
                <a:spcPts val="1200"/>
              </a:spcBef>
              <a:spcAft>
                <a:spcPts val="0"/>
              </a:spcAft>
              <a:buNone/>
            </a:pPr>
            <a:r>
              <a:rPr lang="en" sz="1100" b="0" i="0" u="none" strike="noStrike" cap="none">
                <a:solidFill>
                  <a:schemeClr val="dk2"/>
                </a:solidFill>
                <a:latin typeface="Open Sans"/>
                <a:ea typeface="Open Sans"/>
                <a:cs typeface="Open Sans"/>
                <a:sym typeface="Open Sans"/>
              </a:rPr>
              <a:t>¿Está presente? Sí; Inseguro; No</a:t>
            </a:r>
            <a:br>
              <a:rPr lang="en" sz="1100" b="0" i="0" u="none" strike="noStrike" cap="none">
                <a:solidFill>
                  <a:schemeClr val="dk2"/>
                </a:solidFill>
                <a:latin typeface="Open Sans"/>
                <a:ea typeface="Open Sans"/>
                <a:cs typeface="Open Sans"/>
                <a:sym typeface="Open Sans"/>
              </a:rPr>
            </a:br>
            <a:r>
              <a:rPr lang="en" sz="1100" b="0" i="0" u="none" strike="noStrike" cap="none">
                <a:solidFill>
                  <a:schemeClr val="dk2"/>
                </a:solidFill>
                <a:latin typeface="Open Sans"/>
                <a:ea typeface="Open Sans"/>
                <a:cs typeface="Open Sans"/>
                <a:sym typeface="Open Sans"/>
              </a:rPr>
              <a:t>¿Lenguaje no natural (como material de marketing)?</a:t>
            </a:r>
            <a:br>
              <a:rPr lang="en" sz="1100" b="0" i="0" u="none" strike="noStrike" cap="none">
                <a:solidFill>
                  <a:schemeClr val="dk2"/>
                </a:solidFill>
                <a:latin typeface="Open Sans"/>
                <a:ea typeface="Open Sans"/>
                <a:cs typeface="Open Sans"/>
                <a:sym typeface="Open Sans"/>
              </a:rPr>
            </a:br>
            <a:r>
              <a:rPr lang="en" sz="1100" b="0" i="0" u="none" strike="noStrike" cap="none">
                <a:solidFill>
                  <a:schemeClr val="dk2"/>
                </a:solidFill>
                <a:latin typeface="Open Sans"/>
                <a:ea typeface="Open Sans"/>
                <a:cs typeface="Open Sans"/>
                <a:sym typeface="Open Sans"/>
              </a:rPr>
              <a:t>¿Términos no obvios utilizados en varias revisiones (parece un guión)?</a:t>
            </a:r>
            <a:br>
              <a:rPr lang="en" sz="1100" b="0" i="0" u="none" strike="noStrike" cap="none">
                <a:solidFill>
                  <a:schemeClr val="dk2"/>
                </a:solidFill>
                <a:latin typeface="Open Sans"/>
                <a:ea typeface="Open Sans"/>
                <a:cs typeface="Open Sans"/>
                <a:sym typeface="Open Sans"/>
              </a:rPr>
            </a:br>
            <a:r>
              <a:rPr lang="en" sz="1100" b="0" i="0" u="none" strike="noStrike" cap="none">
                <a:solidFill>
                  <a:schemeClr val="dk2"/>
                </a:solidFill>
                <a:latin typeface="Open Sans"/>
                <a:ea typeface="Open Sans"/>
                <a:cs typeface="Open Sans"/>
                <a:sym typeface="Open Sans"/>
              </a:rPr>
              <a:t>¿Las críticas positivas se agrupan en un corto período de tiempo?</a:t>
            </a:r>
            <a:br>
              <a:rPr lang="en" sz="1100" b="0" i="0" u="none" strike="noStrike" cap="none">
                <a:solidFill>
                  <a:schemeClr val="dk2"/>
                </a:solidFill>
                <a:latin typeface="Open Sans"/>
                <a:ea typeface="Open Sans"/>
                <a:cs typeface="Open Sans"/>
                <a:sym typeface="Open Sans"/>
              </a:rPr>
            </a:br>
            <a:r>
              <a:rPr lang="en" sz="1100" b="0" i="0" u="none" strike="noStrike" cap="none">
                <a:solidFill>
                  <a:schemeClr val="dk2"/>
                </a:solidFill>
                <a:latin typeface="Open Sans"/>
                <a:ea typeface="Open Sans"/>
                <a:cs typeface="Open Sans"/>
                <a:sym typeface="Open Sans"/>
              </a:rPr>
              <a:t>¿Muchas reseñas de cuentas nuevas?</a:t>
            </a:r>
            <a:br>
              <a:rPr lang="en" sz="1100" b="0" i="0" u="none" strike="noStrike" cap="none">
                <a:solidFill>
                  <a:schemeClr val="dk2"/>
                </a:solidFill>
                <a:latin typeface="Open Sans"/>
                <a:ea typeface="Open Sans"/>
                <a:cs typeface="Open Sans"/>
                <a:sym typeface="Open Sans"/>
              </a:rPr>
            </a:br>
            <a:r>
              <a:rPr lang="en" sz="1100" b="0" i="0" u="none" strike="noStrike" cap="none">
                <a:solidFill>
                  <a:schemeClr val="dk2"/>
                </a:solidFill>
                <a:latin typeface="Open Sans"/>
                <a:ea typeface="Open Sans"/>
                <a:cs typeface="Open Sans"/>
                <a:sym typeface="Open Sans"/>
              </a:rPr>
              <a:t>¿Las reseñas se agruparon principalmente en torno a 5 y 1?</a:t>
            </a:r>
            <a:br>
              <a:rPr lang="en" sz="1100" b="0" i="0" u="none" strike="noStrike" cap="none">
                <a:solidFill>
                  <a:schemeClr val="dk2"/>
                </a:solidFill>
                <a:latin typeface="Open Sans"/>
                <a:ea typeface="Open Sans"/>
                <a:cs typeface="Open Sans"/>
                <a:sym typeface="Open Sans"/>
              </a:rPr>
            </a:br>
            <a:r>
              <a:rPr lang="en" sz="1100" b="0" i="0" u="none" strike="noStrike" cap="none">
                <a:solidFill>
                  <a:schemeClr val="dk2"/>
                </a:solidFill>
                <a:latin typeface="Open Sans"/>
                <a:ea typeface="Open Sans"/>
                <a:cs typeface="Open Sans"/>
                <a:sym typeface="Open Sans"/>
              </a:rPr>
              <a:t>¿Solo unas pocas reseñas en general?</a:t>
            </a:r>
            <a:br>
              <a:rPr lang="en" sz="1100" b="0" i="0" u="none" strike="noStrike" cap="none">
                <a:solidFill>
                  <a:schemeClr val="dk2"/>
                </a:solidFill>
                <a:latin typeface="Open Sans"/>
                <a:ea typeface="Open Sans"/>
                <a:cs typeface="Open Sans"/>
                <a:sym typeface="Open Sans"/>
              </a:rPr>
            </a:br>
            <a:r>
              <a:rPr lang="en" sz="1100" b="0" i="0" u="none" strike="noStrike" cap="none">
                <a:solidFill>
                  <a:schemeClr val="dk2"/>
                </a:solidFill>
                <a:latin typeface="Open Sans"/>
                <a:ea typeface="Open Sans"/>
                <a:cs typeface="Open Sans"/>
                <a:sym typeface="Open Sans"/>
              </a:rPr>
              <a:t>¿Realmente este tipo de producto necesita mejor evidencia que solo reseñas para que lo compre? (Por ejemplo, productos sanitarios)</a:t>
            </a:r>
            <a:endParaRPr sz="12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a:stretch/>
        </p:blipFill>
        <p:spPr>
          <a:xfrm>
            <a:off x="6435068" y="138739"/>
            <a:ext cx="1025236" cy="387928"/>
          </a:xfrm>
          <a:prstGeom prst="rect">
            <a:avLst/>
          </a:prstGeom>
          <a:noFill/>
          <a:ln>
            <a:noFill/>
          </a:ln>
        </p:spPr>
      </p:pic>
      <p:sp>
        <p:nvSpPr>
          <p:cNvPr id="55" name="Google Shape;55;p1"/>
          <p:cNvSpPr txBox="1"/>
          <p:nvPr/>
        </p:nvSpPr>
        <p:spPr>
          <a:xfrm>
            <a:off x="263236" y="138738"/>
            <a:ext cx="6414679" cy="484718"/>
          </a:xfrm>
          <a:prstGeom prst="rect">
            <a:avLst/>
          </a:prstGeom>
          <a:noFill/>
          <a:ln>
            <a:noFill/>
          </a:ln>
        </p:spPr>
        <p:txBody>
          <a:bodyPr spcFirstLastPara="1" wrap="square" lIns="68569" tIns="34275" rIns="68569" bIns="34275" anchor="t" anchorCtr="0">
            <a:spAutoFit/>
          </a:bodyPr>
          <a:lstStyle/>
          <a:p>
            <a:pPr algn="ctr" defTabSz="685800"/>
            <a:r>
              <a:rPr lang="sv-SE" sz="2700" b="1" dirty="0">
                <a:solidFill>
                  <a:srgbClr val="002060"/>
                </a:solidFill>
                <a:latin typeface="Montserrat"/>
                <a:ea typeface="Montserrat"/>
                <a:cs typeface="Montserrat"/>
                <a:sym typeface="Montserrat"/>
              </a:rPr>
              <a:t>Kit de formación MediAware </a:t>
            </a:r>
            <a:endParaRPr lang="sv-SE" sz="2700" b="1" dirty="0">
              <a:solidFill>
                <a:srgbClr val="002060"/>
              </a:solidFill>
            </a:endParaRPr>
          </a:p>
        </p:txBody>
      </p:sp>
      <p:sp>
        <p:nvSpPr>
          <p:cNvPr id="6" name="Google Shape;55;p1"/>
          <p:cNvSpPr txBox="1"/>
          <p:nvPr/>
        </p:nvSpPr>
        <p:spPr>
          <a:xfrm>
            <a:off x="103909" y="503799"/>
            <a:ext cx="8776855" cy="4301147"/>
          </a:xfrm>
          <a:prstGeom prst="rect">
            <a:avLst/>
          </a:prstGeom>
          <a:noFill/>
          <a:ln>
            <a:noFill/>
          </a:ln>
        </p:spPr>
        <p:txBody>
          <a:bodyPr spcFirstLastPara="1" wrap="square" lIns="68569" tIns="34275" rIns="68569" bIns="34275" anchor="t" anchorCtr="0">
            <a:spAutoFit/>
          </a:bodyPr>
          <a:lstStyle/>
          <a:p>
            <a:pPr defTabSz="685800"/>
            <a:endParaRPr lang="en-US" sz="1100" dirty="0">
              <a:solidFill>
                <a:schemeClr val="bg1"/>
              </a:solidFill>
              <a:latin typeface="Montserrat"/>
              <a:ea typeface="Montserrat"/>
              <a:cs typeface="Montserrat"/>
              <a:sym typeface="Montserrat"/>
            </a:endParaRPr>
          </a:p>
          <a:p>
            <a:pPr defTabSz="685800"/>
            <a:r>
              <a:rPr lang="es-ES" sz="1100" b="1" dirty="0">
                <a:solidFill>
                  <a:schemeClr val="bg1"/>
                </a:solidFill>
                <a:latin typeface="Open Sans" panose="020B0604020202020204" charset="0"/>
                <a:ea typeface="Open Sans" panose="020B0604020202020204" charset="0"/>
                <a:cs typeface="Open Sans" panose="020B0604020202020204" charset="0"/>
                <a:sym typeface="Montserrat"/>
              </a:rPr>
              <a:t>Estructura del kit:</a:t>
            </a:r>
          </a:p>
          <a:p>
            <a:pPr defTabSz="685800"/>
            <a:endParaRPr lang="en-US" sz="1100" b="1" dirty="0">
              <a:solidFill>
                <a:schemeClr val="bg1"/>
              </a:solidFill>
              <a:latin typeface="Open Sans" panose="020B0604020202020204" charset="0"/>
              <a:ea typeface="Open Sans" panose="020B0604020202020204" charset="0"/>
              <a:cs typeface="Open Sans" panose="020B0604020202020204" charset="0"/>
              <a:sym typeface="Montserrat"/>
            </a:endParaRPr>
          </a:p>
          <a:p>
            <a:pPr defTabSz="685800"/>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El kit de capacitación de MediAware está cuidadosamente organizado en dos secciones principales, cada una de las cuales tiene un propósito distinto pero complementario</a:t>
            </a:r>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a:t>
            </a:r>
          </a:p>
          <a:p>
            <a:pPr lvl="2" defTabSz="685800"/>
            <a:endParaRPr lang="en-US" sz="1100" dirty="0">
              <a:solidFill>
                <a:schemeClr val="bg1"/>
              </a:solidFill>
              <a:latin typeface="Open Sans" panose="020B0604020202020204" charset="0"/>
              <a:ea typeface="Open Sans" panose="020B0604020202020204" charset="0"/>
              <a:cs typeface="Open Sans" panose="020B0604020202020204" charset="0"/>
              <a:sym typeface="Montserrat"/>
            </a:endParaRPr>
          </a:p>
          <a:p>
            <a:pPr marL="228600" lvl="2" indent="-228600" defTabSz="685800">
              <a:buFont typeface="+mj-lt"/>
              <a:buAutoNum type="arabicPeriod"/>
            </a:pPr>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Matriz de Resultados de Aprendizaje (MRA): En esta primera sección, el kit presenta la Matriz de Resultados de Aprendizaje (MRA), que proporciona un camino claro y estructurado para lograr objetivos educativos específicos. La MRA sirve como una guía para que los formadores puedan seguir una trayectoria bien definida hacia el cumplimiento de sus objetivos.
Módulos y recursos de formación: La segunda sección es un repositorio de módulos de formación y recursos esenciales. Estos módulos son indispensables para llevar a buen término los objetivos trazados en la MRA. Se puede acceder a esta sección a través de varios formatos para una máxima comodidad y utilidad</a:t>
            </a:r>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a:t>
            </a:r>
          </a:p>
          <a:p>
            <a:pPr defTabSz="685800"/>
            <a:endParaRPr lang="en-US" sz="1100" dirty="0">
              <a:solidFill>
                <a:schemeClr val="bg1"/>
              </a:solidFill>
              <a:latin typeface="Open Sans" panose="020B0604020202020204" charset="0"/>
              <a:ea typeface="Open Sans" panose="020B0604020202020204" charset="0"/>
              <a:cs typeface="Open Sans" panose="020B0604020202020204" charset="0"/>
              <a:sym typeface="Montserrat"/>
            </a:endParaRPr>
          </a:p>
          <a:p>
            <a:pPr marL="171450" lvl="2" indent="-171450" defTabSz="685800">
              <a:buFont typeface="Wingdings" panose="05000000000000000000" pitchFamily="2" charset="2"/>
              <a:buChar char="Ø"/>
            </a:pPr>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Resumen en PDF: La primera sección se encuentra en un documento PDF descargable, accesible desde la plataforma. Este documento no solo resume el contenido de la primera sección, sino que también proporciona una descripción general concisa de la segunda sección</a:t>
            </a:r>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a:t>
            </a:r>
          </a:p>
          <a:p>
            <a:pPr lvl="2" defTabSz="685800"/>
            <a:endParaRPr lang="en-US" sz="1100" dirty="0">
              <a:solidFill>
                <a:schemeClr val="bg1"/>
              </a:solidFill>
              <a:latin typeface="Open Sans" panose="020B0604020202020204" charset="0"/>
              <a:ea typeface="Open Sans" panose="020B0604020202020204" charset="0"/>
              <a:cs typeface="Open Sans" panose="020B0604020202020204" charset="0"/>
              <a:sym typeface="Montserrat"/>
            </a:endParaRPr>
          </a:p>
          <a:p>
            <a:pPr marL="171450" lvl="2" indent="-171450" defTabSz="685800">
              <a:buFont typeface="Wingdings" panose="05000000000000000000" pitchFamily="2" charset="2"/>
              <a:buChar char="Ø"/>
            </a:pPr>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Módulos en línea: La segunda sección se divide a su vez en cinco módulos independientes, a los que se puede acceder en línea a través de la plataforma de aprendizaje. Estos módulos están diseñados para facilitar el autoaprendizaje, proporcionando a los alumnos la flexibilidad de explorar el contenido a su propio ritmo. Además, sirven como recursos educativos valiosos para grupos de formación semipresenciales o en línea.</a:t>
            </a:r>
          </a:p>
          <a:p>
            <a:pPr lvl="2" defTabSz="685800"/>
            <a:endParaRPr lang="es-ES" sz="1100" dirty="0">
              <a:solidFill>
                <a:schemeClr val="bg1"/>
              </a:solidFill>
              <a:latin typeface="Open Sans" panose="020B0604020202020204" charset="0"/>
              <a:ea typeface="Open Sans" panose="020B0604020202020204" charset="0"/>
              <a:cs typeface="Open Sans" panose="020B0604020202020204" charset="0"/>
              <a:sym typeface="Montserrat"/>
            </a:endParaRPr>
          </a:p>
          <a:p>
            <a:pPr marL="171450" lvl="2" indent="-171450" defTabSz="685800">
              <a:buFont typeface="Wingdings" panose="05000000000000000000" pitchFamily="2" charset="2"/>
              <a:buChar char="Ø"/>
            </a:pPr>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Diapositivas PPT descargables: Para mayor comodidad, el contenido de estos módulos también está disponible para su descarga en formato PPT, accesible a través del enlace proporcionado. Esta función permite a los formadores incorporar sin problemas el material en sus propias presentaciones y sesiones.</a:t>
            </a:r>
            <a:endParaRPr lang="en-US" sz="1100" dirty="0">
              <a:solidFill>
                <a:schemeClr val="bg1"/>
              </a:solidFill>
              <a:latin typeface="Open Sans" panose="020B0604020202020204" charset="0"/>
              <a:ea typeface="Open Sans" panose="020B0604020202020204" charset="0"/>
              <a:cs typeface="Open Sans" panose="020B0604020202020204" charset="0"/>
              <a:sym typeface="Montserrat"/>
            </a:endParaRPr>
          </a:p>
        </p:txBody>
      </p:sp>
      <p:pic>
        <p:nvPicPr>
          <p:cNvPr id="3" name="Imagen 2">
            <a:extLst>
              <a:ext uri="{FF2B5EF4-FFF2-40B4-BE49-F238E27FC236}">
                <a16:creationId xmlns:a16="http://schemas.microsoft.com/office/drawing/2014/main" id="{BFEDD472-4511-B26E-554F-021C14D34574}"/>
              </a:ext>
            </a:extLst>
          </p:cNvPr>
          <p:cNvPicPr>
            <a:picLocks noChangeAspect="1"/>
          </p:cNvPicPr>
          <p:nvPr/>
        </p:nvPicPr>
        <p:blipFill>
          <a:blip r:embed="rId4"/>
          <a:stretch>
            <a:fillRect/>
          </a:stretch>
        </p:blipFill>
        <p:spPr>
          <a:xfrm>
            <a:off x="7696200" y="214070"/>
            <a:ext cx="1267343" cy="334055"/>
          </a:xfrm>
          <a:prstGeom prst="rect">
            <a:avLst/>
          </a:prstGeom>
        </p:spPr>
      </p:pic>
    </p:spTree>
    <p:extLst>
      <p:ext uri="{BB962C8B-B14F-4D97-AF65-F5344CB8AC3E}">
        <p14:creationId xmlns:p14="http://schemas.microsoft.com/office/powerpoint/2010/main" val="3314423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229150b2674_0_191"/>
          <p:cNvSpPr txBox="1">
            <a:spLocks noGrp="1"/>
          </p:cNvSpPr>
          <p:nvPr>
            <p:ph type="title"/>
          </p:nvPr>
        </p:nvSpPr>
        <p:spPr>
          <a:xfrm>
            <a:off x="57542" y="0"/>
            <a:ext cx="9010257" cy="5047775"/>
          </a:xfrm>
          <a:prstGeom prst="rect">
            <a:avLst/>
          </a:prstGeom>
          <a:noFill/>
          <a:ln>
            <a:noFill/>
          </a:ln>
        </p:spPr>
        <p:txBody>
          <a:bodyPr spcFirstLastPara="1" wrap="square" lIns="0" tIns="0" rIns="0" bIns="0" anchor="t" anchorCtr="0">
            <a:noAutofit/>
          </a:bodyPr>
          <a:lstStyle/>
          <a:p>
            <a:pPr marL="457200" lvl="0" indent="0" algn="l" rtl="0">
              <a:lnSpc>
                <a:spcPct val="150000"/>
              </a:lnSpc>
              <a:spcBef>
                <a:spcPts val="1200"/>
              </a:spcBef>
              <a:spcAft>
                <a:spcPts val="0"/>
              </a:spcAft>
              <a:buSzPts val="1200"/>
              <a:buNone/>
            </a:pPr>
            <a:r>
              <a:rPr lang="en" sz="1100">
                <a:solidFill>
                  <a:schemeClr val="dk2"/>
                </a:solidFill>
                <a:latin typeface="Open Sans"/>
                <a:ea typeface="Open Sans"/>
                <a:cs typeface="Open Sans"/>
                <a:sym typeface="Open Sans"/>
              </a:rPr>
              <a:t>Cierre de la actividad – 15 min</a:t>
            </a:r>
            <a:br>
              <a:rPr lang="en" sz="1100">
                <a:solidFill>
                  <a:schemeClr val="dk2"/>
                </a:solidFill>
                <a:latin typeface="Open Sans"/>
                <a:ea typeface="Open Sans"/>
                <a:cs typeface="Open Sans"/>
                <a:sym typeface="Open Sans"/>
              </a:rPr>
            </a:br>
            <a:r>
              <a:rPr lang="en" sz="1100">
                <a:solidFill>
                  <a:schemeClr val="dk2"/>
                </a:solidFill>
                <a:latin typeface="Open Sans"/>
                <a:ea typeface="Open Sans"/>
                <a:cs typeface="Open Sans"/>
                <a:sym typeface="Open Sans"/>
              </a:rPr>
              <a:t>- </a:t>
            </a:r>
            <a:r>
              <a:rPr lang="en" sz="1000" b="0">
                <a:solidFill>
                  <a:schemeClr val="dk2"/>
                </a:solidFill>
                <a:latin typeface="Open Sans"/>
                <a:ea typeface="Open Sans"/>
                <a:cs typeface="Open Sans"/>
                <a:sym typeface="Open Sans"/>
              </a:rPr>
              <a:t>Ir a la fuente es una precaución importante, porque en algunos casos, el informe posterior en realidad distorsiona la información original. En otros casos, no hay manipulación, pero ir a la fuente sigue siendo una buena idea para que puedas juzgar cómo el reportero recopiló la información. Ir a la fuente suele ser muy rápido y fácil, por lo que debe ser una de las primeras comprobaciones que hagas para juzgar la información que encuentres en línea</a:t>
            </a:r>
            <a:br>
              <a:rPr lang="en" sz="1000" b="0">
                <a:solidFill>
                  <a:schemeClr val="dk2"/>
                </a:solidFill>
                <a:latin typeface="Open Sans"/>
                <a:ea typeface="Open Sans"/>
                <a:cs typeface="Open Sans"/>
                <a:sym typeface="Open Sans"/>
              </a:rPr>
            </a:br>
            <a:r>
              <a:rPr lang="en" sz="1000" b="0">
                <a:solidFill>
                  <a:schemeClr val="dk2"/>
                </a:solidFill>
                <a:latin typeface="Open Sans"/>
                <a:ea typeface="Open Sans"/>
                <a:cs typeface="Open Sans"/>
                <a:sym typeface="Open Sans"/>
              </a:rPr>
              <a:t>- Cuando una fuente de noticias cita a otra, generalmente se vincula a la fuente original. Eso significa que se basa en esa otra fuente para obtener esta información y no ha verificado la información de forma independiente. Siempre es una buena idea leer el reportaje más original, porque ir al reportaje original significa que puedes ver qué pasos tomó ese periodista para corroborar la información.</a:t>
            </a:r>
            <a:br>
              <a:rPr lang="en" sz="1000" b="0">
                <a:solidFill>
                  <a:schemeClr val="dk2"/>
                </a:solidFill>
                <a:latin typeface="Open Sans"/>
                <a:ea typeface="Open Sans"/>
                <a:cs typeface="Open Sans"/>
                <a:sym typeface="Open Sans"/>
              </a:rPr>
            </a:br>
            <a:r>
              <a:rPr lang="en" sz="1000" b="0">
                <a:solidFill>
                  <a:schemeClr val="dk2"/>
                </a:solidFill>
                <a:latin typeface="Open Sans"/>
                <a:ea typeface="Open Sans"/>
                <a:cs typeface="Open Sans"/>
                <a:sym typeface="Open Sans"/>
              </a:rPr>
              <a:t>- Es fácil malinterpretar una parte de un video o una foto cuando se ha eliminado de su contexto. Recuerda que las acciones y expresiones de una foto no siempre son lo que parecen a primera vista, y que todos interpretamos las imágenes de una manera que encaja con nuestras nociones preconcebidas.</a:t>
            </a:r>
            <a:br>
              <a:rPr lang="en" sz="1000" b="0">
                <a:solidFill>
                  <a:schemeClr val="dk2"/>
                </a:solidFill>
                <a:latin typeface="Open Sans"/>
                <a:ea typeface="Open Sans"/>
                <a:cs typeface="Open Sans"/>
                <a:sym typeface="Open Sans"/>
              </a:rPr>
            </a:br>
            <a:r>
              <a:rPr lang="en" sz="1000" b="0">
                <a:solidFill>
                  <a:schemeClr val="dk2"/>
                </a:solidFill>
                <a:latin typeface="Open Sans"/>
                <a:ea typeface="Open Sans"/>
                <a:cs typeface="Open Sans"/>
                <a:sym typeface="Open Sans"/>
              </a:rPr>
              <a:t>- Muchas de las fotos que ves en las redes sociales han sido reutilizadas y, a veces, de una manera que cambia el significado de la imagen. Las imágenes también se alteran a propósito para difundir información falsa. En muchos casos, puede utilizar sus habilidades de búsqueda inversa de imágenes para determinar si se ha producido dicha apropiación o manipulación. Sin embargo, incluso cuando no tengas tiempo para hacerlo, o una búsqueda arroje resultados no concluyentes, sabrás que debes tener cuidado y que ver no es necesariamente creer.</a:t>
            </a:r>
            <a:br>
              <a:rPr lang="en" sz="1000" b="0">
                <a:solidFill>
                  <a:schemeClr val="dk2"/>
                </a:solidFill>
                <a:latin typeface="Open Sans"/>
                <a:ea typeface="Open Sans"/>
                <a:cs typeface="Open Sans"/>
                <a:sym typeface="Open Sans"/>
              </a:rPr>
            </a:br>
            <a:r>
              <a:rPr lang="en" sz="1000" b="0">
                <a:solidFill>
                  <a:schemeClr val="dk2"/>
                </a:solidFill>
                <a:latin typeface="Open Sans"/>
                <a:ea typeface="Open Sans"/>
                <a:cs typeface="Open Sans"/>
                <a:sym typeface="Open Sans"/>
              </a:rPr>
              <a:t>- Detectar cuentas falsas es una forma bastante fácil de saber si debe reducir su confianza en una información en particular. Es posible que la respuesta que obtenga no siempre sea definitiva. Pero el simple hecho de ser consciente de que las cuentas pueden ser falsas y, a menudo, creadas para impulsar una determinada agenda, puede hacer que pienses de manera más crítica sobre el contenido que ves en las redes sociales, y eso siempre es algo bueno.</a:t>
            </a:r>
            <a:endParaRPr sz="10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229150b2674_0_197"/>
          <p:cNvSpPr txBox="1">
            <a:spLocks noGrp="1"/>
          </p:cNvSpPr>
          <p:nvPr>
            <p:ph type="title"/>
          </p:nvPr>
        </p:nvSpPr>
        <p:spPr>
          <a:xfrm>
            <a:off x="245637" y="607112"/>
            <a:ext cx="8711700" cy="4020307"/>
          </a:xfrm>
          <a:prstGeom prst="rect">
            <a:avLst/>
          </a:prstGeom>
          <a:noFill/>
          <a:ln>
            <a:noFill/>
          </a:ln>
        </p:spPr>
        <p:txBody>
          <a:bodyPr spcFirstLastPara="1" wrap="square" lIns="0" tIns="0" rIns="0" bIns="0" anchor="t" anchorCtr="0">
            <a:noAutofit/>
          </a:bodyPr>
          <a:lstStyle/>
          <a:p>
            <a:pPr marL="0" lvl="0" indent="0" algn="l" rtl="0">
              <a:lnSpc>
                <a:spcPct val="150000"/>
              </a:lnSpc>
              <a:spcBef>
                <a:spcPts val="1200"/>
              </a:spcBef>
              <a:spcAft>
                <a:spcPts val="0"/>
              </a:spcAft>
              <a:buSzPts val="1200"/>
              <a:buNone/>
            </a:pPr>
            <a:r>
              <a:rPr lang="en" sz="1100">
                <a:solidFill>
                  <a:schemeClr val="dk2"/>
                </a:solidFill>
                <a:latin typeface="Open Sans"/>
                <a:ea typeface="Open Sans"/>
                <a:cs typeface="Open Sans"/>
                <a:sym typeface="Open Sans"/>
              </a:rPr>
              <a:t>Consideración final - CUIDADO ANTES DE COMPARTIR</a:t>
            </a:r>
            <a:br>
              <a:rPr lang="en" sz="1100">
                <a:solidFill>
                  <a:schemeClr val="dk2"/>
                </a:solidFill>
                <a:latin typeface="Open Sans"/>
                <a:ea typeface="Open Sans"/>
                <a:cs typeface="Open Sans"/>
                <a:sym typeface="Open Sans"/>
              </a:rPr>
            </a:br>
            <a:r>
              <a:rPr lang="en" sz="1100">
                <a:solidFill>
                  <a:schemeClr val="dk2"/>
                </a:solidFill>
                <a:latin typeface="Open Sans"/>
                <a:ea typeface="Open Sans"/>
                <a:cs typeface="Open Sans"/>
                <a:sym typeface="Open Sans"/>
              </a:rPr>
              <a:t>- </a:t>
            </a:r>
            <a:r>
              <a:rPr lang="en" sz="1100" b="0">
                <a:solidFill>
                  <a:schemeClr val="dk2"/>
                </a:solidFill>
                <a:latin typeface="Open Sans"/>
                <a:ea typeface="Open Sans"/>
                <a:cs typeface="Open Sans"/>
                <a:sym typeface="Open Sans"/>
              </a:rPr>
              <a:t>¡Nómbralo para domarlo!</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 Asume la responsabilidad. Sepa que USTED es el guardián de la información. ¡No difundas información errónea!</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 Reconoce lo que tal vez no sepas.</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 Si tienes tiempo, ¡échale un vistazo! Haz lo que puedas para verificar la información.</a:t>
            </a:r>
            <a:br>
              <a:rPr lang="en" sz="1100" b="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 Si aún no estás seguro de que sea cierto, no lo compartas.</a:t>
            </a:r>
            <a:br>
              <a:rPr lang="en" sz="1100" b="0">
                <a:solidFill>
                  <a:schemeClr val="dk2"/>
                </a:solidFill>
                <a:latin typeface="Open Sans"/>
                <a:ea typeface="Open Sans"/>
                <a:cs typeface="Open Sans"/>
                <a:sym typeface="Open Sans"/>
              </a:rPr>
            </a:br>
            <a:r>
              <a:rPr lang="en" sz="1100">
                <a:solidFill>
                  <a:schemeClr val="dk2"/>
                </a:solidFill>
                <a:latin typeface="Open Sans"/>
                <a:ea typeface="Open Sans"/>
                <a:cs typeface="Open Sans"/>
                <a:sym typeface="Open Sans"/>
              </a:rPr>
              <a:t>Reflexión:</a:t>
            </a:r>
            <a:br>
              <a:rPr lang="en" sz="1100">
                <a:solidFill>
                  <a:schemeClr val="dk2"/>
                </a:solidFill>
                <a:latin typeface="Open Sans"/>
                <a:ea typeface="Open Sans"/>
                <a:cs typeface="Open Sans"/>
                <a:sym typeface="Open Sans"/>
              </a:rPr>
            </a:br>
            <a:r>
              <a:rPr lang="en" sz="1100" b="0">
                <a:solidFill>
                  <a:schemeClr val="dk2"/>
                </a:solidFill>
                <a:latin typeface="Open Sans"/>
                <a:ea typeface="Open Sans"/>
                <a:cs typeface="Open Sans"/>
                <a:sym typeface="Open Sans"/>
              </a:rPr>
              <a:t>¿Cómo voy a practicar/implementar este aprendizaje durante el próximo mes?</a:t>
            </a:r>
            <a:endParaRPr sz="1100" b="0">
              <a:solidFill>
                <a:srgbClr val="000000"/>
              </a:solidFill>
              <a:latin typeface="Calibri"/>
              <a:ea typeface="Calibri"/>
              <a:cs typeface="Calibri"/>
              <a:sym typeface="Calibri"/>
            </a:endParaRPr>
          </a:p>
          <a:p>
            <a:pPr marL="0" lvl="0" indent="0" algn="l" rtl="0">
              <a:lnSpc>
                <a:spcPct val="100000"/>
              </a:lnSpc>
              <a:spcBef>
                <a:spcPts val="1200"/>
              </a:spcBef>
              <a:spcAft>
                <a:spcPts val="0"/>
              </a:spcAft>
              <a:buSzPts val="1200"/>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250a6858114_0_0"/>
          <p:cNvSpPr txBox="1">
            <a:spLocks noGrp="1"/>
          </p:cNvSpPr>
          <p:nvPr>
            <p:ph type="title"/>
          </p:nvPr>
        </p:nvSpPr>
        <p:spPr>
          <a:xfrm>
            <a:off x="70575" y="538174"/>
            <a:ext cx="9024934" cy="4491025"/>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200"/>
              <a:buNone/>
            </a:pPr>
            <a:r>
              <a:rPr lang="en" sz="1100" b="0">
                <a:solidFill>
                  <a:srgbClr val="FCFCFC"/>
                </a:solidFill>
                <a:latin typeface="Open Sans"/>
                <a:ea typeface="Open Sans"/>
                <a:cs typeface="Open Sans"/>
                <a:sym typeface="Open Sans"/>
              </a:rPr>
              <a:t>En noticias recientes que han captado la atención mundial, han surgido informes sobre la ambiciosa propuesta de Finlandia de implementar una semana laboral de cuatro días. El frenesí mediático en torno a este concepto ha cobrado un impulso significativo, provocando discusiones y debates en todo el mundo. El impacto de estas discusiones fue evidente cuando un usuario influyente acudió a Twitter el 3 de enero de 2022 para expresar sus puntos de vista sobre el asunto. El tuit, que ganó una tracción sustancial, proclamaba audazmente: "Finlandia introdujo una semana laboral de 4 días y jornadas de 6 horas. Estos ancianos necesitan salir de las posiciones de poder en los Estados Unidos". En un corto período de tiempo, el tuit acumuló más de 8.000 me gusta, lo que refleja el nivel de interés y apoyo entre los usuarios de las redes sociales para una semana laboral más corta.</a:t>
            </a:r>
            <a:br>
              <a:rPr lang="en" sz="1100" b="0">
                <a:solidFill>
                  <a:srgbClr val="FCFCFC"/>
                </a:solidFill>
                <a:latin typeface="Open Sans"/>
                <a:ea typeface="Open Sans"/>
                <a:cs typeface="Open Sans"/>
                <a:sym typeface="Open Sans"/>
              </a:rPr>
            </a:br>
            <a:r>
              <a:rPr lang="en" sz="1100" b="0">
                <a:solidFill>
                  <a:srgbClr val="FCFCFC"/>
                </a:solidFill>
                <a:latin typeface="Open Sans"/>
                <a:ea typeface="Open Sans"/>
                <a:cs typeface="Open Sans"/>
                <a:sym typeface="Open Sans"/>
              </a:rPr>
              <a:t>La información se difundió muy rápidamente y pronto se publicó una entrevista con la primera ministra de Finlandia, Sanna Marin, quien también confirmó esta noticia. Otros sitios oficiales también compartieron esta noticia. El titular dice: "Finlandia introducirá una semana laboral de cuatro días y jornadas de seis horas, según el plan elaborado por la primera ministra Sanna Marin, de 34 años". El Daily Mail parece haber actualizado su titular desde entonces.</a:t>
            </a:r>
            <a:br>
              <a:rPr lang="en" sz="1100" b="0">
                <a:solidFill>
                  <a:srgbClr val="FCFCFC"/>
                </a:solidFill>
                <a:latin typeface="Open Sans"/>
                <a:ea typeface="Open Sans"/>
                <a:cs typeface="Open Sans"/>
                <a:sym typeface="Open Sans"/>
              </a:rPr>
            </a:br>
            <a:br>
              <a:rPr lang="en" sz="1100" b="0">
                <a:solidFill>
                  <a:srgbClr val="FCFCFC"/>
                </a:solidFill>
                <a:latin typeface="Open Sans"/>
                <a:ea typeface="Open Sans"/>
                <a:cs typeface="Open Sans"/>
                <a:sym typeface="Open Sans"/>
              </a:rPr>
            </a:br>
            <a:r>
              <a:rPr lang="en" sz="1100" b="0">
                <a:solidFill>
                  <a:srgbClr val="FCFCFC"/>
                </a:solidFill>
                <a:latin typeface="Open Sans"/>
                <a:ea typeface="Open Sans"/>
                <a:cs typeface="Open Sans"/>
                <a:sym typeface="Open Sans"/>
              </a:rPr>
              <a:t>El titular dice: "Finlandia introducirá una semana laboral de cuatro días y jornadas de seis horas, según el plan elaborado por la primera ministra Sanna Marin, de 34 años". El Daily Mail parece haber actualizado su titular desde entonces</a:t>
            </a:r>
            <a:br>
              <a:rPr lang="en" sz="1100" b="0">
                <a:solidFill>
                  <a:srgbClr val="FCFCFC"/>
                </a:solidFill>
                <a:latin typeface="Open Sans"/>
                <a:ea typeface="Open Sans"/>
                <a:cs typeface="Open Sans"/>
                <a:sym typeface="Open Sans"/>
              </a:rPr>
            </a:br>
            <a:br>
              <a:rPr lang="en" sz="1100" b="0">
                <a:solidFill>
                  <a:srgbClr val="FCFCFC"/>
                </a:solidFill>
                <a:latin typeface="Open Sans"/>
                <a:ea typeface="Open Sans"/>
                <a:cs typeface="Open Sans"/>
                <a:sym typeface="Open Sans"/>
              </a:rPr>
            </a:br>
            <a:r>
              <a:rPr lang="en" sz="1100" b="0">
                <a:solidFill>
                  <a:srgbClr val="FCFCFC"/>
                </a:solidFill>
                <a:latin typeface="Open Sans"/>
                <a:ea typeface="Open Sans"/>
                <a:cs typeface="Open Sans"/>
                <a:sym typeface="Open Sans"/>
              </a:rPr>
              <a:t>PREGUNTAS CLAVE: </a:t>
            </a:r>
            <a:br>
              <a:rPr lang="en" sz="1100" b="0">
                <a:solidFill>
                  <a:srgbClr val="FCFCFC"/>
                </a:solidFill>
                <a:latin typeface="Open Sans"/>
                <a:ea typeface="Open Sans"/>
                <a:cs typeface="Open Sans"/>
                <a:sym typeface="Open Sans"/>
              </a:rPr>
            </a:br>
            <a:r>
              <a:rPr lang="en" sz="1100" b="0">
                <a:solidFill>
                  <a:srgbClr val="FCFCFC"/>
                </a:solidFill>
                <a:latin typeface="Open Sans"/>
                <a:ea typeface="Open Sans"/>
                <a:cs typeface="Open Sans"/>
                <a:sym typeface="Open Sans"/>
              </a:rPr>
              <a:t>¿Cómo podemos comprobar que se trata de una noticia fiable?</a:t>
            </a:r>
            <a:br>
              <a:rPr lang="en" sz="1100" b="0">
                <a:solidFill>
                  <a:srgbClr val="FCFCFC"/>
                </a:solidFill>
                <a:latin typeface="Open Sans"/>
                <a:ea typeface="Open Sans"/>
                <a:cs typeface="Open Sans"/>
                <a:sym typeface="Open Sans"/>
              </a:rPr>
            </a:br>
            <a:r>
              <a:rPr lang="en" sz="1100" b="0">
                <a:solidFill>
                  <a:srgbClr val="FCFCFC"/>
                </a:solidFill>
                <a:latin typeface="Open Sans"/>
                <a:ea typeface="Open Sans"/>
                <a:cs typeface="Open Sans"/>
                <a:sym typeface="Open Sans"/>
              </a:rPr>
              <a:t>¿Qué sabemos?</a:t>
            </a:r>
            <a:br>
              <a:rPr lang="en" sz="1100" b="0">
                <a:solidFill>
                  <a:srgbClr val="FCFCFC"/>
                </a:solidFill>
                <a:latin typeface="Open Sans"/>
                <a:ea typeface="Open Sans"/>
                <a:cs typeface="Open Sans"/>
                <a:sym typeface="Open Sans"/>
              </a:rPr>
            </a:br>
            <a:r>
              <a:rPr lang="en" sz="1100" b="0">
                <a:solidFill>
                  <a:srgbClr val="FCFCFC"/>
                </a:solidFill>
                <a:latin typeface="Open Sans"/>
                <a:ea typeface="Open Sans"/>
                <a:cs typeface="Open Sans"/>
                <a:sym typeface="Open Sans"/>
              </a:rPr>
              <a:t>¿Qué se puede concluir?</a:t>
            </a:r>
            <a:endParaRPr>
              <a:latin typeface="Open Sans"/>
              <a:ea typeface="Open Sans"/>
              <a:cs typeface="Open Sans"/>
              <a:sym typeface="Open Sans"/>
            </a:endParaRPr>
          </a:p>
        </p:txBody>
      </p:sp>
      <p:sp>
        <p:nvSpPr>
          <p:cNvPr id="412" name="Google Shape;412;g250a6858114_0_0"/>
          <p:cNvSpPr txBox="1">
            <a:spLocks noGrp="1"/>
          </p:cNvSpPr>
          <p:nvPr>
            <p:ph type="subTitle" idx="1"/>
          </p:nvPr>
        </p:nvSpPr>
        <p:spPr>
          <a:xfrm>
            <a:off x="2244582" y="0"/>
            <a:ext cx="3675300" cy="4689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SzPts val="1800"/>
              <a:buNone/>
            </a:pPr>
            <a:r>
              <a:rPr lang="en"/>
              <a:t>Estudio de casos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1e495ccea56_0_3"/>
          <p:cNvSpPr txBox="1">
            <a:spLocks noGrp="1"/>
          </p:cNvSpPr>
          <p:nvPr>
            <p:ph type="title"/>
          </p:nvPr>
        </p:nvSpPr>
        <p:spPr>
          <a:xfrm>
            <a:off x="484908" y="379250"/>
            <a:ext cx="8549391" cy="4623000"/>
          </a:xfrm>
          <a:prstGeom prst="rect">
            <a:avLst/>
          </a:prstGeom>
          <a:noFill/>
          <a:ln>
            <a:noFill/>
          </a:ln>
        </p:spPr>
        <p:txBody>
          <a:bodyPr spcFirstLastPara="1" wrap="square" lIns="0" tIns="0" rIns="0" bIns="0" anchor="t" anchorCtr="0">
            <a:noAutofit/>
          </a:bodyPr>
          <a:lstStyle/>
          <a:p>
            <a:pPr marL="457200" lvl="0" indent="0" algn="l" rtl="0">
              <a:lnSpc>
                <a:spcPct val="115000"/>
              </a:lnSpc>
              <a:spcBef>
                <a:spcPts val="1500"/>
              </a:spcBef>
              <a:spcAft>
                <a:spcPts val="0"/>
              </a:spcAft>
              <a:buSzPts val="1200"/>
              <a:buNone/>
            </a:pPr>
            <a:r>
              <a:rPr lang="en" sz="900">
                <a:solidFill>
                  <a:srgbClr val="FCFCFC"/>
                </a:solidFill>
                <a:latin typeface="Open Sans"/>
                <a:ea typeface="Open Sans"/>
                <a:cs typeface="Open Sans"/>
                <a:sym typeface="Open Sans"/>
              </a:rPr>
              <a:t>¿Cuál es la definición de información?</a:t>
            </a:r>
            <a:br>
              <a:rPr lang="en" sz="900" b="0">
                <a:solidFill>
                  <a:srgbClr val="FCFCFC"/>
                </a:solidFill>
                <a:latin typeface="Open Sans"/>
                <a:ea typeface="Open Sans"/>
                <a:cs typeface="Open Sans"/>
                <a:sym typeface="Open Sans"/>
              </a:rPr>
            </a:br>
            <a:r>
              <a:rPr lang="en" sz="900" b="0">
                <a:solidFill>
                  <a:srgbClr val="FCFCFC"/>
                </a:solidFill>
                <a:latin typeface="Open Sans"/>
                <a:ea typeface="Open Sans"/>
                <a:cs typeface="Open Sans"/>
                <a:sym typeface="Open Sans"/>
              </a:rPr>
              <a:t>A) Datos tratados y organizados para una finalidad específica</a:t>
            </a:r>
            <a:br>
              <a:rPr lang="en" sz="900" b="0">
                <a:solidFill>
                  <a:srgbClr val="FCFCFC"/>
                </a:solidFill>
                <a:latin typeface="Open Sans"/>
                <a:ea typeface="Open Sans"/>
                <a:cs typeface="Open Sans"/>
                <a:sym typeface="Open Sans"/>
              </a:rPr>
            </a:br>
            <a:r>
              <a:rPr lang="en" sz="900" b="0">
                <a:solidFill>
                  <a:srgbClr val="FCFCFC"/>
                </a:solidFill>
                <a:latin typeface="Open Sans"/>
                <a:ea typeface="Open Sans"/>
                <a:cs typeface="Open Sans"/>
                <a:sym typeface="Open Sans"/>
              </a:rPr>
              <a:t>B) Conocimientos adquiridos a través de la educación y la experiencia</a:t>
            </a:r>
            <a:br>
              <a:rPr lang="en" sz="900" b="0">
                <a:solidFill>
                  <a:srgbClr val="FCFCFC"/>
                </a:solidFill>
                <a:latin typeface="Open Sans"/>
                <a:ea typeface="Open Sans"/>
                <a:cs typeface="Open Sans"/>
                <a:sym typeface="Open Sans"/>
              </a:rPr>
            </a:br>
            <a:r>
              <a:rPr lang="en" sz="900" b="0">
                <a:solidFill>
                  <a:srgbClr val="FCFCFC"/>
                </a:solidFill>
                <a:latin typeface="Open Sans"/>
                <a:ea typeface="Open Sans"/>
                <a:cs typeface="Open Sans"/>
                <a:sym typeface="Open Sans"/>
              </a:rPr>
              <a:t>C) Hechos y cifras presentados de manera comprensible</a:t>
            </a:r>
            <a:br>
              <a:rPr lang="en" sz="900" b="0">
                <a:solidFill>
                  <a:srgbClr val="FCFCFC"/>
                </a:solidFill>
                <a:latin typeface="Open Sans"/>
                <a:ea typeface="Open Sans"/>
                <a:cs typeface="Open Sans"/>
                <a:sym typeface="Open Sans"/>
              </a:rPr>
            </a:br>
            <a:r>
              <a:rPr lang="en" sz="900" b="0">
                <a:solidFill>
                  <a:srgbClr val="FCFCFC"/>
                </a:solidFill>
                <a:latin typeface="Open Sans"/>
                <a:ea typeface="Open Sans"/>
                <a:cs typeface="Open Sans"/>
                <a:sym typeface="Open Sans"/>
              </a:rPr>
              <a:t>D) La transmisión de mensajes a través de diversos medios</a:t>
            </a:r>
            <a:br>
              <a:rPr lang="en" sz="900" b="0">
                <a:solidFill>
                  <a:srgbClr val="FCFCFC"/>
                </a:solidFill>
                <a:latin typeface="Open Sans"/>
                <a:ea typeface="Open Sans"/>
                <a:cs typeface="Open Sans"/>
                <a:sym typeface="Open Sans"/>
              </a:rPr>
            </a:br>
            <a:br>
              <a:rPr lang="en" sz="900" b="0">
                <a:solidFill>
                  <a:srgbClr val="FCFCFC"/>
                </a:solidFill>
                <a:latin typeface="Open Sans"/>
                <a:ea typeface="Open Sans"/>
                <a:cs typeface="Open Sans"/>
                <a:sym typeface="Open Sans"/>
              </a:rPr>
            </a:br>
            <a:br>
              <a:rPr lang="en" sz="900" b="0">
                <a:solidFill>
                  <a:srgbClr val="FCFCFC"/>
                </a:solidFill>
                <a:latin typeface="Open Sans"/>
                <a:ea typeface="Open Sans"/>
                <a:cs typeface="Open Sans"/>
                <a:sym typeface="Open Sans"/>
              </a:rPr>
            </a:br>
            <a:r>
              <a:rPr lang="en" sz="900">
                <a:solidFill>
                  <a:srgbClr val="FCFCFC"/>
                </a:solidFill>
                <a:latin typeface="Open Sans"/>
                <a:ea typeface="Open Sans"/>
                <a:cs typeface="Open Sans"/>
                <a:sym typeface="Open Sans"/>
              </a:rPr>
              <a:t>  ¿Cuáles son algunas estrategias efectivas para combatir la desinformación?</a:t>
            </a:r>
            <a:br>
              <a:rPr lang="en" sz="900" b="0">
                <a:solidFill>
                  <a:srgbClr val="FCFCFC"/>
                </a:solidFill>
                <a:latin typeface="Open Sans"/>
                <a:ea typeface="Open Sans"/>
                <a:cs typeface="Open Sans"/>
                <a:sym typeface="Open Sans"/>
              </a:rPr>
            </a:br>
            <a:r>
              <a:rPr lang="en" sz="900" b="0">
                <a:solidFill>
                  <a:srgbClr val="FCFCFC"/>
                </a:solidFill>
                <a:latin typeface="Open Sans"/>
                <a:ea typeface="Open Sans"/>
                <a:cs typeface="Open Sans"/>
                <a:sym typeface="Open Sans"/>
              </a:rPr>
              <a:t>A) Compartir información sin verificar los hechos</a:t>
            </a:r>
            <a:br>
              <a:rPr lang="en" sz="900" b="0">
                <a:solidFill>
                  <a:srgbClr val="FCFCFC"/>
                </a:solidFill>
                <a:latin typeface="Open Sans"/>
                <a:ea typeface="Open Sans"/>
                <a:cs typeface="Open Sans"/>
                <a:sym typeface="Open Sans"/>
              </a:rPr>
            </a:br>
            <a:r>
              <a:rPr lang="en" sz="900" b="0">
                <a:solidFill>
                  <a:srgbClr val="FCFCFC"/>
                </a:solidFill>
                <a:latin typeface="Open Sans"/>
                <a:ea typeface="Open Sans"/>
                <a:cs typeface="Open Sans"/>
                <a:sym typeface="Open Sans"/>
              </a:rPr>
              <a:t>B) Contar con una única fuente de noticias para toda la información</a:t>
            </a:r>
            <a:br>
              <a:rPr lang="en" sz="900" b="0">
                <a:solidFill>
                  <a:srgbClr val="FCFCFC"/>
                </a:solidFill>
                <a:latin typeface="Open Sans"/>
                <a:ea typeface="Open Sans"/>
                <a:cs typeface="Open Sans"/>
                <a:sym typeface="Open Sans"/>
              </a:rPr>
            </a:br>
            <a:r>
              <a:rPr lang="en" sz="900" b="0">
                <a:solidFill>
                  <a:srgbClr val="FCFCFC"/>
                </a:solidFill>
                <a:latin typeface="Open Sans"/>
                <a:ea typeface="Open Sans"/>
                <a:cs typeface="Open Sans"/>
                <a:sym typeface="Open Sans"/>
              </a:rPr>
              <a:t>C) Fomentar el pensamiento crítico y las habilidades de alfabetización mediática</a:t>
            </a:r>
            <a:br>
              <a:rPr lang="en" sz="900" b="0">
                <a:solidFill>
                  <a:srgbClr val="FCFCFC"/>
                </a:solidFill>
                <a:latin typeface="Open Sans"/>
                <a:ea typeface="Open Sans"/>
                <a:cs typeface="Open Sans"/>
                <a:sym typeface="Open Sans"/>
              </a:rPr>
            </a:br>
            <a:r>
              <a:rPr lang="en" sz="900" b="0">
                <a:solidFill>
                  <a:srgbClr val="FCFCFC"/>
                </a:solidFill>
                <a:latin typeface="Open Sans"/>
                <a:ea typeface="Open Sans"/>
                <a:cs typeface="Open Sans"/>
                <a:sym typeface="Open Sans"/>
              </a:rPr>
              <a:t>D) Amplificar los titulares sensacionalistas o clickbait</a:t>
            </a:r>
            <a:br>
              <a:rPr lang="en" sz="900" b="0">
                <a:solidFill>
                  <a:srgbClr val="FCFCFC"/>
                </a:solidFill>
                <a:latin typeface="Open Sans"/>
                <a:ea typeface="Open Sans"/>
                <a:cs typeface="Open Sans"/>
                <a:sym typeface="Open Sans"/>
              </a:rPr>
            </a:br>
            <a:endParaRPr sz="900"/>
          </a:p>
        </p:txBody>
      </p:sp>
      <p:sp>
        <p:nvSpPr>
          <p:cNvPr id="418" name="Google Shape;418;g1e495ccea56_0_3"/>
          <p:cNvSpPr txBox="1">
            <a:spLocks noGrp="1"/>
          </p:cNvSpPr>
          <p:nvPr>
            <p:ph type="subTitle" idx="1"/>
          </p:nvPr>
        </p:nvSpPr>
        <p:spPr>
          <a:xfrm>
            <a:off x="1609337" y="83127"/>
            <a:ext cx="5277600" cy="37925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SzPts val="1800"/>
              <a:buNone/>
            </a:pPr>
            <a:r>
              <a:rPr lang="en"/>
              <a:t>PREGUNTAS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8"/>
          <p:cNvSpPr txBox="1">
            <a:spLocks noGrp="1"/>
          </p:cNvSpPr>
          <p:nvPr>
            <p:ph type="title"/>
          </p:nvPr>
        </p:nvSpPr>
        <p:spPr>
          <a:xfrm>
            <a:off x="484908" y="379250"/>
            <a:ext cx="8549391" cy="4623000"/>
          </a:xfrm>
          <a:prstGeom prst="rect">
            <a:avLst/>
          </a:prstGeom>
          <a:noFill/>
          <a:ln>
            <a:noFill/>
          </a:ln>
        </p:spPr>
        <p:txBody>
          <a:bodyPr spcFirstLastPara="1" wrap="square" lIns="0" tIns="0" rIns="0" bIns="0" anchor="t" anchorCtr="0">
            <a:noAutofit/>
          </a:bodyPr>
          <a:lstStyle/>
          <a:p>
            <a:pPr marL="457200" lvl="0" indent="0" algn="l" rtl="0">
              <a:lnSpc>
                <a:spcPct val="115000"/>
              </a:lnSpc>
              <a:spcBef>
                <a:spcPts val="1500"/>
              </a:spcBef>
              <a:spcAft>
                <a:spcPts val="0"/>
              </a:spcAft>
              <a:buSzPts val="1200"/>
              <a:buNone/>
            </a:pPr>
            <a:r>
              <a:rPr lang="en" sz="900">
                <a:solidFill>
                  <a:srgbClr val="FCFCFC"/>
                </a:solidFill>
                <a:latin typeface="Open Sans"/>
                <a:ea typeface="Open Sans"/>
                <a:cs typeface="Open Sans"/>
                <a:sym typeface="Open Sans"/>
              </a:rPr>
              <a:t>¿Cuáles de los siguientes son tipos comunes de contenido que se utilizan para transmitir información?</a:t>
            </a:r>
            <a:br>
              <a:rPr lang="en" sz="900" b="0">
                <a:solidFill>
                  <a:srgbClr val="FCFCFC"/>
                </a:solidFill>
                <a:latin typeface="Open Sans"/>
                <a:ea typeface="Open Sans"/>
                <a:cs typeface="Open Sans"/>
                <a:sym typeface="Open Sans"/>
              </a:rPr>
            </a:br>
            <a:r>
              <a:rPr lang="en" sz="900" b="0">
                <a:solidFill>
                  <a:srgbClr val="FCFCFC"/>
                </a:solidFill>
                <a:latin typeface="Open Sans"/>
                <a:ea typeface="Open Sans"/>
                <a:cs typeface="Open Sans"/>
                <a:sym typeface="Open Sans"/>
              </a:rPr>
              <a:t>A) Artículos de texto</a:t>
            </a:r>
            <a:br>
              <a:rPr lang="en" sz="900" b="0">
                <a:solidFill>
                  <a:srgbClr val="FCFCFC"/>
                </a:solidFill>
                <a:latin typeface="Open Sans"/>
                <a:ea typeface="Open Sans"/>
                <a:cs typeface="Open Sans"/>
                <a:sym typeface="Open Sans"/>
              </a:rPr>
            </a:br>
            <a:r>
              <a:rPr lang="en" sz="900" b="0">
                <a:solidFill>
                  <a:srgbClr val="FCFCFC"/>
                </a:solidFill>
                <a:latin typeface="Open Sans"/>
                <a:ea typeface="Open Sans"/>
                <a:cs typeface="Open Sans"/>
                <a:sym typeface="Open Sans"/>
              </a:rPr>
              <a:t>B) Infografías</a:t>
            </a:r>
            <a:br>
              <a:rPr lang="en" sz="900" b="0">
                <a:solidFill>
                  <a:srgbClr val="FCFCFC"/>
                </a:solidFill>
                <a:latin typeface="Open Sans"/>
                <a:ea typeface="Open Sans"/>
                <a:cs typeface="Open Sans"/>
                <a:sym typeface="Open Sans"/>
              </a:rPr>
            </a:br>
            <a:r>
              <a:rPr lang="en" sz="900" b="0">
                <a:solidFill>
                  <a:srgbClr val="FCFCFC"/>
                </a:solidFill>
                <a:latin typeface="Open Sans"/>
                <a:ea typeface="Open Sans"/>
                <a:cs typeface="Open Sans"/>
                <a:sym typeface="Open Sans"/>
              </a:rPr>
              <a:t>C) Podcasts</a:t>
            </a:r>
            <a:br>
              <a:rPr lang="en" sz="900" b="0">
                <a:solidFill>
                  <a:srgbClr val="FCFCFC"/>
                </a:solidFill>
                <a:latin typeface="Open Sans"/>
                <a:ea typeface="Open Sans"/>
                <a:cs typeface="Open Sans"/>
                <a:sym typeface="Open Sans"/>
              </a:rPr>
            </a:br>
            <a:r>
              <a:rPr lang="en" sz="900" b="0">
                <a:solidFill>
                  <a:srgbClr val="FCFCFC"/>
                </a:solidFill>
                <a:latin typeface="Open Sans"/>
                <a:ea typeface="Open Sans"/>
                <a:cs typeface="Open Sans"/>
                <a:sym typeface="Open Sans"/>
              </a:rPr>
              <a:t>D) Publicaciones en redes sociales</a:t>
            </a:r>
            <a:br>
              <a:rPr lang="en" sz="900" b="0">
                <a:solidFill>
                  <a:srgbClr val="FCFCFC"/>
                </a:solidFill>
                <a:latin typeface="Open Sans"/>
                <a:ea typeface="Open Sans"/>
                <a:cs typeface="Open Sans"/>
                <a:sym typeface="Open Sans"/>
              </a:rPr>
            </a:br>
            <a:r>
              <a:rPr lang="en" sz="900" b="0">
                <a:solidFill>
                  <a:srgbClr val="FCFCFC"/>
                </a:solidFill>
                <a:latin typeface="Open Sans"/>
                <a:ea typeface="Open Sans"/>
                <a:cs typeface="Open Sans"/>
                <a:sym typeface="Open Sans"/>
              </a:rPr>
              <a:t>E) Videos</a:t>
            </a:r>
            <a:br>
              <a:rPr lang="en" sz="900" b="0">
                <a:solidFill>
                  <a:srgbClr val="FCFCFC"/>
                </a:solidFill>
                <a:latin typeface="Open Sans"/>
                <a:ea typeface="Open Sans"/>
                <a:cs typeface="Open Sans"/>
                <a:sym typeface="Open Sans"/>
              </a:rPr>
            </a:br>
            <a:r>
              <a:rPr lang="en" sz="900" b="0">
                <a:solidFill>
                  <a:srgbClr val="FCFCFC"/>
                </a:solidFill>
                <a:latin typeface="Open Sans"/>
                <a:ea typeface="Open Sans"/>
                <a:cs typeface="Open Sans"/>
                <a:sym typeface="Open Sans"/>
              </a:rPr>
              <a:t>F) Todas las anteriores</a:t>
            </a:r>
            <a:endParaRPr sz="900"/>
          </a:p>
        </p:txBody>
      </p:sp>
      <p:sp>
        <p:nvSpPr>
          <p:cNvPr id="424" name="Google Shape;424;p28"/>
          <p:cNvSpPr txBox="1">
            <a:spLocks noGrp="1"/>
          </p:cNvSpPr>
          <p:nvPr>
            <p:ph type="subTitle" idx="1"/>
          </p:nvPr>
        </p:nvSpPr>
        <p:spPr>
          <a:xfrm>
            <a:off x="1609337" y="83127"/>
            <a:ext cx="5277600" cy="37925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SzPts val="1800"/>
              <a:buNone/>
            </a:pPr>
            <a:r>
              <a:rPr lang="en"/>
              <a:t>PREGUNTAS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1e495ccea56_0_11"/>
          <p:cNvSpPr txBox="1">
            <a:spLocks noGrp="1"/>
          </p:cNvSpPr>
          <p:nvPr>
            <p:ph type="title"/>
          </p:nvPr>
        </p:nvSpPr>
        <p:spPr>
          <a:xfrm>
            <a:off x="158800" y="379250"/>
            <a:ext cx="8875500" cy="46230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500"/>
              </a:spcBef>
              <a:spcAft>
                <a:spcPts val="0"/>
              </a:spcAft>
              <a:buSzPts val="1200"/>
              <a:buNone/>
            </a:pPr>
            <a:r>
              <a:rPr lang="en" sz="1100">
                <a:solidFill>
                  <a:srgbClr val="FCFCFC"/>
                </a:solidFill>
                <a:latin typeface="Arial"/>
                <a:ea typeface="Arial"/>
                <a:cs typeface="Arial"/>
                <a:sym typeface="Arial"/>
              </a:rPr>
              <a:t>¿Cuál es el objetivo principal de los titulares en los artículos de los medios de comunicación?</a:t>
            </a:r>
            <a:br>
              <a:rPr lang="en" sz="1100" b="0">
                <a:solidFill>
                  <a:srgbClr val="FCFCFC"/>
                </a:solidFill>
                <a:latin typeface="Arial"/>
                <a:ea typeface="Arial"/>
                <a:cs typeface="Arial"/>
                <a:sym typeface="Arial"/>
              </a:rPr>
            </a:br>
            <a:r>
              <a:rPr lang="en" sz="1100" b="0">
                <a:solidFill>
                  <a:srgbClr val="FCFCFC"/>
                </a:solidFill>
                <a:latin typeface="Arial"/>
                <a:ea typeface="Arial"/>
                <a:cs typeface="Arial"/>
                <a:sym typeface="Arial"/>
              </a:rPr>
              <a:t>A) Proporcionar un resumen de todo el artículo</a:t>
            </a:r>
            <a:br>
              <a:rPr lang="en" sz="1100" b="0">
                <a:solidFill>
                  <a:srgbClr val="FCFCFC"/>
                </a:solidFill>
                <a:latin typeface="Arial"/>
                <a:ea typeface="Arial"/>
                <a:cs typeface="Arial"/>
                <a:sym typeface="Arial"/>
              </a:rPr>
            </a:br>
            <a:r>
              <a:rPr lang="en" sz="1100" b="0">
                <a:solidFill>
                  <a:srgbClr val="FCFCFC"/>
                </a:solidFill>
                <a:latin typeface="Arial"/>
                <a:ea typeface="Arial"/>
                <a:cs typeface="Arial"/>
                <a:sym typeface="Arial"/>
              </a:rPr>
              <a:t>B) Captar la atención del lector y fomentar el compromiso</a:t>
            </a:r>
            <a:br>
              <a:rPr lang="en" sz="1100" b="0">
                <a:solidFill>
                  <a:srgbClr val="FCFCFC"/>
                </a:solidFill>
                <a:latin typeface="Arial"/>
                <a:ea typeface="Arial"/>
                <a:cs typeface="Arial"/>
                <a:sym typeface="Arial"/>
              </a:rPr>
            </a:br>
            <a:r>
              <a:rPr lang="en" sz="1100" b="0">
                <a:solidFill>
                  <a:srgbClr val="FCFCFC"/>
                </a:solidFill>
                <a:latin typeface="Arial"/>
                <a:ea typeface="Arial"/>
                <a:cs typeface="Arial"/>
                <a:sym typeface="Arial"/>
              </a:rPr>
              <a:t>C) Engañar o manipular a los lectores para el sensacionalismo</a:t>
            </a:r>
            <a:br>
              <a:rPr lang="en" sz="1100" b="0">
                <a:solidFill>
                  <a:srgbClr val="FCFCFC"/>
                </a:solidFill>
                <a:latin typeface="Arial"/>
                <a:ea typeface="Arial"/>
                <a:cs typeface="Arial"/>
                <a:sym typeface="Arial"/>
              </a:rPr>
            </a:br>
            <a:r>
              <a:rPr lang="en" sz="1100" b="0">
                <a:solidFill>
                  <a:srgbClr val="FCFCFC"/>
                </a:solidFill>
                <a:latin typeface="Arial"/>
                <a:ea typeface="Arial"/>
                <a:cs typeface="Arial"/>
                <a:sym typeface="Arial"/>
              </a:rPr>
              <a:t>D) Servir como fuente independiente de información</a:t>
            </a:r>
            <a:br>
              <a:rPr lang="en" sz="1100" b="0">
                <a:solidFill>
                  <a:srgbClr val="FCFCFC"/>
                </a:solidFill>
                <a:latin typeface="Arial"/>
                <a:ea typeface="Arial"/>
                <a:cs typeface="Arial"/>
                <a:sym typeface="Arial"/>
              </a:rPr>
            </a:br>
            <a:r>
              <a:rPr lang="en" sz="1100">
                <a:solidFill>
                  <a:srgbClr val="FCFCFC"/>
                </a:solidFill>
                <a:latin typeface="Arial"/>
                <a:ea typeface="Arial"/>
                <a:cs typeface="Arial"/>
                <a:sym typeface="Arial"/>
              </a:rPr>
              <a:t>            ¿Cuáles son algunos indicadores de reseñas falsas?</a:t>
            </a:r>
            <a:br>
              <a:rPr lang="en" sz="1100" b="0">
                <a:solidFill>
                  <a:srgbClr val="FCFCFC"/>
                </a:solidFill>
                <a:latin typeface="Arial"/>
                <a:ea typeface="Arial"/>
                <a:cs typeface="Arial"/>
                <a:sym typeface="Arial"/>
              </a:rPr>
            </a:br>
            <a:r>
              <a:rPr lang="en" sz="1100" b="0">
                <a:solidFill>
                  <a:srgbClr val="FCFCFC"/>
                </a:solidFill>
                <a:latin typeface="Arial"/>
                <a:ea typeface="Arial"/>
                <a:cs typeface="Arial"/>
                <a:sym typeface="Arial"/>
              </a:rPr>
              <a:t>A) Patrones consistentes de calificaciones positivas o negativas sin ninguna variación</a:t>
            </a:r>
            <a:br>
              <a:rPr lang="en" sz="1100" b="0">
                <a:solidFill>
                  <a:srgbClr val="FCFCFC"/>
                </a:solidFill>
                <a:latin typeface="Arial"/>
                <a:ea typeface="Arial"/>
                <a:cs typeface="Arial"/>
                <a:sym typeface="Arial"/>
              </a:rPr>
            </a:br>
            <a:r>
              <a:rPr lang="en" sz="1100" b="0">
                <a:solidFill>
                  <a:srgbClr val="FCFCFC"/>
                </a:solidFill>
                <a:latin typeface="Arial"/>
                <a:ea typeface="Arial"/>
                <a:cs typeface="Arial"/>
                <a:sym typeface="Arial"/>
              </a:rPr>
              <a:t>B) Uso excesivo de lenguaje genérico o repetitivo</a:t>
            </a:r>
            <a:br>
              <a:rPr lang="en" sz="1100" b="0">
                <a:solidFill>
                  <a:srgbClr val="FCFCFC"/>
                </a:solidFill>
                <a:latin typeface="Arial"/>
                <a:ea typeface="Arial"/>
                <a:cs typeface="Arial"/>
                <a:sym typeface="Arial"/>
              </a:rPr>
            </a:br>
            <a:r>
              <a:rPr lang="en" sz="1100" b="0">
                <a:solidFill>
                  <a:srgbClr val="FCFCFC"/>
                </a:solidFill>
                <a:latin typeface="Arial"/>
                <a:ea typeface="Arial"/>
                <a:cs typeface="Arial"/>
                <a:sym typeface="Arial"/>
              </a:rPr>
              <a:t>C) Aumento repentino de las revisiones en un corto período de tiempo</a:t>
            </a:r>
            <a:br>
              <a:rPr lang="en" sz="1100" b="0">
                <a:solidFill>
                  <a:srgbClr val="FCFCFC"/>
                </a:solidFill>
                <a:latin typeface="Arial"/>
                <a:ea typeface="Arial"/>
                <a:cs typeface="Arial"/>
                <a:sym typeface="Arial"/>
              </a:rPr>
            </a:br>
            <a:r>
              <a:rPr lang="en" sz="1100" b="0">
                <a:solidFill>
                  <a:srgbClr val="FCFCFC"/>
                </a:solidFill>
                <a:latin typeface="Arial"/>
                <a:ea typeface="Arial"/>
                <a:cs typeface="Arial"/>
                <a:sym typeface="Arial"/>
              </a:rPr>
              <a:t>D) Falta de detalles específicos o experiencias personales</a:t>
            </a:r>
            <a:br>
              <a:rPr lang="en" sz="1100" b="0">
                <a:solidFill>
                  <a:srgbClr val="FCFCFC"/>
                </a:solidFill>
                <a:latin typeface="Arial"/>
                <a:ea typeface="Arial"/>
                <a:cs typeface="Arial"/>
                <a:sym typeface="Arial"/>
              </a:rPr>
            </a:br>
            <a:r>
              <a:rPr lang="en" sz="1100" b="0">
                <a:solidFill>
                  <a:srgbClr val="FCFCFC"/>
                </a:solidFill>
                <a:latin typeface="Arial"/>
                <a:ea typeface="Arial"/>
                <a:cs typeface="Arial"/>
                <a:sym typeface="Arial"/>
              </a:rPr>
              <a:t>E) Todas las anteriores</a:t>
            </a:r>
            <a:br>
              <a:rPr lang="en" sz="1100" b="0">
                <a:solidFill>
                  <a:srgbClr val="FCFCFC"/>
                </a:solidFill>
                <a:latin typeface="Arial"/>
                <a:ea typeface="Arial"/>
                <a:cs typeface="Arial"/>
                <a:sym typeface="Arial"/>
              </a:rPr>
            </a:br>
            <a:endParaRPr/>
          </a:p>
        </p:txBody>
      </p:sp>
      <p:sp>
        <p:nvSpPr>
          <p:cNvPr id="430" name="Google Shape;430;g1e495ccea56_0_11"/>
          <p:cNvSpPr txBox="1">
            <a:spLocks noGrp="1"/>
          </p:cNvSpPr>
          <p:nvPr>
            <p:ph type="subTitle" idx="1"/>
          </p:nvPr>
        </p:nvSpPr>
        <p:spPr>
          <a:xfrm>
            <a:off x="1713245" y="55418"/>
            <a:ext cx="5277600" cy="473232"/>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SzPts val="1800"/>
              <a:buNone/>
            </a:pPr>
            <a:r>
              <a:rPr lang="en"/>
              <a:t>PREGUNTAS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
          <p:cNvSpPr txBox="1">
            <a:spLocks noGrp="1"/>
          </p:cNvSpPr>
          <p:nvPr>
            <p:ph type="title"/>
          </p:nvPr>
        </p:nvSpPr>
        <p:spPr>
          <a:xfrm>
            <a:off x="158800" y="379250"/>
            <a:ext cx="8875500" cy="46230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500"/>
              </a:spcBef>
              <a:spcAft>
                <a:spcPts val="0"/>
              </a:spcAft>
              <a:buSzPts val="1200"/>
              <a:buNone/>
            </a:pPr>
            <a:br>
              <a:rPr lang="en" sz="1100" b="0">
                <a:solidFill>
                  <a:srgbClr val="FCFCFC"/>
                </a:solidFill>
                <a:latin typeface="Arial"/>
                <a:ea typeface="Arial"/>
                <a:cs typeface="Arial"/>
                <a:sym typeface="Arial"/>
              </a:rPr>
            </a:br>
            <a:r>
              <a:rPr lang="en" sz="1100">
                <a:solidFill>
                  <a:srgbClr val="FCFCFC"/>
                </a:solidFill>
                <a:latin typeface="Arial"/>
                <a:ea typeface="Arial"/>
                <a:cs typeface="Arial"/>
                <a:sym typeface="Arial"/>
              </a:rPr>
              <a:t> ¿Cuáles son algunas de las características comunes de las imágenes falsas y los titulares engañosos?</a:t>
            </a:r>
            <a:br>
              <a:rPr lang="en" sz="1100" b="0">
                <a:solidFill>
                  <a:srgbClr val="FCFCFC"/>
                </a:solidFill>
                <a:latin typeface="Arial"/>
                <a:ea typeface="Arial"/>
                <a:cs typeface="Arial"/>
                <a:sym typeface="Arial"/>
              </a:rPr>
            </a:br>
            <a:r>
              <a:rPr lang="en" sz="1100" b="0">
                <a:solidFill>
                  <a:srgbClr val="FCFCFC"/>
                </a:solidFill>
                <a:latin typeface="Arial"/>
                <a:ea typeface="Arial"/>
                <a:cs typeface="Arial"/>
                <a:sym typeface="Arial"/>
              </a:rPr>
              <a:t>A) Autenticidad y exactitud en la representación de hechos o situaciones</a:t>
            </a:r>
            <a:br>
              <a:rPr lang="en" sz="1100" b="0">
                <a:solidFill>
                  <a:srgbClr val="FCFCFC"/>
                </a:solidFill>
                <a:latin typeface="Arial"/>
                <a:ea typeface="Arial"/>
                <a:cs typeface="Arial"/>
                <a:sym typeface="Arial"/>
              </a:rPr>
            </a:br>
            <a:r>
              <a:rPr lang="en" sz="1100" b="0">
                <a:solidFill>
                  <a:srgbClr val="FCFCFC"/>
                </a:solidFill>
                <a:latin typeface="Arial"/>
                <a:ea typeface="Arial"/>
                <a:cs typeface="Arial"/>
                <a:sym typeface="Arial"/>
              </a:rPr>
              <a:t>B) Atribución clara a fuentes fiables</a:t>
            </a:r>
            <a:br>
              <a:rPr lang="en" sz="1100" b="0">
                <a:solidFill>
                  <a:srgbClr val="FCFCFC"/>
                </a:solidFill>
                <a:latin typeface="Arial"/>
                <a:ea typeface="Arial"/>
                <a:cs typeface="Arial"/>
                <a:sym typeface="Arial"/>
              </a:rPr>
            </a:br>
            <a:r>
              <a:rPr lang="en" sz="1100" b="0">
                <a:solidFill>
                  <a:srgbClr val="FCFCFC"/>
                </a:solidFill>
                <a:latin typeface="Arial"/>
                <a:ea typeface="Arial"/>
                <a:cs typeface="Arial"/>
                <a:sym typeface="Arial"/>
              </a:rPr>
              <a:t>C) Manipulación o alteración intencionada para engañar a las audiencias</a:t>
            </a:r>
            <a:br>
              <a:rPr lang="en" sz="1100" b="0">
                <a:solidFill>
                  <a:srgbClr val="FCFCFC"/>
                </a:solidFill>
                <a:latin typeface="Arial"/>
                <a:ea typeface="Arial"/>
                <a:cs typeface="Arial"/>
                <a:sym typeface="Arial"/>
              </a:rPr>
            </a:br>
            <a:r>
              <a:rPr lang="en" sz="1100" b="0">
                <a:solidFill>
                  <a:srgbClr val="FCFCFC"/>
                </a:solidFill>
                <a:latin typeface="Arial"/>
                <a:ea typeface="Arial"/>
                <a:cs typeface="Arial"/>
                <a:sym typeface="Arial"/>
              </a:rPr>
              <a:t>D) Cumplimiento constante de las normas éticas del periodismo</a:t>
            </a:r>
            <a:endParaRPr/>
          </a:p>
        </p:txBody>
      </p:sp>
      <p:sp>
        <p:nvSpPr>
          <p:cNvPr id="436" name="Google Shape;436;p6"/>
          <p:cNvSpPr txBox="1">
            <a:spLocks noGrp="1"/>
          </p:cNvSpPr>
          <p:nvPr>
            <p:ph type="subTitle" idx="1"/>
          </p:nvPr>
        </p:nvSpPr>
        <p:spPr>
          <a:xfrm>
            <a:off x="1713245" y="55418"/>
            <a:ext cx="5277600" cy="473232"/>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SzPts val="1800"/>
              <a:buNone/>
            </a:pPr>
            <a:r>
              <a:rPr lang="en"/>
              <a:t>PREGUNTAS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229150b2674_0_202"/>
          <p:cNvSpPr txBox="1">
            <a:spLocks noGrp="1"/>
          </p:cNvSpPr>
          <p:nvPr>
            <p:ph type="title"/>
          </p:nvPr>
        </p:nvSpPr>
        <p:spPr>
          <a:xfrm>
            <a:off x="104425" y="385087"/>
            <a:ext cx="8877000" cy="3958314"/>
          </a:xfrm>
          <a:prstGeom prst="rect">
            <a:avLst/>
          </a:prstGeom>
          <a:noFill/>
          <a:ln>
            <a:noFill/>
          </a:ln>
        </p:spPr>
        <p:txBody>
          <a:bodyPr spcFirstLastPara="1" wrap="square" lIns="0" tIns="0" rIns="0" bIns="0" anchor="t" anchorCtr="0">
            <a:noAutofit/>
          </a:bodyPr>
          <a:lstStyle/>
          <a:p>
            <a:pPr marL="0" lvl="0" indent="0" algn="just" rtl="0">
              <a:lnSpc>
                <a:spcPct val="150000"/>
              </a:lnSpc>
              <a:spcBef>
                <a:spcPts val="1200"/>
              </a:spcBef>
              <a:spcAft>
                <a:spcPts val="0"/>
              </a:spcAft>
              <a:buSzPts val="1200"/>
              <a:buNone/>
            </a:pPr>
            <a:r>
              <a:rPr lang="en" sz="1400">
                <a:solidFill>
                  <a:srgbClr val="000000"/>
                </a:solidFill>
                <a:latin typeface="Open Sans"/>
                <a:ea typeface="Open Sans"/>
                <a:cs typeface="Open Sans"/>
                <a:sym typeface="Open Sans"/>
              </a:rPr>
              <a:t>Referencias:</a:t>
            </a:r>
            <a:endParaRPr sz="1100" b="0">
              <a:solidFill>
                <a:srgbClr val="000000"/>
              </a:solidFill>
              <a:latin typeface="Open Sans"/>
              <a:ea typeface="Open Sans"/>
              <a:cs typeface="Open Sans"/>
              <a:sym typeface="Open Sans"/>
            </a:endParaRPr>
          </a:p>
          <a:p>
            <a:pPr marL="0" lvl="0" indent="0" algn="l" rtl="0">
              <a:lnSpc>
                <a:spcPct val="115000"/>
              </a:lnSpc>
              <a:spcBef>
                <a:spcPts val="1200"/>
              </a:spcBef>
              <a:spcAft>
                <a:spcPts val="0"/>
              </a:spcAft>
              <a:buSzPts val="1200"/>
              <a:buNone/>
            </a:pPr>
            <a:r>
              <a:rPr lang="en" sz="1100" b="0">
                <a:solidFill>
                  <a:schemeClr val="dk2"/>
                </a:solidFill>
                <a:latin typeface="Open Sans"/>
                <a:ea typeface="Open Sans"/>
                <a:cs typeface="Open Sans"/>
                <a:sym typeface="Open Sans"/>
              </a:rPr>
              <a:t>1. Poland, G. A., &amp; Jacobson, R. M. (2012). The clinician’s guide to the anti-vaccinationists’ galaxy. Human Immunology, 73(8), 859–66. Retrieved from http://doi.org/10.1016/j.humimm.2012.03.014</a:t>
            </a:r>
            <a:endParaRPr sz="1100" b="0">
              <a:solidFill>
                <a:schemeClr val="dk2"/>
              </a:solidFill>
              <a:latin typeface="Open Sans"/>
              <a:ea typeface="Open Sans"/>
              <a:cs typeface="Open Sans"/>
              <a:sym typeface="Open Sans"/>
            </a:endParaRPr>
          </a:p>
          <a:p>
            <a:pPr marL="0" lvl="0" indent="0" algn="l" rtl="0">
              <a:lnSpc>
                <a:spcPct val="115000"/>
              </a:lnSpc>
              <a:spcBef>
                <a:spcPts val="1200"/>
              </a:spcBef>
              <a:spcAft>
                <a:spcPts val="0"/>
              </a:spcAft>
              <a:buSzPts val="1200"/>
              <a:buNone/>
            </a:pPr>
            <a:r>
              <a:rPr lang="en" sz="1100" b="0">
                <a:solidFill>
                  <a:schemeClr val="dk2"/>
                </a:solidFill>
                <a:latin typeface="Open Sans"/>
                <a:ea typeface="Open Sans"/>
                <a:cs typeface="Open Sans"/>
                <a:sym typeface="Open Sans"/>
              </a:rPr>
              <a:t>2. Dan Siegel: Name It to Tame It. Video posted by Dalai Lama Center for Peace and Education. Retrieved from https://www.youtube.com/ watch?v=ZcDLzppD4Jc. Siegel said of the use of Name It to Tame It in this curriculum: “Name it to tame it is a phrase inspired by the research on how linguistically assigning a word to an emotion experienced or perceived in photographs seems to enable the brain to be more balanced in its functioning. Such reflective states combined with linguistic naming may indeed be a part of stopping automatic, reflexive ways of behaving. So in these ways it seems appropriate to apply to your media literacy project.</a:t>
            </a:r>
            <a:endParaRPr sz="1100" b="0">
              <a:solidFill>
                <a:schemeClr val="dk2"/>
              </a:solidFill>
              <a:latin typeface="Open Sans"/>
              <a:ea typeface="Open Sans"/>
              <a:cs typeface="Open Sans"/>
              <a:sym typeface="Open Sans"/>
            </a:endParaRPr>
          </a:p>
          <a:p>
            <a:pPr marL="0" lvl="0" indent="0" algn="l" rtl="0">
              <a:lnSpc>
                <a:spcPct val="115000"/>
              </a:lnSpc>
              <a:spcBef>
                <a:spcPts val="1200"/>
              </a:spcBef>
              <a:spcAft>
                <a:spcPts val="0"/>
              </a:spcAft>
              <a:buSzPts val="1200"/>
              <a:buNone/>
            </a:pPr>
            <a:r>
              <a:rPr lang="en" sz="1100" b="0">
                <a:solidFill>
                  <a:schemeClr val="dk2"/>
                </a:solidFill>
                <a:latin typeface="Open Sans"/>
                <a:ea typeface="Open Sans"/>
                <a:cs typeface="Open Sans"/>
                <a:sym typeface="Open Sans"/>
              </a:rPr>
              <a:t>3. Schellmann, H. (2018). Episode 850: The fake review hunter. NPR’s Planet Money. Retrieved from https://www.npr.org/sections/money/2018/06/27/623990036/episode-850-the-fake-review-hunter?utm_term=nprnews&amp;utm_content=bufferef794&amp;utm_medium=social&amp;utm_ source=twitter.com&amp;utm_campaign=buffer</a:t>
            </a:r>
            <a:endParaRPr sz="1100" b="0">
              <a:solidFill>
                <a:schemeClr val="dk2"/>
              </a:solidFill>
              <a:latin typeface="Open Sans"/>
              <a:ea typeface="Open Sans"/>
              <a:cs typeface="Open Sans"/>
              <a:sym typeface="Open Sans"/>
            </a:endParaRPr>
          </a:p>
          <a:p>
            <a:pPr marL="0" lvl="0" indent="0" algn="l" rtl="0">
              <a:lnSpc>
                <a:spcPct val="115000"/>
              </a:lnSpc>
              <a:spcBef>
                <a:spcPts val="1200"/>
              </a:spcBef>
              <a:spcAft>
                <a:spcPts val="0"/>
              </a:spcAft>
              <a:buSzPts val="1200"/>
              <a:buNone/>
            </a:pPr>
            <a:r>
              <a:rPr lang="en" sz="1100" b="0">
                <a:solidFill>
                  <a:schemeClr val="dk2"/>
                </a:solidFill>
                <a:latin typeface="Open Sans"/>
                <a:ea typeface="Open Sans"/>
                <a:cs typeface="Open Sans"/>
                <a:sym typeface="Open Sans"/>
              </a:rPr>
              <a:t>4. IREX. MEDIA LITERACY IN THE BALTICS. </a:t>
            </a:r>
            <a:r>
              <a:rPr lang="en" sz="1100" b="0" u="sng">
                <a:solidFill>
                  <a:schemeClr val="dk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https://veryverified.eu/wp-content/uploads/2022/11/L2D_EE-EE.pdf</a:t>
            </a:r>
            <a:endParaRPr sz="1100" b="0">
              <a:solidFill>
                <a:schemeClr val="dk2"/>
              </a:solidFill>
              <a:latin typeface="Open Sans"/>
              <a:ea typeface="Open Sans"/>
              <a:cs typeface="Open Sans"/>
              <a:sym typeface="Open Sans"/>
            </a:endParaRPr>
          </a:p>
          <a:p>
            <a:pPr marL="0" lvl="0" indent="0" algn="just" rtl="0">
              <a:lnSpc>
                <a:spcPct val="150000"/>
              </a:lnSpc>
              <a:spcBef>
                <a:spcPts val="1200"/>
              </a:spcBef>
              <a:spcAft>
                <a:spcPts val="0"/>
              </a:spcAft>
              <a:buSzPts val="1200"/>
              <a:buNone/>
            </a:pPr>
            <a:endParaRPr sz="1100" b="0">
              <a:solidFill>
                <a:srgbClr val="000000"/>
              </a:solidFill>
              <a:latin typeface="Calibri"/>
              <a:ea typeface="Calibri"/>
              <a:cs typeface="Calibri"/>
              <a:sym typeface="Calibri"/>
            </a:endParaRPr>
          </a:p>
          <a:p>
            <a:pPr marL="0" lvl="0" indent="0" algn="ctr" rtl="0">
              <a:lnSpc>
                <a:spcPct val="100000"/>
              </a:lnSpc>
              <a:spcBef>
                <a:spcPts val="1200"/>
              </a:spcBef>
              <a:spcAft>
                <a:spcPts val="0"/>
              </a:spcAft>
              <a:buSzPts val="1200"/>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6"/>
          <p:cNvSpPr txBox="1">
            <a:spLocks noGrp="1"/>
          </p:cNvSpPr>
          <p:nvPr>
            <p:ph type="ctrTitle"/>
          </p:nvPr>
        </p:nvSpPr>
        <p:spPr>
          <a:xfrm>
            <a:off x="588177" y="1873675"/>
            <a:ext cx="7343345" cy="2340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
              <a:t>Módulo #2</a:t>
            </a:r>
            <a:br>
              <a:rPr lang="en"/>
            </a:br>
            <a:r>
              <a:rPr lang="en" sz="2800"/>
              <a:t>Cómo adoptar buenos reflejos para comprobar la información</a:t>
            </a:r>
            <a:endParaRPr sz="3200" b="1"/>
          </a:p>
        </p:txBody>
      </p:sp>
      <p:grpSp>
        <p:nvGrpSpPr>
          <p:cNvPr id="67" name="Google Shape;67;p6"/>
          <p:cNvGrpSpPr/>
          <p:nvPr/>
        </p:nvGrpSpPr>
        <p:grpSpPr>
          <a:xfrm>
            <a:off x="4167750" y="4704850"/>
            <a:ext cx="808500" cy="92100"/>
            <a:chOff x="3570750" y="4704850"/>
            <a:chExt cx="808500" cy="92100"/>
          </a:xfrm>
        </p:grpSpPr>
        <p:sp>
          <p:nvSpPr>
            <p:cNvPr id="68" name="Google Shape;68;p6"/>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6"/>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6"/>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6"/>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72" name="Google Shape;72;p6"/>
          <p:cNvCxnSpPr/>
          <p:nvPr/>
        </p:nvCxnSpPr>
        <p:spPr>
          <a:xfrm>
            <a:off x="720000" y="418900"/>
            <a:ext cx="0" cy="872100"/>
          </a:xfrm>
          <a:prstGeom prst="straightConnector1">
            <a:avLst/>
          </a:prstGeom>
          <a:noFill/>
          <a:ln w="19050" cap="flat" cmpd="sng">
            <a:solidFill>
              <a:schemeClr val="lt1"/>
            </a:solidFill>
            <a:prstDash val="solid"/>
            <a:round/>
            <a:headEnd type="none" w="sm" len="sm"/>
            <a:tailEnd type="none" w="sm" len="sm"/>
          </a:ln>
        </p:spPr>
      </p:cxnSp>
      <p:pic>
        <p:nvPicPr>
          <p:cNvPr id="73" name="Google Shape;73;p6"/>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74" name="Google Shape;74;p6"/>
          <p:cNvPicPr preferRelativeResize="0"/>
          <p:nvPr/>
        </p:nvPicPr>
        <p:blipFill rotWithShape="1">
          <a:blip r:embed="rId4">
            <a:alphaModFix/>
          </a:blip>
          <a:srcRect/>
          <a:stretch/>
        </p:blipFill>
        <p:spPr>
          <a:xfrm>
            <a:off x="4884150" y="515257"/>
            <a:ext cx="3493311" cy="2560542"/>
          </a:xfrm>
          <a:prstGeom prst="rect">
            <a:avLst/>
          </a:prstGeom>
          <a:noFill/>
          <a:ln>
            <a:noFill/>
          </a:ln>
        </p:spPr>
      </p:pic>
      <p:pic>
        <p:nvPicPr>
          <p:cNvPr id="75" name="Google Shape;75;p6"/>
          <p:cNvPicPr preferRelativeResize="0"/>
          <p:nvPr/>
        </p:nvPicPr>
        <p:blipFill rotWithShape="1">
          <a:blip r:embed="rId5">
            <a:alphaModFix/>
          </a:blip>
          <a:srcRect/>
          <a:stretch/>
        </p:blipFill>
        <p:spPr>
          <a:xfrm>
            <a:off x="118451" y="4796950"/>
            <a:ext cx="939452" cy="20723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7" descr="https://lh5.googleusercontent.com/UufgKdtqcDEZgyEPww9SV0I8tNF-jH4ZX4tMNADg8QlY7ASdyyd1XmamiFyWkDVUFbhGhAHNvOZGhbJlU20sgp30hEPloBDZ_kFBWX8yc-phNFmQxeWRjhZARLmPML78a6B6NFVIcVH2Sv3UivBBzA=s2048"/>
          <p:cNvPicPr preferRelativeResize="0"/>
          <p:nvPr/>
        </p:nvPicPr>
        <p:blipFill rotWithShape="1">
          <a:blip r:embed="rId3">
            <a:alphaModFix/>
          </a:blip>
          <a:srcRect/>
          <a:stretch/>
        </p:blipFill>
        <p:spPr>
          <a:xfrm>
            <a:off x="590223" y="1205505"/>
            <a:ext cx="3294552" cy="2252135"/>
          </a:xfrm>
          <a:prstGeom prst="rect">
            <a:avLst/>
          </a:prstGeom>
          <a:noFill/>
          <a:ln>
            <a:noFill/>
          </a:ln>
        </p:spPr>
      </p:pic>
      <p:grpSp>
        <p:nvGrpSpPr>
          <p:cNvPr id="81" name="Google Shape;81;p7"/>
          <p:cNvGrpSpPr/>
          <p:nvPr/>
        </p:nvGrpSpPr>
        <p:grpSpPr>
          <a:xfrm>
            <a:off x="4167750" y="4704850"/>
            <a:ext cx="808500" cy="92100"/>
            <a:chOff x="3570750" y="4704850"/>
            <a:chExt cx="808500" cy="92100"/>
          </a:xfrm>
        </p:grpSpPr>
        <p:sp>
          <p:nvSpPr>
            <p:cNvPr id="82" name="Google Shape;82;p7"/>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7"/>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7"/>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7"/>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6" name="Google Shape;86;p7"/>
          <p:cNvSpPr txBox="1"/>
          <p:nvPr/>
        </p:nvSpPr>
        <p:spPr>
          <a:xfrm>
            <a:off x="3953850" y="3290846"/>
            <a:ext cx="1567199" cy="42423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 sz="1400" b="1" i="0" u="none" strike="noStrike" cap="none">
                <a:solidFill>
                  <a:srgbClr val="FFFFFF"/>
                </a:solidFill>
                <a:latin typeface="Montserrat"/>
                <a:ea typeface="Montserrat"/>
                <a:cs typeface="Montserrat"/>
                <a:sym typeface="Montserrat"/>
              </a:rPr>
              <a:t>Grupo destinatario</a:t>
            </a:r>
            <a:endParaRPr sz="1400" b="1" i="0" u="none" strike="noStrike" cap="none">
              <a:solidFill>
                <a:srgbClr val="FFFFFF"/>
              </a:solidFill>
              <a:latin typeface="Montserrat"/>
              <a:ea typeface="Montserrat"/>
              <a:cs typeface="Montserrat"/>
              <a:sym typeface="Montserrat"/>
            </a:endParaRPr>
          </a:p>
        </p:txBody>
      </p:sp>
      <p:sp>
        <p:nvSpPr>
          <p:cNvPr id="87" name="Google Shape;87;p7"/>
          <p:cNvSpPr txBox="1"/>
          <p:nvPr/>
        </p:nvSpPr>
        <p:spPr>
          <a:xfrm>
            <a:off x="3965730" y="3668567"/>
            <a:ext cx="2379651" cy="71124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FFFFFF"/>
                </a:solidFill>
                <a:latin typeface="Open Sans"/>
                <a:ea typeface="Open Sans"/>
                <a:cs typeface="Open Sans"/>
                <a:sym typeface="Open Sans"/>
              </a:rPr>
              <a:t>Adultos y jóvenes en entornos de formación formal y no formal</a:t>
            </a:r>
            <a:endParaRPr sz="1100" b="0" i="0" u="none" strike="noStrike" cap="none">
              <a:solidFill>
                <a:srgbClr val="000000"/>
              </a:solidFill>
              <a:latin typeface="Arial"/>
              <a:ea typeface="Arial"/>
              <a:cs typeface="Arial"/>
              <a:sym typeface="Arial"/>
            </a:endParaRPr>
          </a:p>
        </p:txBody>
      </p:sp>
      <p:sp>
        <p:nvSpPr>
          <p:cNvPr id="88" name="Google Shape;88;p7"/>
          <p:cNvSpPr txBox="1"/>
          <p:nvPr/>
        </p:nvSpPr>
        <p:spPr>
          <a:xfrm>
            <a:off x="424500" y="3694692"/>
            <a:ext cx="1567199" cy="37986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 sz="1400" b="1" i="0" u="none" strike="noStrike" cap="none">
                <a:solidFill>
                  <a:srgbClr val="FFFFFF"/>
                </a:solidFill>
                <a:latin typeface="Montserrat"/>
                <a:ea typeface="Montserrat"/>
                <a:cs typeface="Montserrat"/>
                <a:sym typeface="Montserrat"/>
              </a:rPr>
              <a:t>Material</a:t>
            </a:r>
            <a:endParaRPr sz="1400" b="1" i="0" u="none" strike="noStrike" cap="none">
              <a:solidFill>
                <a:srgbClr val="FFFFFF"/>
              </a:solidFill>
              <a:latin typeface="Montserrat"/>
              <a:ea typeface="Montserrat"/>
              <a:cs typeface="Montserrat"/>
              <a:sym typeface="Montserrat"/>
            </a:endParaRPr>
          </a:p>
        </p:txBody>
      </p:sp>
      <p:sp>
        <p:nvSpPr>
          <p:cNvPr id="89" name="Google Shape;89;p7"/>
          <p:cNvSpPr txBox="1"/>
          <p:nvPr/>
        </p:nvSpPr>
        <p:spPr>
          <a:xfrm>
            <a:off x="6565120" y="3309720"/>
            <a:ext cx="2008103" cy="38497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 sz="1400" b="1" i="0" u="none" strike="noStrike" cap="none">
                <a:solidFill>
                  <a:srgbClr val="FFFFFF"/>
                </a:solidFill>
                <a:latin typeface="Montserrat"/>
                <a:ea typeface="Montserrat"/>
                <a:cs typeface="Montserrat"/>
                <a:sym typeface="Montserrat"/>
              </a:rPr>
              <a:t>Método de evaluación</a:t>
            </a:r>
            <a:endParaRPr sz="1400" b="1" i="0" u="none" strike="noStrike" cap="none">
              <a:solidFill>
                <a:srgbClr val="FFFFFF"/>
              </a:solidFill>
              <a:latin typeface="Montserrat"/>
              <a:ea typeface="Montserrat"/>
              <a:cs typeface="Montserrat"/>
              <a:sym typeface="Montserrat"/>
            </a:endParaRPr>
          </a:p>
        </p:txBody>
      </p:sp>
      <p:sp>
        <p:nvSpPr>
          <p:cNvPr id="90" name="Google Shape;90;p7"/>
          <p:cNvSpPr txBox="1"/>
          <p:nvPr/>
        </p:nvSpPr>
        <p:spPr>
          <a:xfrm>
            <a:off x="6620539" y="3668567"/>
            <a:ext cx="2225588" cy="71124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0" i="0" u="none" strike="noStrike" cap="none">
                <a:solidFill>
                  <a:srgbClr val="FFFFFF"/>
                </a:solidFill>
                <a:latin typeface="Open Sans"/>
                <a:ea typeface="Open Sans"/>
                <a:cs typeface="Open Sans"/>
                <a:sym typeface="Open Sans"/>
              </a:rPr>
              <a:t>Reflexión y actividad práctica</a:t>
            </a:r>
            <a:endParaRPr sz="1100" b="0" i="0" u="none" strike="noStrike" cap="none">
              <a:solidFill>
                <a:srgbClr val="FFFFFF"/>
              </a:solidFill>
              <a:latin typeface="Open Sans"/>
              <a:ea typeface="Open Sans"/>
              <a:cs typeface="Open Sans"/>
              <a:sym typeface="Open Sans"/>
            </a:endParaRPr>
          </a:p>
        </p:txBody>
      </p:sp>
      <p:sp>
        <p:nvSpPr>
          <p:cNvPr id="91" name="Google Shape;91;p7"/>
          <p:cNvSpPr txBox="1"/>
          <p:nvPr/>
        </p:nvSpPr>
        <p:spPr>
          <a:xfrm>
            <a:off x="424500" y="4012436"/>
            <a:ext cx="5726918" cy="64184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000" b="0" i="0" u="none" strike="noStrike" cap="none">
                <a:solidFill>
                  <a:srgbClr val="FFFFFF"/>
                </a:solidFill>
                <a:latin typeface="Open Sans"/>
                <a:ea typeface="Open Sans"/>
                <a:cs typeface="Open Sans"/>
                <a:sym typeface="Open Sans"/>
              </a:rPr>
              <a:t>▶ Papel y bolígrafos, cinta adhesiva, resaltadores, rotuladores</a:t>
            </a:r>
            <a:br>
              <a:rPr lang="en" sz="1000" b="0" i="0" u="none" strike="noStrike" cap="none">
                <a:solidFill>
                  <a:srgbClr val="FFFFFF"/>
                </a:solidFill>
                <a:latin typeface="Open Sans"/>
                <a:ea typeface="Open Sans"/>
                <a:cs typeface="Open Sans"/>
                <a:sym typeface="Open Sans"/>
              </a:rPr>
            </a:br>
            <a:r>
              <a:rPr lang="en" sz="1000" b="0" i="0" u="none" strike="noStrike" cap="none">
                <a:solidFill>
                  <a:srgbClr val="FFFFFF"/>
                </a:solidFill>
                <a:latin typeface="Open Sans"/>
                <a:ea typeface="Open Sans"/>
                <a:cs typeface="Open Sans"/>
                <a:sym typeface="Open Sans"/>
              </a:rPr>
              <a:t>▶ Ordenador y pantalla para mostrar ejemplos de vídeo y encontrar información</a:t>
            </a:r>
            <a:br>
              <a:rPr lang="en" sz="1000" b="0" i="0" u="none" strike="noStrike" cap="none">
                <a:solidFill>
                  <a:srgbClr val="FFFFFF"/>
                </a:solidFill>
                <a:latin typeface="Open Sans"/>
                <a:ea typeface="Open Sans"/>
                <a:cs typeface="Open Sans"/>
                <a:sym typeface="Open Sans"/>
              </a:rPr>
            </a:br>
            <a:r>
              <a:rPr lang="en" sz="1000" b="0" i="0" u="none" strike="noStrike" cap="none">
                <a:solidFill>
                  <a:srgbClr val="FFFFFF"/>
                </a:solidFill>
                <a:latin typeface="Open Sans"/>
                <a:ea typeface="Open Sans"/>
                <a:cs typeface="Open Sans"/>
                <a:sym typeface="Open Sans"/>
              </a:rPr>
              <a:t>▶ Conexión a Internet</a:t>
            </a:r>
            <a:endParaRPr sz="1100" b="0" i="0" u="none" strike="noStrike" cap="none">
              <a:solidFill>
                <a:srgbClr val="FFFFFF"/>
              </a:solidFill>
              <a:latin typeface="Open Sans"/>
              <a:ea typeface="Open Sans"/>
              <a:cs typeface="Open Sans"/>
              <a:sym typeface="Open Sans"/>
            </a:endParaRPr>
          </a:p>
        </p:txBody>
      </p:sp>
      <p:sp>
        <p:nvSpPr>
          <p:cNvPr id="92" name="Google Shape;92;p7"/>
          <p:cNvSpPr txBox="1">
            <a:spLocks noGrp="1"/>
          </p:cNvSpPr>
          <p:nvPr>
            <p:ph type="title"/>
          </p:nvPr>
        </p:nvSpPr>
        <p:spPr>
          <a:xfrm>
            <a:off x="3953849" y="400003"/>
            <a:ext cx="4119203" cy="67302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b="0">
                <a:latin typeface="Open Sans"/>
                <a:ea typeface="Open Sans"/>
                <a:cs typeface="Open Sans"/>
                <a:sym typeface="Open Sans"/>
              </a:rPr>
              <a:t>VISIÓN GENERAL</a:t>
            </a:r>
            <a:endParaRPr sz="3200" b="0">
              <a:latin typeface="Open Sans"/>
              <a:ea typeface="Open Sans"/>
              <a:cs typeface="Open Sans"/>
              <a:sym typeface="Open Sans"/>
            </a:endParaRPr>
          </a:p>
        </p:txBody>
      </p:sp>
      <p:cxnSp>
        <p:nvCxnSpPr>
          <p:cNvPr id="93" name="Google Shape;93;p7"/>
          <p:cNvCxnSpPr/>
          <p:nvPr/>
        </p:nvCxnSpPr>
        <p:spPr>
          <a:xfrm>
            <a:off x="720000" y="300466"/>
            <a:ext cx="0" cy="872100"/>
          </a:xfrm>
          <a:prstGeom prst="straightConnector1">
            <a:avLst/>
          </a:prstGeom>
          <a:noFill/>
          <a:ln w="19050" cap="flat" cmpd="sng">
            <a:solidFill>
              <a:schemeClr val="lt1"/>
            </a:solidFill>
            <a:prstDash val="solid"/>
            <a:round/>
            <a:headEnd type="none" w="sm" len="sm"/>
            <a:tailEnd type="none" w="sm" len="sm"/>
          </a:ln>
        </p:spPr>
      </p:cxnSp>
      <p:sp>
        <p:nvSpPr>
          <p:cNvPr id="94" name="Google Shape;94;p7"/>
          <p:cNvSpPr txBox="1"/>
          <p:nvPr/>
        </p:nvSpPr>
        <p:spPr>
          <a:xfrm>
            <a:off x="3884775" y="1138851"/>
            <a:ext cx="5162243" cy="178506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 sz="1100" b="0" i="0" u="none" strike="noStrike" cap="none">
                <a:solidFill>
                  <a:srgbClr val="FFFFFF"/>
                </a:solidFill>
                <a:latin typeface="Open Sans"/>
                <a:ea typeface="Open Sans"/>
                <a:cs typeface="Open Sans"/>
                <a:sym typeface="Open Sans"/>
              </a:rPr>
              <a:t>Las noticias falsas pueden surgir de información completamente fabricada por intereses económicos o políticos o de información sesgada o incorrecta, escrita sin la intención real de dar información falsa. Todos los días nos vemos abrumados por una avalancha de noticias: algunas verdaderas, otras falsas, otras incorrectas.</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Distinguir qué noticias están bien fundadas, en este mar de información disponible, es una habilidad que se puede aprender con la práctica.</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El módulo tiene como objetivo examinar los reflejos que se deben utilizar para distinguir la información falsa de la información real y explicar qué son las noticias falsas y la desinformación.</a:t>
            </a:r>
            <a:endParaRPr sz="1100" b="0" i="0" u="none" strike="noStrike" cap="none">
              <a:solidFill>
                <a:srgbClr val="FFFFFF"/>
              </a:solidFill>
              <a:latin typeface="Open Sans"/>
              <a:ea typeface="Open Sans"/>
              <a:cs typeface="Open Sans"/>
              <a:sym typeface="Open Sans"/>
            </a:endParaRPr>
          </a:p>
        </p:txBody>
      </p:sp>
      <p:pic>
        <p:nvPicPr>
          <p:cNvPr id="95" name="Google Shape;95;p7"/>
          <p:cNvPicPr preferRelativeResize="0"/>
          <p:nvPr/>
        </p:nvPicPr>
        <p:blipFill rotWithShape="1">
          <a:blip r:embed="rId4">
            <a:alphaModFix/>
          </a:blip>
          <a:srcRect/>
          <a:stretch/>
        </p:blipFill>
        <p:spPr>
          <a:xfrm>
            <a:off x="118451" y="4796950"/>
            <a:ext cx="939452" cy="20723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a:stretch/>
        </p:blipFill>
        <p:spPr>
          <a:xfrm>
            <a:off x="6435068" y="138739"/>
            <a:ext cx="1025236" cy="387928"/>
          </a:xfrm>
          <a:prstGeom prst="rect">
            <a:avLst/>
          </a:prstGeom>
          <a:noFill/>
          <a:ln>
            <a:noFill/>
          </a:ln>
        </p:spPr>
      </p:pic>
      <p:sp>
        <p:nvSpPr>
          <p:cNvPr id="55" name="Google Shape;55;p1"/>
          <p:cNvSpPr txBox="1"/>
          <p:nvPr/>
        </p:nvSpPr>
        <p:spPr>
          <a:xfrm>
            <a:off x="20389" y="161364"/>
            <a:ext cx="6414679" cy="484718"/>
          </a:xfrm>
          <a:prstGeom prst="rect">
            <a:avLst/>
          </a:prstGeom>
          <a:noFill/>
          <a:ln>
            <a:noFill/>
          </a:ln>
        </p:spPr>
        <p:txBody>
          <a:bodyPr spcFirstLastPara="1" wrap="square" lIns="68569" tIns="34275" rIns="68569" bIns="34275" anchor="t" anchorCtr="0">
            <a:spAutoFit/>
          </a:bodyPr>
          <a:lstStyle/>
          <a:p>
            <a:pPr algn="ctr" defTabSz="685800"/>
            <a:r>
              <a:rPr lang="sv-SE" sz="2700" b="1" dirty="0">
                <a:solidFill>
                  <a:srgbClr val="002060"/>
                </a:solidFill>
                <a:latin typeface="Montserrat"/>
                <a:ea typeface="Montserrat"/>
                <a:cs typeface="Montserrat"/>
                <a:sym typeface="Montserrat"/>
              </a:rPr>
              <a:t>Kit de formación MediAware </a:t>
            </a:r>
            <a:endParaRPr lang="sv-SE" sz="2700" b="1" dirty="0">
              <a:solidFill>
                <a:srgbClr val="002060"/>
              </a:solidFill>
            </a:endParaRPr>
          </a:p>
        </p:txBody>
      </p:sp>
      <p:sp>
        <p:nvSpPr>
          <p:cNvPr id="6" name="Google Shape;55;p1"/>
          <p:cNvSpPr txBox="1"/>
          <p:nvPr/>
        </p:nvSpPr>
        <p:spPr>
          <a:xfrm>
            <a:off x="103909" y="623457"/>
            <a:ext cx="9040091" cy="4131870"/>
          </a:xfrm>
          <a:prstGeom prst="rect">
            <a:avLst/>
          </a:prstGeom>
          <a:noFill/>
          <a:ln>
            <a:noFill/>
          </a:ln>
        </p:spPr>
        <p:txBody>
          <a:bodyPr spcFirstLastPara="1" wrap="square" lIns="68569" tIns="34275" rIns="68569" bIns="34275" anchor="t" anchorCtr="0">
            <a:spAutoFit/>
          </a:bodyPr>
          <a:lstStyle/>
          <a:p>
            <a:pPr defTabSz="685800"/>
            <a:r>
              <a:rPr lang="en-US" sz="1100" b="1" dirty="0" err="1">
                <a:solidFill>
                  <a:schemeClr val="bg1"/>
                </a:solidFill>
                <a:latin typeface="Open Sans" panose="020B0604020202020204" charset="0"/>
                <a:ea typeface="Open Sans" panose="020B0604020202020204" charset="0"/>
                <a:cs typeface="Open Sans" panose="020B0604020202020204" charset="0"/>
                <a:sym typeface="Montserrat"/>
              </a:rPr>
              <a:t>Experiencia</a:t>
            </a:r>
            <a:r>
              <a:rPr lang="en-US" sz="1100" b="1" dirty="0">
                <a:solidFill>
                  <a:schemeClr val="bg1"/>
                </a:solidFill>
                <a:latin typeface="Open Sans" panose="020B0604020202020204" charset="0"/>
                <a:ea typeface="Open Sans" panose="020B0604020202020204" charset="0"/>
                <a:cs typeface="Open Sans" panose="020B0604020202020204" charset="0"/>
                <a:sym typeface="Montserrat"/>
              </a:rPr>
              <a:t> de </a:t>
            </a:r>
            <a:r>
              <a:rPr lang="en-US" sz="1100" b="1" dirty="0" err="1">
                <a:solidFill>
                  <a:schemeClr val="bg1"/>
                </a:solidFill>
                <a:latin typeface="Open Sans" panose="020B0604020202020204" charset="0"/>
                <a:ea typeface="Open Sans" panose="020B0604020202020204" charset="0"/>
                <a:cs typeface="Open Sans" panose="020B0604020202020204" charset="0"/>
                <a:sym typeface="Montserrat"/>
              </a:rPr>
              <a:t>aprendizaje</a:t>
            </a:r>
            <a:r>
              <a:rPr lang="en-US" sz="1100" b="1" dirty="0">
                <a:solidFill>
                  <a:schemeClr val="bg1"/>
                </a:solidFill>
                <a:latin typeface="Open Sans" panose="020B0604020202020204" charset="0"/>
                <a:ea typeface="Open Sans" panose="020B0604020202020204" charset="0"/>
                <a:cs typeface="Open Sans" panose="020B0604020202020204" charset="0"/>
                <a:sym typeface="Montserrat"/>
              </a:rPr>
              <a:t> </a:t>
            </a:r>
            <a:r>
              <a:rPr lang="en-US" sz="1100" b="1" dirty="0" err="1">
                <a:solidFill>
                  <a:schemeClr val="bg1"/>
                </a:solidFill>
                <a:latin typeface="Open Sans" panose="020B0604020202020204" charset="0"/>
                <a:ea typeface="Open Sans" panose="020B0604020202020204" charset="0"/>
                <a:cs typeface="Open Sans" panose="020B0604020202020204" charset="0"/>
                <a:sym typeface="Montserrat"/>
              </a:rPr>
              <a:t>personalizable</a:t>
            </a:r>
            <a:r>
              <a:rPr lang="en-US" sz="1100" b="1" dirty="0">
                <a:solidFill>
                  <a:schemeClr val="bg1"/>
                </a:solidFill>
                <a:latin typeface="Open Sans" panose="020B0604020202020204" charset="0"/>
                <a:ea typeface="Open Sans" panose="020B0604020202020204" charset="0"/>
                <a:cs typeface="Open Sans" panose="020B0604020202020204" charset="0"/>
                <a:sym typeface="Montserrat"/>
              </a:rPr>
              <a:t>:</a:t>
            </a:r>
          </a:p>
          <a:p>
            <a:pPr defTabSz="685800"/>
            <a:endParaRPr lang="en-US" sz="1100" b="1" dirty="0">
              <a:solidFill>
                <a:schemeClr val="bg1"/>
              </a:solidFill>
              <a:latin typeface="Open Sans" panose="020B0604020202020204" charset="0"/>
              <a:ea typeface="Open Sans" panose="020B0604020202020204" charset="0"/>
              <a:cs typeface="Open Sans" panose="020B0604020202020204" charset="0"/>
              <a:sym typeface="Montserrat"/>
            </a:endParaRPr>
          </a:p>
          <a:p>
            <a:pPr defTabSz="685800"/>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Dentro de esta segunda sección, cada módulo es una sesión de formación dinámica que abarca ocho horas. Está meticulosamente construido con ocho componentes clave</a:t>
            </a:r>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a:t>
            </a:r>
          </a:p>
          <a:p>
            <a:pPr marL="228600" indent="-228600" defTabSz="685800">
              <a:buFont typeface="+mj-lt"/>
              <a:buAutoNum type="arabicPeriod"/>
            </a:pPr>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Descripción de los resultados de aprendizaje: ofrece una visión clara y concisa de los objetivos del módulo, proporcionando a los participantes una idea tangible de lo que van a lograr.
Definiciones y conceptos: se presentan definiciones de conceptos clave vinculados al tema del módulo, los participantes están equipados con conocimientos fundamentales críticos para una comprensión más profunda.
Estudio de caso con preguntas: Se presentan escenarios del mundo real, lo que demuestra cómo se pueden aplicar competencias y herramientas específicas. Se complementan con preguntas informativas que animan a participar desde una perspectiva de pensamiento crítico, mejorando su comprensión del tema.
Enfoque de formación personalizado: Cada módulo presenta un enfoque o método de capacitación específico, ajustado con precisión al tema en cuestión. Esto garantiza que la sesión se lleve a cabo con precisión y máxima participación.
Ejercicios y actividades interesantes: Se proporcionan de tres a cinco ejercicios o actividades meticulosamente elaborados para ayudar a los participantes a lograr los resultados de aprendizaje del módulo. Esta experiencia práctica e interactiva es fundamental para solidificar su comprensión.
Consejos prácticos y recomendaciones: Estos valiosos conocimientos son indispensables para que los formadores lleven a cabo la sesión y garanticen su éxito rotundo.
Cuestionarios de refuerzo: Para fortalecer el aprendizaje, cada módulo incluye cuestionarios con un total de cinco preguntas. Estos utilizan varios tipos de preguntas, que se adaptan a diversos estilos y preferencias de aprendizaje.
Recursos y referencias  de apoyo: A los participantes se les proporciona una selección de lecturas adicionales, contenido teórico y conocimientos educativos adicionales. Este componente sirve como puerta de entrada al aprendizaje continuo, ofreciendo una base sólida para su viaje hacia la alfabetización mediática</a:t>
            </a:r>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a:t>
            </a:r>
          </a:p>
          <a:p>
            <a:pPr defTabSz="685800"/>
            <a:endParaRPr lang="en-US" sz="1100" dirty="0">
              <a:solidFill>
                <a:schemeClr val="bg1"/>
              </a:solidFill>
              <a:latin typeface="Montserrat"/>
              <a:ea typeface="Montserrat"/>
              <a:cs typeface="Montserrat"/>
              <a:sym typeface="Montserrat"/>
            </a:endParaRPr>
          </a:p>
        </p:txBody>
      </p:sp>
      <p:pic>
        <p:nvPicPr>
          <p:cNvPr id="3" name="Imagen 2">
            <a:extLst>
              <a:ext uri="{FF2B5EF4-FFF2-40B4-BE49-F238E27FC236}">
                <a16:creationId xmlns:a16="http://schemas.microsoft.com/office/drawing/2014/main" id="{F0A194EB-B1A1-A246-F61D-E2B8CF409F1C}"/>
              </a:ext>
            </a:extLst>
          </p:cNvPr>
          <p:cNvPicPr>
            <a:picLocks noChangeAspect="1"/>
          </p:cNvPicPr>
          <p:nvPr/>
        </p:nvPicPr>
        <p:blipFill>
          <a:blip r:embed="rId4"/>
          <a:stretch>
            <a:fillRect/>
          </a:stretch>
        </p:blipFill>
        <p:spPr>
          <a:xfrm>
            <a:off x="7696200" y="214070"/>
            <a:ext cx="1267343" cy="334055"/>
          </a:xfrm>
          <a:prstGeom prst="rect">
            <a:avLst/>
          </a:prstGeom>
        </p:spPr>
      </p:pic>
    </p:spTree>
    <p:extLst>
      <p:ext uri="{BB962C8B-B14F-4D97-AF65-F5344CB8AC3E}">
        <p14:creationId xmlns:p14="http://schemas.microsoft.com/office/powerpoint/2010/main" val="15990553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9"/>
          <p:cNvSpPr txBox="1">
            <a:spLocks noGrp="1"/>
          </p:cNvSpPr>
          <p:nvPr>
            <p:ph type="subTitle" idx="1"/>
          </p:nvPr>
        </p:nvSpPr>
        <p:spPr>
          <a:xfrm>
            <a:off x="181875" y="1535586"/>
            <a:ext cx="1586690" cy="119838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1000"/>
              <a:t>OA 1 Significado y diferencia entre los términos «información», «noticias falsas», «desinformación», «información errónea»</a:t>
            </a:r>
            <a:endParaRPr sz="1000"/>
          </a:p>
        </p:txBody>
      </p:sp>
      <p:sp>
        <p:nvSpPr>
          <p:cNvPr id="101" name="Google Shape;101;p9"/>
          <p:cNvSpPr txBox="1">
            <a:spLocks noGrp="1"/>
          </p:cNvSpPr>
          <p:nvPr>
            <p:ph type="subTitle" idx="3"/>
          </p:nvPr>
        </p:nvSpPr>
        <p:spPr>
          <a:xfrm>
            <a:off x="1795244" y="1530724"/>
            <a:ext cx="1628312" cy="96971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1000"/>
              <a:t>OA 2 A partir de la información, entender cómo trabajar en su deconstrucción</a:t>
            </a:r>
            <a:endParaRPr sz="1000"/>
          </a:p>
        </p:txBody>
      </p:sp>
      <p:sp>
        <p:nvSpPr>
          <p:cNvPr id="102" name="Google Shape;102;p9"/>
          <p:cNvSpPr txBox="1">
            <a:spLocks noGrp="1"/>
          </p:cNvSpPr>
          <p:nvPr>
            <p:ph type="subTitle" idx="7"/>
          </p:nvPr>
        </p:nvSpPr>
        <p:spPr>
          <a:xfrm>
            <a:off x="7043966" y="1562012"/>
            <a:ext cx="1621385" cy="89979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1000"/>
              <a:t>RAA 5 Cómo entrenar tus reflejos para detectar información falsa</a:t>
            </a:r>
            <a:endParaRPr sz="1000"/>
          </a:p>
        </p:txBody>
      </p:sp>
      <p:sp>
        <p:nvSpPr>
          <p:cNvPr id="103" name="Google Shape;103;p9"/>
          <p:cNvSpPr txBox="1">
            <a:spLocks noGrp="1"/>
          </p:cNvSpPr>
          <p:nvPr>
            <p:ph type="title" idx="8"/>
          </p:nvPr>
        </p:nvSpPr>
        <p:spPr>
          <a:xfrm>
            <a:off x="219282" y="942098"/>
            <a:ext cx="1028700" cy="554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800"/>
              <a:t>01</a:t>
            </a:r>
            <a:endParaRPr sz="2800"/>
          </a:p>
        </p:txBody>
      </p:sp>
      <p:sp>
        <p:nvSpPr>
          <p:cNvPr id="104" name="Google Shape;104;p9"/>
          <p:cNvSpPr txBox="1">
            <a:spLocks noGrp="1"/>
          </p:cNvSpPr>
          <p:nvPr>
            <p:ph type="title" idx="9"/>
          </p:nvPr>
        </p:nvSpPr>
        <p:spPr>
          <a:xfrm>
            <a:off x="1839205" y="942098"/>
            <a:ext cx="679631" cy="554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800"/>
              <a:t>02</a:t>
            </a:r>
            <a:endParaRPr sz="2800"/>
          </a:p>
        </p:txBody>
      </p:sp>
      <p:sp>
        <p:nvSpPr>
          <p:cNvPr id="105" name="Google Shape;105;p9"/>
          <p:cNvSpPr txBox="1">
            <a:spLocks noGrp="1"/>
          </p:cNvSpPr>
          <p:nvPr>
            <p:ph type="title" idx="13"/>
          </p:nvPr>
        </p:nvSpPr>
        <p:spPr>
          <a:xfrm>
            <a:off x="7050863" y="986308"/>
            <a:ext cx="1028700" cy="554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800"/>
              <a:t>05</a:t>
            </a:r>
            <a:endParaRPr sz="2800"/>
          </a:p>
        </p:txBody>
      </p:sp>
      <p:cxnSp>
        <p:nvCxnSpPr>
          <p:cNvPr id="106" name="Google Shape;106;p9"/>
          <p:cNvCxnSpPr/>
          <p:nvPr/>
        </p:nvCxnSpPr>
        <p:spPr>
          <a:xfrm flipH="1">
            <a:off x="1867407" y="1436355"/>
            <a:ext cx="1543520" cy="5115"/>
          </a:xfrm>
          <a:prstGeom prst="straightConnector1">
            <a:avLst/>
          </a:prstGeom>
          <a:noFill/>
          <a:ln w="19050" cap="flat" cmpd="sng">
            <a:solidFill>
              <a:schemeClr val="lt1"/>
            </a:solidFill>
            <a:prstDash val="solid"/>
            <a:round/>
            <a:headEnd type="none" w="sm" len="sm"/>
            <a:tailEnd type="none" w="sm" len="sm"/>
          </a:ln>
        </p:spPr>
      </p:cxnSp>
      <p:cxnSp>
        <p:nvCxnSpPr>
          <p:cNvPr id="107" name="Google Shape;107;p9"/>
          <p:cNvCxnSpPr/>
          <p:nvPr/>
        </p:nvCxnSpPr>
        <p:spPr>
          <a:xfrm flipH="1">
            <a:off x="245192" y="1436355"/>
            <a:ext cx="1437231" cy="2142"/>
          </a:xfrm>
          <a:prstGeom prst="straightConnector1">
            <a:avLst/>
          </a:prstGeom>
          <a:noFill/>
          <a:ln w="19050" cap="flat" cmpd="sng">
            <a:solidFill>
              <a:schemeClr val="lt1"/>
            </a:solidFill>
            <a:prstDash val="solid"/>
            <a:round/>
            <a:headEnd type="none" w="sm" len="sm"/>
            <a:tailEnd type="none" w="sm" len="sm"/>
          </a:ln>
        </p:spPr>
      </p:cxnSp>
      <p:cxnSp>
        <p:nvCxnSpPr>
          <p:cNvPr id="108" name="Google Shape;108;p9"/>
          <p:cNvCxnSpPr/>
          <p:nvPr/>
        </p:nvCxnSpPr>
        <p:spPr>
          <a:xfrm flipH="1">
            <a:off x="7072717" y="1436355"/>
            <a:ext cx="1470464" cy="2419"/>
          </a:xfrm>
          <a:prstGeom prst="straightConnector1">
            <a:avLst/>
          </a:prstGeom>
          <a:noFill/>
          <a:ln w="19050" cap="flat" cmpd="sng">
            <a:solidFill>
              <a:schemeClr val="lt1"/>
            </a:solidFill>
            <a:prstDash val="solid"/>
            <a:round/>
            <a:headEnd type="none" w="sm" len="sm"/>
            <a:tailEnd type="none" w="sm" len="sm"/>
          </a:ln>
        </p:spPr>
      </p:cxnSp>
      <p:cxnSp>
        <p:nvCxnSpPr>
          <p:cNvPr id="109" name="Google Shape;109;p9"/>
          <p:cNvCxnSpPr/>
          <p:nvPr/>
        </p:nvCxnSpPr>
        <p:spPr>
          <a:xfrm flipH="1">
            <a:off x="1752850" y="1187241"/>
            <a:ext cx="3680" cy="1716696"/>
          </a:xfrm>
          <a:prstGeom prst="straightConnector1">
            <a:avLst/>
          </a:prstGeom>
          <a:noFill/>
          <a:ln w="19050" cap="flat" cmpd="sng">
            <a:solidFill>
              <a:schemeClr val="lt1"/>
            </a:solidFill>
            <a:prstDash val="solid"/>
            <a:round/>
            <a:headEnd type="none" w="sm" len="sm"/>
            <a:tailEnd type="none" w="sm" len="sm"/>
          </a:ln>
        </p:spPr>
      </p:cxnSp>
      <p:grpSp>
        <p:nvGrpSpPr>
          <p:cNvPr id="110" name="Google Shape;110;p9"/>
          <p:cNvGrpSpPr/>
          <p:nvPr/>
        </p:nvGrpSpPr>
        <p:grpSpPr>
          <a:xfrm>
            <a:off x="4167750" y="4704850"/>
            <a:ext cx="808500" cy="92100"/>
            <a:chOff x="3570750" y="4704850"/>
            <a:chExt cx="808500" cy="92100"/>
          </a:xfrm>
        </p:grpSpPr>
        <p:sp>
          <p:nvSpPr>
            <p:cNvPr id="111" name="Google Shape;111;p9"/>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9"/>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9"/>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9"/>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15" name="Google Shape;115;p9"/>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116" name="Google Shape;116;p9"/>
          <p:cNvSpPr txBox="1"/>
          <p:nvPr/>
        </p:nvSpPr>
        <p:spPr>
          <a:xfrm>
            <a:off x="987355" y="213919"/>
            <a:ext cx="7092208" cy="673025"/>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 sz="2400" b="1" i="0" u="none" strike="noStrike" cap="none">
                <a:solidFill>
                  <a:srgbClr val="FFFFFF"/>
                </a:solidFill>
                <a:latin typeface="Montserrat"/>
                <a:ea typeface="Montserrat"/>
                <a:cs typeface="Montserrat"/>
                <a:sym typeface="Montserrat"/>
              </a:rPr>
              <a:t>Objetivos de la formación – Resultados de aprendizaje</a:t>
            </a:r>
            <a:endParaRPr sz="2400" b="1" i="0" u="none" strike="noStrike" cap="none">
              <a:solidFill>
                <a:srgbClr val="FFFFFF"/>
              </a:solidFill>
              <a:latin typeface="Montserrat"/>
              <a:ea typeface="Montserrat"/>
              <a:cs typeface="Montserrat"/>
              <a:sym typeface="Montserrat"/>
            </a:endParaRPr>
          </a:p>
        </p:txBody>
      </p:sp>
      <p:sp>
        <p:nvSpPr>
          <p:cNvPr id="117" name="Google Shape;117;p9"/>
          <p:cNvSpPr txBox="1"/>
          <p:nvPr/>
        </p:nvSpPr>
        <p:spPr>
          <a:xfrm>
            <a:off x="5353092" y="1556042"/>
            <a:ext cx="1546358" cy="885877"/>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000" b="0" i="0" u="none" strike="noStrike" cap="none">
                <a:solidFill>
                  <a:srgbClr val="FFFFFF"/>
                </a:solidFill>
                <a:latin typeface="Open Sans"/>
                <a:ea typeface="Open Sans"/>
                <a:cs typeface="Open Sans"/>
                <a:sym typeface="Open Sans"/>
              </a:rPr>
              <a:t>OA 4 El fact-checking en el léxico del periodismo</a:t>
            </a:r>
            <a:endParaRPr sz="1000" b="0" i="0" u="none" strike="noStrike" cap="none">
              <a:solidFill>
                <a:srgbClr val="FFFFFF"/>
              </a:solidFill>
              <a:latin typeface="Open Sans"/>
              <a:ea typeface="Open Sans"/>
              <a:cs typeface="Open Sans"/>
              <a:sym typeface="Open Sans"/>
            </a:endParaRPr>
          </a:p>
        </p:txBody>
      </p:sp>
      <p:sp>
        <p:nvSpPr>
          <p:cNvPr id="118" name="Google Shape;118;p9"/>
          <p:cNvSpPr txBox="1"/>
          <p:nvPr/>
        </p:nvSpPr>
        <p:spPr>
          <a:xfrm>
            <a:off x="5308519" y="1135564"/>
            <a:ext cx="1028700" cy="39053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FFFFFF"/>
              </a:buClr>
              <a:buSzPts val="2400"/>
              <a:buFont typeface="Montserrat"/>
              <a:buNone/>
            </a:pPr>
            <a:r>
              <a:rPr lang="en" sz="2800" b="1" i="0" u="none" strike="noStrike" cap="none">
                <a:solidFill>
                  <a:srgbClr val="FFFFFF"/>
                </a:solidFill>
                <a:latin typeface="Montserrat"/>
                <a:ea typeface="Montserrat"/>
                <a:cs typeface="Montserrat"/>
                <a:sym typeface="Montserrat"/>
              </a:rPr>
              <a:t>04</a:t>
            </a:r>
            <a:endParaRPr sz="2800" b="1" i="0" u="none" strike="noStrike" cap="none">
              <a:solidFill>
                <a:srgbClr val="FFFFFF"/>
              </a:solidFill>
              <a:latin typeface="Montserrat"/>
              <a:ea typeface="Montserrat"/>
              <a:cs typeface="Montserrat"/>
              <a:sym typeface="Montserrat"/>
            </a:endParaRPr>
          </a:p>
        </p:txBody>
      </p:sp>
      <p:cxnSp>
        <p:nvCxnSpPr>
          <p:cNvPr id="119" name="Google Shape;119;p9"/>
          <p:cNvCxnSpPr/>
          <p:nvPr/>
        </p:nvCxnSpPr>
        <p:spPr>
          <a:xfrm flipH="1">
            <a:off x="5381922" y="1436355"/>
            <a:ext cx="1462134" cy="1"/>
          </a:xfrm>
          <a:prstGeom prst="straightConnector1">
            <a:avLst/>
          </a:prstGeom>
          <a:noFill/>
          <a:ln w="19050" cap="flat" cmpd="sng">
            <a:solidFill>
              <a:schemeClr val="lt1"/>
            </a:solidFill>
            <a:prstDash val="solid"/>
            <a:round/>
            <a:headEnd type="none" w="sm" len="sm"/>
            <a:tailEnd type="none" w="sm" len="sm"/>
          </a:ln>
        </p:spPr>
      </p:cxnSp>
      <p:sp>
        <p:nvSpPr>
          <p:cNvPr id="120" name="Google Shape;120;p9"/>
          <p:cNvSpPr txBox="1"/>
          <p:nvPr/>
        </p:nvSpPr>
        <p:spPr>
          <a:xfrm>
            <a:off x="3525650" y="1545096"/>
            <a:ext cx="1451013" cy="96971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000" b="0" i="0" u="none" strike="noStrike" cap="none">
                <a:solidFill>
                  <a:srgbClr val="FFFFFF"/>
                </a:solidFill>
                <a:latin typeface="Open Sans"/>
                <a:ea typeface="Open Sans"/>
                <a:cs typeface="Open Sans"/>
                <a:sym typeface="Open Sans"/>
              </a:rPr>
              <a:t>OA 3 Comprender el proceso de construcción de la falsificación</a:t>
            </a:r>
            <a:endParaRPr sz="1000" b="0" i="0" u="none" strike="noStrike" cap="none">
              <a:solidFill>
                <a:srgbClr val="FFFFFF"/>
              </a:solidFill>
              <a:latin typeface="Open Sans"/>
              <a:ea typeface="Open Sans"/>
              <a:cs typeface="Open Sans"/>
              <a:sym typeface="Open Sans"/>
            </a:endParaRPr>
          </a:p>
        </p:txBody>
      </p:sp>
      <p:sp>
        <p:nvSpPr>
          <p:cNvPr id="121" name="Google Shape;121;p9"/>
          <p:cNvSpPr txBox="1"/>
          <p:nvPr/>
        </p:nvSpPr>
        <p:spPr>
          <a:xfrm>
            <a:off x="3544321" y="956990"/>
            <a:ext cx="1028700" cy="5544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FFFFFF"/>
              </a:buClr>
              <a:buSzPts val="2400"/>
              <a:buFont typeface="Montserrat"/>
              <a:buNone/>
            </a:pPr>
            <a:r>
              <a:rPr lang="en" sz="2800" b="1" i="0" u="none" strike="noStrike" cap="none">
                <a:solidFill>
                  <a:srgbClr val="FFFFFF"/>
                </a:solidFill>
                <a:latin typeface="Montserrat"/>
                <a:ea typeface="Montserrat"/>
                <a:cs typeface="Montserrat"/>
                <a:sym typeface="Montserrat"/>
              </a:rPr>
              <a:t>03</a:t>
            </a:r>
            <a:endParaRPr sz="2800" b="1" i="0" u="none" strike="noStrike" cap="none">
              <a:solidFill>
                <a:srgbClr val="FFFFFF"/>
              </a:solidFill>
              <a:latin typeface="Montserrat"/>
              <a:ea typeface="Montserrat"/>
              <a:cs typeface="Montserrat"/>
              <a:sym typeface="Montserrat"/>
            </a:endParaRPr>
          </a:p>
        </p:txBody>
      </p:sp>
      <p:cxnSp>
        <p:nvCxnSpPr>
          <p:cNvPr id="122" name="Google Shape;122;p9"/>
          <p:cNvCxnSpPr/>
          <p:nvPr/>
        </p:nvCxnSpPr>
        <p:spPr>
          <a:xfrm flipH="1">
            <a:off x="3600519" y="1436355"/>
            <a:ext cx="1525441" cy="4989"/>
          </a:xfrm>
          <a:prstGeom prst="straightConnector1">
            <a:avLst/>
          </a:prstGeom>
          <a:noFill/>
          <a:ln w="19050" cap="flat" cmpd="sng">
            <a:solidFill>
              <a:schemeClr val="lt1"/>
            </a:solidFill>
            <a:prstDash val="solid"/>
            <a:round/>
            <a:headEnd type="none" w="sm" len="sm"/>
            <a:tailEnd type="none" w="sm" len="sm"/>
          </a:ln>
        </p:spPr>
      </p:cxnSp>
      <p:cxnSp>
        <p:nvCxnSpPr>
          <p:cNvPr id="123" name="Google Shape;123;p9"/>
          <p:cNvCxnSpPr/>
          <p:nvPr/>
        </p:nvCxnSpPr>
        <p:spPr>
          <a:xfrm flipH="1">
            <a:off x="5305906" y="1166108"/>
            <a:ext cx="5828" cy="1737829"/>
          </a:xfrm>
          <a:prstGeom prst="straightConnector1">
            <a:avLst/>
          </a:prstGeom>
          <a:noFill/>
          <a:ln w="19050" cap="flat" cmpd="sng">
            <a:solidFill>
              <a:schemeClr val="lt1"/>
            </a:solidFill>
            <a:prstDash val="solid"/>
            <a:round/>
            <a:headEnd type="none" w="sm" len="sm"/>
            <a:tailEnd type="none" w="sm" len="sm"/>
          </a:ln>
        </p:spPr>
      </p:cxnSp>
      <p:cxnSp>
        <p:nvCxnSpPr>
          <p:cNvPr id="124" name="Google Shape;124;p9"/>
          <p:cNvCxnSpPr/>
          <p:nvPr/>
        </p:nvCxnSpPr>
        <p:spPr>
          <a:xfrm>
            <a:off x="6975156" y="1187241"/>
            <a:ext cx="0" cy="1737829"/>
          </a:xfrm>
          <a:prstGeom prst="straightConnector1">
            <a:avLst/>
          </a:prstGeom>
          <a:noFill/>
          <a:ln w="19050" cap="flat" cmpd="sng">
            <a:solidFill>
              <a:schemeClr val="lt1"/>
            </a:solidFill>
            <a:prstDash val="solid"/>
            <a:round/>
            <a:headEnd type="none" w="sm" len="sm"/>
            <a:tailEnd type="none" w="sm" len="sm"/>
          </a:ln>
        </p:spPr>
      </p:cxnSp>
      <p:cxnSp>
        <p:nvCxnSpPr>
          <p:cNvPr id="125" name="Google Shape;125;p9"/>
          <p:cNvCxnSpPr/>
          <p:nvPr/>
        </p:nvCxnSpPr>
        <p:spPr>
          <a:xfrm>
            <a:off x="992701" y="85675"/>
            <a:ext cx="0" cy="763957"/>
          </a:xfrm>
          <a:prstGeom prst="straightConnector1">
            <a:avLst/>
          </a:prstGeom>
          <a:noFill/>
          <a:ln w="19050" cap="flat" cmpd="sng">
            <a:solidFill>
              <a:schemeClr val="lt1"/>
            </a:solidFill>
            <a:prstDash val="solid"/>
            <a:round/>
            <a:headEnd type="none" w="sm" len="sm"/>
            <a:tailEnd type="none" w="sm" len="sm"/>
          </a:ln>
        </p:spPr>
      </p:cxnSp>
      <p:cxnSp>
        <p:nvCxnSpPr>
          <p:cNvPr id="126" name="Google Shape;126;p9"/>
          <p:cNvCxnSpPr/>
          <p:nvPr/>
        </p:nvCxnSpPr>
        <p:spPr>
          <a:xfrm>
            <a:off x="3491118" y="1159814"/>
            <a:ext cx="3472" cy="1735262"/>
          </a:xfrm>
          <a:prstGeom prst="straightConnector1">
            <a:avLst/>
          </a:prstGeom>
          <a:noFill/>
          <a:ln w="19050" cap="flat" cmpd="sng">
            <a:solidFill>
              <a:schemeClr val="lt1"/>
            </a:solidFill>
            <a:prstDash val="solid"/>
            <a:round/>
            <a:headEnd type="none" w="sm" len="sm"/>
            <a:tailEnd type="none" w="sm" len="sm"/>
          </a:ln>
        </p:spPr>
      </p:cxnSp>
      <p:sp>
        <p:nvSpPr>
          <p:cNvPr id="127" name="Google Shape;127;p9"/>
          <p:cNvSpPr txBox="1">
            <a:spLocks noGrp="1"/>
          </p:cNvSpPr>
          <p:nvPr>
            <p:ph type="title" idx="8"/>
          </p:nvPr>
        </p:nvSpPr>
        <p:spPr>
          <a:xfrm>
            <a:off x="204196" y="3020462"/>
            <a:ext cx="758330" cy="4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800"/>
              <a:t>06</a:t>
            </a:r>
            <a:endParaRPr sz="2800"/>
          </a:p>
        </p:txBody>
      </p:sp>
      <p:cxnSp>
        <p:nvCxnSpPr>
          <p:cNvPr id="128" name="Google Shape;128;p9"/>
          <p:cNvCxnSpPr/>
          <p:nvPr/>
        </p:nvCxnSpPr>
        <p:spPr>
          <a:xfrm flipH="1">
            <a:off x="260536" y="3380736"/>
            <a:ext cx="1406542" cy="6442"/>
          </a:xfrm>
          <a:prstGeom prst="straightConnector1">
            <a:avLst/>
          </a:prstGeom>
          <a:noFill/>
          <a:ln w="19050" cap="flat" cmpd="sng">
            <a:solidFill>
              <a:schemeClr val="lt1"/>
            </a:solidFill>
            <a:prstDash val="solid"/>
            <a:round/>
            <a:headEnd type="none" w="sm" len="sm"/>
            <a:tailEnd type="none" w="sm" len="sm"/>
          </a:ln>
        </p:spPr>
      </p:cxnSp>
      <p:sp>
        <p:nvSpPr>
          <p:cNvPr id="129" name="Google Shape;129;p9"/>
          <p:cNvSpPr txBox="1">
            <a:spLocks noGrp="1"/>
          </p:cNvSpPr>
          <p:nvPr>
            <p:ph type="title" idx="8"/>
          </p:nvPr>
        </p:nvSpPr>
        <p:spPr>
          <a:xfrm>
            <a:off x="1817872" y="2877051"/>
            <a:ext cx="1028700" cy="554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800"/>
              <a:t>07</a:t>
            </a:r>
            <a:endParaRPr sz="2800"/>
          </a:p>
        </p:txBody>
      </p:sp>
      <p:cxnSp>
        <p:nvCxnSpPr>
          <p:cNvPr id="130" name="Google Shape;130;p9"/>
          <p:cNvCxnSpPr/>
          <p:nvPr/>
        </p:nvCxnSpPr>
        <p:spPr>
          <a:xfrm flipH="1">
            <a:off x="1883468" y="3380736"/>
            <a:ext cx="1540395" cy="2144"/>
          </a:xfrm>
          <a:prstGeom prst="straightConnector1">
            <a:avLst/>
          </a:prstGeom>
          <a:noFill/>
          <a:ln w="19050" cap="flat" cmpd="sng">
            <a:solidFill>
              <a:schemeClr val="lt1"/>
            </a:solidFill>
            <a:prstDash val="solid"/>
            <a:round/>
            <a:headEnd type="none" w="sm" len="sm"/>
            <a:tailEnd type="none" w="sm" len="sm"/>
          </a:ln>
        </p:spPr>
      </p:cxnSp>
      <p:cxnSp>
        <p:nvCxnSpPr>
          <p:cNvPr id="131" name="Google Shape;131;p9"/>
          <p:cNvCxnSpPr/>
          <p:nvPr/>
        </p:nvCxnSpPr>
        <p:spPr>
          <a:xfrm flipH="1">
            <a:off x="1732518" y="3094505"/>
            <a:ext cx="9648" cy="1581037"/>
          </a:xfrm>
          <a:prstGeom prst="straightConnector1">
            <a:avLst/>
          </a:prstGeom>
          <a:noFill/>
          <a:ln w="19050" cap="flat" cmpd="sng">
            <a:solidFill>
              <a:schemeClr val="lt1"/>
            </a:solidFill>
            <a:prstDash val="solid"/>
            <a:round/>
            <a:headEnd type="none" w="sm" len="sm"/>
            <a:tailEnd type="none" w="sm" len="sm"/>
          </a:ln>
        </p:spPr>
      </p:cxnSp>
      <p:cxnSp>
        <p:nvCxnSpPr>
          <p:cNvPr id="132" name="Google Shape;132;p9"/>
          <p:cNvCxnSpPr/>
          <p:nvPr/>
        </p:nvCxnSpPr>
        <p:spPr>
          <a:xfrm flipH="1">
            <a:off x="3491118" y="3094504"/>
            <a:ext cx="12806" cy="1581038"/>
          </a:xfrm>
          <a:prstGeom prst="straightConnector1">
            <a:avLst/>
          </a:prstGeom>
          <a:noFill/>
          <a:ln w="19050" cap="flat" cmpd="sng">
            <a:solidFill>
              <a:schemeClr val="lt1"/>
            </a:solidFill>
            <a:prstDash val="solid"/>
            <a:round/>
            <a:headEnd type="none" w="sm" len="sm"/>
            <a:tailEnd type="none" w="sm" len="sm"/>
          </a:ln>
        </p:spPr>
      </p:cxnSp>
      <p:sp>
        <p:nvSpPr>
          <p:cNvPr id="133" name="Google Shape;133;p9"/>
          <p:cNvSpPr txBox="1">
            <a:spLocks noGrp="1"/>
          </p:cNvSpPr>
          <p:nvPr>
            <p:ph type="subTitle" idx="7"/>
          </p:nvPr>
        </p:nvSpPr>
        <p:spPr>
          <a:xfrm>
            <a:off x="164527" y="3419928"/>
            <a:ext cx="1621385" cy="89979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1000"/>
              <a:t>OA 6 Leer, comprender, verificar y luego compartir la información</a:t>
            </a:r>
            <a:endParaRPr sz="1000"/>
          </a:p>
        </p:txBody>
      </p:sp>
      <p:sp>
        <p:nvSpPr>
          <p:cNvPr id="134" name="Google Shape;134;p9"/>
          <p:cNvSpPr txBox="1">
            <a:spLocks noGrp="1"/>
          </p:cNvSpPr>
          <p:nvPr>
            <p:ph type="subTitle" idx="7"/>
          </p:nvPr>
        </p:nvSpPr>
        <p:spPr>
          <a:xfrm>
            <a:off x="1812119" y="3405884"/>
            <a:ext cx="1621385" cy="89979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1000"/>
              <a:t>OA 7 Comprender el impacto y el daño causado por compartir información falsa</a:t>
            </a:r>
            <a:endParaRPr sz="1000"/>
          </a:p>
        </p:txBody>
      </p:sp>
      <p:pic>
        <p:nvPicPr>
          <p:cNvPr id="135" name="Google Shape;135;p9"/>
          <p:cNvPicPr preferRelativeResize="0"/>
          <p:nvPr/>
        </p:nvPicPr>
        <p:blipFill rotWithShape="1">
          <a:blip r:embed="rId4">
            <a:alphaModFix/>
          </a:blip>
          <a:srcRect/>
          <a:stretch/>
        </p:blipFill>
        <p:spPr>
          <a:xfrm>
            <a:off x="118451" y="4796950"/>
            <a:ext cx="939452" cy="20723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0"/>
          <p:cNvSpPr txBox="1">
            <a:spLocks noGrp="1"/>
          </p:cNvSpPr>
          <p:nvPr>
            <p:ph type="title"/>
          </p:nvPr>
        </p:nvSpPr>
        <p:spPr>
          <a:xfrm>
            <a:off x="240388" y="2604655"/>
            <a:ext cx="1385059" cy="816201"/>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
              <a:t>Concepto 1</a:t>
            </a:r>
            <a:br>
              <a:rPr lang="en"/>
            </a:br>
            <a:r>
              <a:rPr lang="en"/>
              <a:t>¿Qué es la desinformación?</a:t>
            </a:r>
            <a:endParaRPr/>
          </a:p>
        </p:txBody>
      </p:sp>
      <p:sp>
        <p:nvSpPr>
          <p:cNvPr id="141" name="Google Shape;141;p10"/>
          <p:cNvSpPr txBox="1">
            <a:spLocks noGrp="1"/>
          </p:cNvSpPr>
          <p:nvPr>
            <p:ph type="title" idx="6"/>
          </p:nvPr>
        </p:nvSpPr>
        <p:spPr>
          <a:xfrm>
            <a:off x="703650" y="289810"/>
            <a:ext cx="6928200" cy="401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600"/>
              <a:t>Conceptos y definiciones</a:t>
            </a:r>
            <a:endParaRPr sz="3600"/>
          </a:p>
        </p:txBody>
      </p:sp>
      <p:grpSp>
        <p:nvGrpSpPr>
          <p:cNvPr id="142" name="Google Shape;142;p10"/>
          <p:cNvGrpSpPr/>
          <p:nvPr/>
        </p:nvGrpSpPr>
        <p:grpSpPr>
          <a:xfrm>
            <a:off x="4167750" y="4704850"/>
            <a:ext cx="808500" cy="92100"/>
            <a:chOff x="3570750" y="4704850"/>
            <a:chExt cx="808500" cy="92100"/>
          </a:xfrm>
        </p:grpSpPr>
        <p:sp>
          <p:nvSpPr>
            <p:cNvPr id="143" name="Google Shape;143;p10"/>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0"/>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10"/>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0"/>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47" name="Google Shape;147;p10"/>
          <p:cNvPicPr preferRelativeResize="0"/>
          <p:nvPr/>
        </p:nvPicPr>
        <p:blipFill rotWithShape="1">
          <a:blip r:embed="rId3">
            <a:alphaModFix/>
          </a:blip>
          <a:srcRect t="11513" b="27598"/>
          <a:stretch/>
        </p:blipFill>
        <p:spPr>
          <a:xfrm>
            <a:off x="5392032" y="1089642"/>
            <a:ext cx="3034335" cy="1231402"/>
          </a:xfrm>
          <a:prstGeom prst="rect">
            <a:avLst/>
          </a:prstGeom>
          <a:noFill/>
          <a:ln>
            <a:noFill/>
          </a:ln>
        </p:spPr>
      </p:pic>
      <p:pic>
        <p:nvPicPr>
          <p:cNvPr id="148" name="Google Shape;148;p10"/>
          <p:cNvPicPr preferRelativeResize="0"/>
          <p:nvPr/>
        </p:nvPicPr>
        <p:blipFill rotWithShape="1">
          <a:blip r:embed="rId4">
            <a:alphaModFix/>
          </a:blip>
          <a:srcRect l="52550" t="41892" b="41892"/>
          <a:stretch/>
        </p:blipFill>
        <p:spPr>
          <a:xfrm>
            <a:off x="0" y="1083984"/>
            <a:ext cx="5397624" cy="1231393"/>
          </a:xfrm>
          <a:prstGeom prst="rect">
            <a:avLst/>
          </a:prstGeom>
          <a:noFill/>
          <a:ln>
            <a:noFill/>
          </a:ln>
        </p:spPr>
      </p:pic>
      <p:pic>
        <p:nvPicPr>
          <p:cNvPr id="149" name="Google Shape;149;p10"/>
          <p:cNvPicPr preferRelativeResize="0"/>
          <p:nvPr/>
        </p:nvPicPr>
        <p:blipFill rotWithShape="1">
          <a:blip r:embed="rId5">
            <a:alphaModFix/>
          </a:blip>
          <a:srcRect/>
          <a:stretch/>
        </p:blipFill>
        <p:spPr>
          <a:xfrm>
            <a:off x="8406261" y="85675"/>
            <a:ext cx="574610" cy="429582"/>
          </a:xfrm>
          <a:prstGeom prst="rect">
            <a:avLst/>
          </a:prstGeom>
          <a:noFill/>
          <a:ln>
            <a:noFill/>
          </a:ln>
        </p:spPr>
      </p:pic>
      <p:sp>
        <p:nvSpPr>
          <p:cNvPr id="150" name="Google Shape;150;p10"/>
          <p:cNvSpPr txBox="1"/>
          <p:nvPr/>
        </p:nvSpPr>
        <p:spPr>
          <a:xfrm>
            <a:off x="1703105" y="2604655"/>
            <a:ext cx="1385059" cy="977941"/>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 sz="1400" b="1" i="0" u="none" strike="noStrike" cap="none">
                <a:solidFill>
                  <a:srgbClr val="FFFFFF"/>
                </a:solidFill>
                <a:latin typeface="Montserrat"/>
                <a:ea typeface="Montserrat"/>
                <a:cs typeface="Montserrat"/>
                <a:sym typeface="Montserrat"/>
              </a:rPr>
              <a:t>Concepto 2</a:t>
            </a:r>
            <a:br>
              <a:rPr lang="en" sz="1400" b="1" i="0" u="none" strike="noStrike" cap="none">
                <a:solidFill>
                  <a:srgbClr val="FFFFFF"/>
                </a:solidFill>
                <a:latin typeface="Montserrat"/>
                <a:ea typeface="Montserrat"/>
                <a:cs typeface="Montserrat"/>
                <a:sym typeface="Montserrat"/>
              </a:rPr>
            </a:br>
            <a:r>
              <a:rPr lang="en" sz="1400" b="1" i="0" u="none" strike="noStrike" cap="none">
                <a:solidFill>
                  <a:srgbClr val="FFFFFF"/>
                </a:solidFill>
                <a:latin typeface="Montserrat"/>
                <a:ea typeface="Montserrat"/>
                <a:cs typeface="Montserrat"/>
                <a:sym typeface="Montserrat"/>
              </a:rPr>
              <a:t>¿Cómo funciona la desinformación?</a:t>
            </a:r>
            <a:endParaRPr sz="1400" b="1" i="0" u="none" strike="noStrike" cap="none">
              <a:solidFill>
                <a:srgbClr val="FFFFFF"/>
              </a:solidFill>
              <a:latin typeface="Montserrat"/>
              <a:ea typeface="Montserrat"/>
              <a:cs typeface="Montserrat"/>
              <a:sym typeface="Montserrat"/>
            </a:endParaRPr>
          </a:p>
        </p:txBody>
      </p:sp>
      <p:sp>
        <p:nvSpPr>
          <p:cNvPr id="151" name="Google Shape;151;p10"/>
          <p:cNvSpPr txBox="1"/>
          <p:nvPr/>
        </p:nvSpPr>
        <p:spPr>
          <a:xfrm>
            <a:off x="3269236" y="2569953"/>
            <a:ext cx="1385059" cy="94016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 sz="1400" b="1" i="0" u="none" strike="noStrike" cap="none">
                <a:solidFill>
                  <a:srgbClr val="FFFFFF"/>
                </a:solidFill>
                <a:latin typeface="Montserrat"/>
                <a:ea typeface="Montserrat"/>
                <a:cs typeface="Montserrat"/>
                <a:sym typeface="Montserrat"/>
              </a:rPr>
              <a:t>Concepto 3</a:t>
            </a:r>
            <a:br>
              <a:rPr lang="en" sz="1400" b="1" i="0" u="none" strike="noStrike" cap="none">
                <a:solidFill>
                  <a:srgbClr val="FFFFFF"/>
                </a:solidFill>
                <a:latin typeface="Montserrat"/>
                <a:ea typeface="Montserrat"/>
                <a:cs typeface="Montserrat"/>
                <a:sym typeface="Montserrat"/>
              </a:rPr>
            </a:br>
            <a:r>
              <a:rPr lang="en" sz="1400" b="1" i="0" u="none" strike="noStrike" cap="none">
                <a:solidFill>
                  <a:srgbClr val="FFFFFF"/>
                </a:solidFill>
                <a:latin typeface="Montserrat"/>
                <a:ea typeface="Montserrat"/>
                <a:cs typeface="Montserrat"/>
                <a:sym typeface="Montserrat"/>
              </a:rPr>
              <a:t>Cómo responder a la desinformación</a:t>
            </a:r>
            <a:endParaRPr sz="1200" b="1" i="0" u="none" strike="noStrike" cap="none">
              <a:solidFill>
                <a:srgbClr val="FFFFFF"/>
              </a:solidFill>
              <a:latin typeface="Montserrat"/>
              <a:ea typeface="Montserrat"/>
              <a:cs typeface="Montserrat"/>
              <a:sym typeface="Montserrat"/>
            </a:endParaRPr>
          </a:p>
        </p:txBody>
      </p:sp>
      <p:sp>
        <p:nvSpPr>
          <p:cNvPr id="152" name="Google Shape;152;p10"/>
          <p:cNvSpPr txBox="1"/>
          <p:nvPr/>
        </p:nvSpPr>
        <p:spPr>
          <a:xfrm>
            <a:off x="6826864" y="2930625"/>
            <a:ext cx="1579397" cy="1303942"/>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 sz="1400" b="1" i="0" u="none" strike="noStrike" cap="none">
                <a:solidFill>
                  <a:srgbClr val="FFFFFF"/>
                </a:solidFill>
                <a:latin typeface="Montserrat"/>
                <a:ea typeface="Montserrat"/>
                <a:cs typeface="Montserrat"/>
                <a:sym typeface="Montserrat"/>
              </a:rPr>
              <a:t>Concepto 5</a:t>
            </a:r>
            <a:br>
              <a:rPr lang="en" sz="1400" b="1" i="0" u="none" strike="noStrike" cap="none">
                <a:solidFill>
                  <a:srgbClr val="FFFFFF"/>
                </a:solidFill>
                <a:latin typeface="Montserrat"/>
                <a:ea typeface="Montserrat"/>
                <a:cs typeface="Montserrat"/>
                <a:sym typeface="Montserrat"/>
              </a:rPr>
            </a:br>
            <a:r>
              <a:rPr lang="en" sz="1400" b="1" i="0" u="none" strike="noStrike" cap="none">
                <a:solidFill>
                  <a:srgbClr val="FFFFFF"/>
                </a:solidFill>
                <a:latin typeface="Montserrat"/>
                <a:ea typeface="Montserrat"/>
                <a:cs typeface="Montserrat"/>
                <a:sym typeface="Montserrat"/>
              </a:rPr>
              <a:t>Cuidado con los modales: errores comunes cuando intentas explicar la gravedad de las noticias falsas</a:t>
            </a:r>
            <a:endParaRPr sz="1200" b="1" i="0" u="none" strike="noStrike" cap="none">
              <a:solidFill>
                <a:srgbClr val="FFFFFF"/>
              </a:solidFill>
              <a:latin typeface="Montserrat"/>
              <a:ea typeface="Montserrat"/>
              <a:cs typeface="Montserrat"/>
              <a:sym typeface="Montserrat"/>
            </a:endParaRPr>
          </a:p>
        </p:txBody>
      </p:sp>
      <p:sp>
        <p:nvSpPr>
          <p:cNvPr id="153" name="Google Shape;153;p10"/>
          <p:cNvSpPr txBox="1"/>
          <p:nvPr/>
        </p:nvSpPr>
        <p:spPr>
          <a:xfrm>
            <a:off x="7295676" y="3060605"/>
            <a:ext cx="1531800" cy="1294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FFFFFF"/>
              </a:buClr>
              <a:buSzPts val="1800"/>
              <a:buFont typeface="Arial"/>
              <a:buNone/>
            </a:pPr>
            <a:endParaRPr sz="1000" b="0" i="0" u="none" strike="noStrike" cap="none">
              <a:solidFill>
                <a:srgbClr val="FFFFFF"/>
              </a:solidFill>
              <a:latin typeface="Open Sans"/>
              <a:ea typeface="Open Sans"/>
              <a:cs typeface="Open Sans"/>
              <a:sym typeface="Open Sans"/>
            </a:endParaRPr>
          </a:p>
        </p:txBody>
      </p:sp>
      <p:sp>
        <p:nvSpPr>
          <p:cNvPr id="154" name="Google Shape;154;p10"/>
          <p:cNvSpPr txBox="1"/>
          <p:nvPr/>
        </p:nvSpPr>
        <p:spPr>
          <a:xfrm>
            <a:off x="4976250" y="2765125"/>
            <a:ext cx="1651761" cy="791038"/>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 sz="1400" b="1" i="0" u="none" strike="noStrike" cap="none">
                <a:solidFill>
                  <a:srgbClr val="FFFFFF"/>
                </a:solidFill>
                <a:latin typeface="Montserrat"/>
                <a:ea typeface="Montserrat"/>
                <a:cs typeface="Montserrat"/>
                <a:sym typeface="Montserrat"/>
              </a:rPr>
              <a:t>Concepto 4</a:t>
            </a:r>
            <a:br>
              <a:rPr lang="en" sz="1400" b="1" i="0" u="none" strike="noStrike" cap="none">
                <a:solidFill>
                  <a:srgbClr val="FFFFFF"/>
                </a:solidFill>
                <a:latin typeface="Montserrat"/>
                <a:ea typeface="Montserrat"/>
                <a:cs typeface="Montserrat"/>
                <a:sym typeface="Montserrat"/>
              </a:rPr>
            </a:br>
            <a:r>
              <a:rPr lang="en" sz="1400" b="1" i="0" u="none" strike="noStrike" cap="none">
                <a:solidFill>
                  <a:srgbClr val="FFFFFF"/>
                </a:solidFill>
                <a:latin typeface="Montserrat"/>
                <a:ea typeface="Montserrat"/>
                <a:cs typeface="Montserrat"/>
                <a:sym typeface="Montserrat"/>
              </a:rPr>
              <a:t>Ayudar a otros a tomar conciencia frente a las noticias falsas</a:t>
            </a:r>
            <a:endParaRPr sz="1200" b="1" i="0" u="none" strike="noStrike" cap="none">
              <a:solidFill>
                <a:srgbClr val="FFFFFF"/>
              </a:solidFill>
              <a:latin typeface="Montserrat"/>
              <a:ea typeface="Montserrat"/>
              <a:cs typeface="Montserrat"/>
              <a:sym typeface="Montserrat"/>
            </a:endParaRPr>
          </a:p>
        </p:txBody>
      </p:sp>
      <p:cxnSp>
        <p:nvCxnSpPr>
          <p:cNvPr id="155" name="Google Shape;155;p10"/>
          <p:cNvCxnSpPr/>
          <p:nvPr/>
        </p:nvCxnSpPr>
        <p:spPr>
          <a:xfrm>
            <a:off x="667379" y="85675"/>
            <a:ext cx="0" cy="872100"/>
          </a:xfrm>
          <a:prstGeom prst="straightConnector1">
            <a:avLst/>
          </a:prstGeom>
          <a:noFill/>
          <a:ln w="19050" cap="flat" cmpd="sng">
            <a:solidFill>
              <a:schemeClr val="lt1"/>
            </a:solidFill>
            <a:prstDash val="solid"/>
            <a:round/>
            <a:headEnd type="none" w="sm" len="sm"/>
            <a:tailEnd type="none" w="sm" len="sm"/>
          </a:ln>
        </p:spPr>
      </p:cxnSp>
      <p:pic>
        <p:nvPicPr>
          <p:cNvPr id="156" name="Google Shape;156;p10"/>
          <p:cNvPicPr preferRelativeResize="0"/>
          <p:nvPr/>
        </p:nvPicPr>
        <p:blipFill rotWithShape="1">
          <a:blip r:embed="rId6">
            <a:alphaModFix/>
          </a:blip>
          <a:srcRect/>
          <a:stretch/>
        </p:blipFill>
        <p:spPr>
          <a:xfrm>
            <a:off x="118451" y="4796950"/>
            <a:ext cx="939452" cy="20723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1"/>
          <p:cNvSpPr txBox="1">
            <a:spLocks noGrp="1"/>
          </p:cNvSpPr>
          <p:nvPr>
            <p:ph type="ctrTitle"/>
          </p:nvPr>
        </p:nvSpPr>
        <p:spPr>
          <a:xfrm>
            <a:off x="609601" y="1621928"/>
            <a:ext cx="4648622" cy="2340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
              <a:t>Estudio de caso #1</a:t>
            </a:r>
            <a:br>
              <a:rPr lang="en" b="0"/>
            </a:br>
            <a:r>
              <a:rPr lang="en" sz="2800" b="0"/>
              <a:t>La desinformación y sus amenazas para la sociedad:</a:t>
            </a:r>
            <a:br>
              <a:rPr lang="en" sz="2800" b="0"/>
            </a:br>
            <a:r>
              <a:rPr lang="en" sz="2800" b="0"/>
              <a:t>Movimiento Antivacunas</a:t>
            </a:r>
            <a:endParaRPr sz="2800" b="0"/>
          </a:p>
        </p:txBody>
      </p:sp>
      <p:grpSp>
        <p:nvGrpSpPr>
          <p:cNvPr id="162" name="Google Shape;162;p11"/>
          <p:cNvGrpSpPr/>
          <p:nvPr/>
        </p:nvGrpSpPr>
        <p:grpSpPr>
          <a:xfrm>
            <a:off x="4167750" y="4704850"/>
            <a:ext cx="808500" cy="92100"/>
            <a:chOff x="3570750" y="4704850"/>
            <a:chExt cx="808500" cy="92100"/>
          </a:xfrm>
        </p:grpSpPr>
        <p:sp>
          <p:nvSpPr>
            <p:cNvPr id="163" name="Google Shape;163;p11"/>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11"/>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11"/>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1"/>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67" name="Google Shape;167;p11"/>
          <p:cNvCxnSpPr/>
          <p:nvPr/>
        </p:nvCxnSpPr>
        <p:spPr>
          <a:xfrm>
            <a:off x="498098" y="2440205"/>
            <a:ext cx="0" cy="872100"/>
          </a:xfrm>
          <a:prstGeom prst="straightConnector1">
            <a:avLst/>
          </a:prstGeom>
          <a:noFill/>
          <a:ln w="19050" cap="flat" cmpd="sng">
            <a:solidFill>
              <a:schemeClr val="lt1"/>
            </a:solidFill>
            <a:prstDash val="solid"/>
            <a:round/>
            <a:headEnd type="none" w="sm" len="sm"/>
            <a:tailEnd type="none" w="sm" len="sm"/>
          </a:ln>
        </p:spPr>
      </p:cxnSp>
      <p:pic>
        <p:nvPicPr>
          <p:cNvPr id="168" name="Google Shape;168;p11"/>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169" name="Google Shape;169;p11"/>
          <p:cNvPicPr preferRelativeResize="0"/>
          <p:nvPr/>
        </p:nvPicPr>
        <p:blipFill rotWithShape="1">
          <a:blip r:embed="rId4">
            <a:alphaModFix/>
          </a:blip>
          <a:srcRect/>
          <a:stretch/>
        </p:blipFill>
        <p:spPr>
          <a:xfrm>
            <a:off x="5258222" y="404420"/>
            <a:ext cx="3493311" cy="2560542"/>
          </a:xfrm>
          <a:prstGeom prst="rect">
            <a:avLst/>
          </a:prstGeom>
          <a:noFill/>
          <a:ln>
            <a:noFill/>
          </a:ln>
        </p:spPr>
      </p:pic>
      <p:pic>
        <p:nvPicPr>
          <p:cNvPr id="170" name="Google Shape;170;p11"/>
          <p:cNvPicPr preferRelativeResize="0"/>
          <p:nvPr/>
        </p:nvPicPr>
        <p:blipFill rotWithShape="1">
          <a:blip r:embed="rId5">
            <a:alphaModFix/>
          </a:blip>
          <a:srcRect/>
          <a:stretch/>
        </p:blipFill>
        <p:spPr>
          <a:xfrm>
            <a:off x="118451" y="4796950"/>
            <a:ext cx="939452" cy="20723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2"/>
          <p:cNvSpPr txBox="1"/>
          <p:nvPr/>
        </p:nvSpPr>
        <p:spPr>
          <a:xfrm>
            <a:off x="175162" y="425228"/>
            <a:ext cx="7507184" cy="4279622"/>
          </a:xfrm>
          <a:prstGeom prst="rect">
            <a:avLst/>
          </a:prstGeom>
          <a:noFill/>
          <a:ln>
            <a:noFill/>
          </a:ln>
        </p:spPr>
        <p:txBody>
          <a:bodyPr spcFirstLastPara="1" wrap="square" lIns="91425" tIns="91425" rIns="91425" bIns="91425" anchor="t" anchorCtr="0">
            <a:noAutofit/>
          </a:bodyPr>
          <a:lstStyle/>
          <a:p>
            <a:pPr marL="457200" marR="0" lvl="0" indent="-342900" algn="just" rtl="0">
              <a:lnSpc>
                <a:spcPct val="115000"/>
              </a:lnSpc>
              <a:spcBef>
                <a:spcPts val="0"/>
              </a:spcBef>
              <a:spcAft>
                <a:spcPts val="0"/>
              </a:spcAft>
              <a:buNone/>
            </a:pPr>
            <a:r>
              <a:rPr lang="en" sz="1100" b="1" i="0" u="none" strike="noStrike" cap="none">
                <a:solidFill>
                  <a:srgbClr val="FFFFFF"/>
                </a:solidFill>
                <a:latin typeface="Open Sans"/>
                <a:ea typeface="Open Sans"/>
                <a:cs typeface="Open Sans"/>
                <a:sym typeface="Open Sans"/>
              </a:rPr>
              <a:t>EL MOVIMIENTO ANTIVACUNAS</a:t>
            </a:r>
            <a:endParaRPr/>
          </a:p>
          <a:p>
            <a:pPr marL="457200" marR="0" lvl="0" indent="-342900" algn="just" rtl="0">
              <a:lnSpc>
                <a:spcPct val="115000"/>
              </a:lnSpc>
              <a:spcBef>
                <a:spcPts val="0"/>
              </a:spcBef>
              <a:spcAft>
                <a:spcPts val="0"/>
              </a:spcAft>
              <a:buNone/>
            </a:pPr>
            <a:endParaRPr sz="1100" b="1" i="0" u="none" strike="noStrike" cap="none">
              <a:solidFill>
                <a:srgbClr val="FFFFFF"/>
              </a:solidFill>
              <a:latin typeface="Open Sans"/>
              <a:ea typeface="Open Sans"/>
              <a:cs typeface="Open Sans"/>
              <a:sym typeface="Open Sans"/>
            </a:endParaRPr>
          </a:p>
          <a:p>
            <a:pPr marL="254000" marR="0" lvl="0" indent="14288"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Tener un blog no nos convierte automáticamente en científicos o médicos, ni mucho menos, nos da la responsabilidad de tener que comunicar a nuestros lectores información que en su mayoría está verificada, y que tiene las referencias adecuadas que nos permiten ir a comprobar lo que afirmamos. Eso si somos personas éticas. Luego están los que tienen que traer evidencia para su tesis, poco importa si la evidencia es válida o no o si proviene de fuentes verificadas, lo único que importa es que lleva agua para ellos.</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Pubmed, es decir, es el archivo digital de todas las publicaciones científicas a nivel planetario en el que se recogen los estudios realizados por expertos. Alberga todos los estudios, los que han sido verificados pero también los que no han sido refutados. Pubmed recopila indiscriminadamente todas las revistas científicas, tanto las que publican cualquier cosa, siempre y cuando pagues, como las que tienen un factor de impacto muy alto que solo publican trabajos de alto nivel. Es bastante normal encontrar textos en el archivo digital que lo dicen todo y lo contrario de todo; Lo que diferencia al ignorante del erudito es precisamente la capacidad de discernir entre un estudio válido y uno que no lo es.</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Un ejemplo que podemos dar se refiere a la correlación entre las vacunas y el autismo. Este es uno de los muchos artículos que se pueden encontrar haciendo una búsqueda en Pubmed.</a:t>
            </a:r>
            <a:endParaRPr sz="1100" b="0" i="0" u="none" strike="noStrike" cap="none">
              <a:solidFill>
                <a:srgbClr val="FFFFFF"/>
              </a:solidFill>
              <a:latin typeface="Open Sans"/>
              <a:ea typeface="Open Sans"/>
              <a:cs typeface="Open Sans"/>
              <a:sym typeface="Open Sans"/>
            </a:endParaRPr>
          </a:p>
          <a:p>
            <a:pPr marL="254000" marR="0" lvl="0" indent="14288" algn="just" rtl="0">
              <a:lnSpc>
                <a:spcPct val="115000"/>
              </a:lnSpc>
              <a:spcBef>
                <a:spcPts val="0"/>
              </a:spcBef>
              <a:spcAft>
                <a:spcPts val="0"/>
              </a:spcAft>
              <a:buClr>
                <a:srgbClr val="FFFFFF"/>
              </a:buClr>
              <a:buSzPts val="1800"/>
              <a:buFont typeface="Arial"/>
              <a:buNone/>
            </a:pPr>
            <a:r>
              <a:rPr lang="en" sz="1100" b="1" i="0" u="sng" strike="noStrike" cap="none">
                <a:solidFill>
                  <a:srgbClr val="FFFFFF"/>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https://pubmed.ncbi.nlm.nih.gov/21623535/</a:t>
            </a:r>
            <a:r>
              <a:rPr lang="en" sz="1100" b="1" i="0" u="none" strike="noStrike" cap="none">
                <a:solidFill>
                  <a:srgbClr val="FFFFFF"/>
                </a:solidFill>
                <a:latin typeface="Open Sans"/>
                <a:ea typeface="Open Sans"/>
                <a:cs typeface="Open Sans"/>
                <a:sym typeface="Open Sans"/>
              </a:rPr>
              <a:t> </a:t>
            </a:r>
            <a:endParaRPr sz="1100" b="0" i="0" u="none" strike="noStrike" cap="none">
              <a:solidFill>
                <a:srgbClr val="000000"/>
              </a:solidFill>
              <a:latin typeface="Open Sans"/>
              <a:ea typeface="Open Sans"/>
              <a:cs typeface="Open Sans"/>
              <a:sym typeface="Open Sans"/>
            </a:endParaRPr>
          </a:p>
          <a:p>
            <a:pPr marL="254000" marR="0" lvl="0" indent="14288" algn="just" rtl="0">
              <a:lnSpc>
                <a:spcPct val="115000"/>
              </a:lnSpc>
              <a:spcBef>
                <a:spcPts val="0"/>
              </a:spcBef>
              <a:spcAft>
                <a:spcPts val="0"/>
              </a:spcAft>
              <a:buClr>
                <a:srgbClr val="FFFFFF"/>
              </a:buClr>
              <a:buSzPts val="1800"/>
              <a:buFont typeface="Arial"/>
              <a:buNone/>
            </a:pPr>
            <a:endParaRPr sz="1100" b="0" i="0" u="none" strike="noStrike" cap="none">
              <a:solidFill>
                <a:srgbClr val="FFFFFF"/>
              </a:solidFill>
              <a:latin typeface="Calibri"/>
              <a:ea typeface="Calibri"/>
              <a:cs typeface="Calibri"/>
              <a:sym typeface="Calibri"/>
            </a:endParaRPr>
          </a:p>
        </p:txBody>
      </p:sp>
      <p:grpSp>
        <p:nvGrpSpPr>
          <p:cNvPr id="176" name="Google Shape;176;p12"/>
          <p:cNvGrpSpPr/>
          <p:nvPr/>
        </p:nvGrpSpPr>
        <p:grpSpPr>
          <a:xfrm>
            <a:off x="4167750" y="4704850"/>
            <a:ext cx="808500" cy="92100"/>
            <a:chOff x="3570750" y="4704850"/>
            <a:chExt cx="808500" cy="92100"/>
          </a:xfrm>
        </p:grpSpPr>
        <p:sp>
          <p:nvSpPr>
            <p:cNvPr id="177" name="Google Shape;177;p12"/>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2"/>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2"/>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2"/>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81" name="Google Shape;181;p12"/>
          <p:cNvPicPr preferRelativeResize="0"/>
          <p:nvPr/>
        </p:nvPicPr>
        <p:blipFill rotWithShape="1">
          <a:blip r:embed="rId4">
            <a:alphaModFix/>
          </a:blip>
          <a:srcRect/>
          <a:stretch/>
        </p:blipFill>
        <p:spPr>
          <a:xfrm>
            <a:off x="8406261" y="85675"/>
            <a:ext cx="574610" cy="429582"/>
          </a:xfrm>
          <a:prstGeom prst="rect">
            <a:avLst/>
          </a:prstGeom>
          <a:noFill/>
          <a:ln>
            <a:noFill/>
          </a:ln>
        </p:spPr>
      </p:pic>
      <p:pic>
        <p:nvPicPr>
          <p:cNvPr id="182" name="Google Shape;182;p12"/>
          <p:cNvPicPr preferRelativeResize="0"/>
          <p:nvPr/>
        </p:nvPicPr>
        <p:blipFill rotWithShape="1">
          <a:blip r:embed="rId5">
            <a:alphaModFix/>
          </a:blip>
          <a:srcRect t="-3" b="50921"/>
          <a:stretch/>
        </p:blipFill>
        <p:spPr>
          <a:xfrm>
            <a:off x="7760486" y="1284348"/>
            <a:ext cx="1220385" cy="2343718"/>
          </a:xfrm>
          <a:prstGeom prst="rect">
            <a:avLst/>
          </a:prstGeom>
          <a:noFill/>
          <a:ln>
            <a:noFill/>
          </a:ln>
        </p:spPr>
      </p:pic>
      <p:pic>
        <p:nvPicPr>
          <p:cNvPr id="183" name="Google Shape;183;p12"/>
          <p:cNvPicPr preferRelativeResize="0"/>
          <p:nvPr/>
        </p:nvPicPr>
        <p:blipFill rotWithShape="1">
          <a:blip r:embed="rId6">
            <a:alphaModFix/>
          </a:blip>
          <a:srcRect/>
          <a:stretch/>
        </p:blipFill>
        <p:spPr>
          <a:xfrm>
            <a:off x="118451" y="4796950"/>
            <a:ext cx="939452" cy="20723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3"/>
          <p:cNvSpPr txBox="1">
            <a:spLocks noGrp="1"/>
          </p:cNvSpPr>
          <p:nvPr>
            <p:ph type="ctrTitle"/>
          </p:nvPr>
        </p:nvSpPr>
        <p:spPr>
          <a:xfrm>
            <a:off x="609601" y="2058346"/>
            <a:ext cx="5125156" cy="2340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
              <a:t>Estudio de caso #2</a:t>
            </a:r>
            <a:br>
              <a:rPr lang="en" b="0"/>
            </a:br>
            <a:r>
              <a:rPr lang="en" sz="2800" b="0"/>
              <a:t>La desinformación y sus amenazas para la sociedad:</a:t>
            </a:r>
            <a:br>
              <a:rPr lang="en" sz="2800" b="0"/>
            </a:br>
            <a:r>
              <a:rPr lang="en" sz="2800" b="0"/>
              <a:t>HAARP y la teoría de la conspiración de los chemtrails y los terremotos</a:t>
            </a:r>
            <a:endParaRPr sz="2800" b="0"/>
          </a:p>
        </p:txBody>
      </p:sp>
      <p:grpSp>
        <p:nvGrpSpPr>
          <p:cNvPr id="189" name="Google Shape;189;p13"/>
          <p:cNvGrpSpPr/>
          <p:nvPr/>
        </p:nvGrpSpPr>
        <p:grpSpPr>
          <a:xfrm>
            <a:off x="4167750" y="4704850"/>
            <a:ext cx="808500" cy="92100"/>
            <a:chOff x="3570750" y="4704850"/>
            <a:chExt cx="808500" cy="92100"/>
          </a:xfrm>
        </p:grpSpPr>
        <p:sp>
          <p:nvSpPr>
            <p:cNvPr id="190" name="Google Shape;190;p13"/>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13"/>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13"/>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13"/>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94" name="Google Shape;194;p13"/>
          <p:cNvCxnSpPr/>
          <p:nvPr/>
        </p:nvCxnSpPr>
        <p:spPr>
          <a:xfrm>
            <a:off x="498098" y="2440205"/>
            <a:ext cx="0" cy="872100"/>
          </a:xfrm>
          <a:prstGeom prst="straightConnector1">
            <a:avLst/>
          </a:prstGeom>
          <a:noFill/>
          <a:ln w="19050" cap="flat" cmpd="sng">
            <a:solidFill>
              <a:schemeClr val="lt1"/>
            </a:solidFill>
            <a:prstDash val="solid"/>
            <a:round/>
            <a:headEnd type="none" w="sm" len="sm"/>
            <a:tailEnd type="none" w="sm" len="sm"/>
          </a:ln>
        </p:spPr>
      </p:cxnSp>
      <p:pic>
        <p:nvPicPr>
          <p:cNvPr id="195" name="Google Shape;195;p13"/>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196" name="Google Shape;196;p13"/>
          <p:cNvPicPr preferRelativeResize="0"/>
          <p:nvPr/>
        </p:nvPicPr>
        <p:blipFill rotWithShape="1">
          <a:blip r:embed="rId4">
            <a:alphaModFix/>
          </a:blip>
          <a:srcRect/>
          <a:stretch/>
        </p:blipFill>
        <p:spPr>
          <a:xfrm>
            <a:off x="5292859" y="85675"/>
            <a:ext cx="3493311" cy="2560542"/>
          </a:xfrm>
          <a:prstGeom prst="rect">
            <a:avLst/>
          </a:prstGeom>
          <a:noFill/>
          <a:ln>
            <a:noFill/>
          </a:ln>
        </p:spPr>
      </p:pic>
      <p:pic>
        <p:nvPicPr>
          <p:cNvPr id="197" name="Google Shape;197;p13"/>
          <p:cNvPicPr preferRelativeResize="0"/>
          <p:nvPr/>
        </p:nvPicPr>
        <p:blipFill rotWithShape="1">
          <a:blip r:embed="rId5">
            <a:alphaModFix/>
          </a:blip>
          <a:srcRect/>
          <a:stretch/>
        </p:blipFill>
        <p:spPr>
          <a:xfrm>
            <a:off x="118451" y="4796950"/>
            <a:ext cx="939452" cy="20723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4"/>
          <p:cNvSpPr txBox="1"/>
          <p:nvPr/>
        </p:nvSpPr>
        <p:spPr>
          <a:xfrm>
            <a:off x="0" y="161907"/>
            <a:ext cx="6628619" cy="4686659"/>
          </a:xfrm>
          <a:prstGeom prst="rect">
            <a:avLst/>
          </a:prstGeom>
          <a:noFill/>
          <a:ln>
            <a:noFill/>
          </a:ln>
        </p:spPr>
        <p:txBody>
          <a:bodyPr spcFirstLastPara="1" wrap="square" lIns="91425" tIns="91425" rIns="91425" bIns="91425" anchor="t" anchorCtr="0">
            <a:noAutofit/>
          </a:bodyPr>
          <a:lstStyle/>
          <a:p>
            <a:pPr marL="457200" marR="0" lvl="0" indent="-342900" algn="just" rtl="0">
              <a:lnSpc>
                <a:spcPct val="115000"/>
              </a:lnSpc>
              <a:spcBef>
                <a:spcPts val="0"/>
              </a:spcBef>
              <a:spcAft>
                <a:spcPts val="0"/>
              </a:spcAft>
              <a:buNone/>
            </a:pPr>
            <a:r>
              <a:rPr lang="en" sz="1100" b="1" i="0" u="none" strike="noStrike" cap="none">
                <a:solidFill>
                  <a:srgbClr val="FFFFFF"/>
                </a:solidFill>
                <a:latin typeface="Open Sans"/>
                <a:ea typeface="Open Sans"/>
                <a:cs typeface="Open Sans"/>
                <a:sym typeface="Open Sans"/>
              </a:rPr>
              <a:t>HAARP (Programa de Investigación de Auroras Activas de Alta Frecuencia)</a:t>
            </a:r>
            <a:endParaRPr sz="1100" b="0" i="0" u="none" strike="noStrike" cap="none">
              <a:solidFill>
                <a:srgbClr val="FFFFFF"/>
              </a:solidFill>
              <a:latin typeface="Open Sans"/>
              <a:ea typeface="Open Sans"/>
              <a:cs typeface="Open Sans"/>
              <a:sym typeface="Open Sans"/>
            </a:endParaRPr>
          </a:p>
          <a:p>
            <a:pPr marL="457200" marR="0" lvl="0" indent="-342900"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	HAARP (acrónimo de High Frequency Active Auroral Research Program) es una instalación civil y militar ubicada en los Estados Unidos.La instalación se encuentra en Alaska, cerca de Gakona, al oeste del Parque Nacional Wrangell-Santo Elias, en una antigua base de la Fuerza Aérea de los Estados Unidos. </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	HAARP (acrónimo de High Frequency Active Auroral Research Program) es una instalación civil y militar ubicada en los Estados Unidos. La instalación está ubicada en Alaska, cerca de Gakona, al oeste del Parque Nacional Wrangell-Santo Elias, en una antigua base de la Fuerza Aérea de los Estados Unidos.</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	Fue construido en 1993, con el propósito de la investigación científica de las capas superiores de la atmósfera y la ionosfera, y las comunicaciones por radio para uso militar.</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	La instalación no ha estado en funcionamiento desde mayo de 2013 durante unos 28 meses, debido a algunos problemas de costos operativos, el abandono por parte del sistema militar y el costo de adaptar los viejos grupos electrógenos Diesel de acuerdo con las nuevas regulaciones ecológicas.</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	La reapertura tuvo lugar el 3 de septiembre de 2015, pasando a la dirección de la Universidad de Alaska Fairbanks y abriendo contratos de arrendamiento y asociaciones para cubrir los costes.</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	Fue y sigue estando en el centro de varias teorías conspirativas, por ejemplo, la "bola de fuego" detectada en el Mar Negro después del terremoto de 1999 en Estambul, cuando el centro estaba en funcionamiento.</a:t>
            </a:r>
            <a:endParaRPr sz="1100" b="0" i="0" u="none" strike="noStrike" cap="none">
              <a:solidFill>
                <a:srgbClr val="FFFFFF"/>
              </a:solidFill>
              <a:latin typeface="Open Sans"/>
              <a:ea typeface="Open Sans"/>
              <a:cs typeface="Open Sans"/>
              <a:sym typeface="Open Sans"/>
            </a:endParaRPr>
          </a:p>
        </p:txBody>
      </p:sp>
      <p:grpSp>
        <p:nvGrpSpPr>
          <p:cNvPr id="203" name="Google Shape;203;p14"/>
          <p:cNvGrpSpPr/>
          <p:nvPr/>
        </p:nvGrpSpPr>
        <p:grpSpPr>
          <a:xfrm>
            <a:off x="4167750" y="4704850"/>
            <a:ext cx="808500" cy="92100"/>
            <a:chOff x="3570750" y="4704850"/>
            <a:chExt cx="808500" cy="92100"/>
          </a:xfrm>
        </p:grpSpPr>
        <p:sp>
          <p:nvSpPr>
            <p:cNvPr id="204" name="Google Shape;204;p14"/>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14"/>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14"/>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14"/>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08" name="Google Shape;208;p14"/>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209" name="Google Shape;209;p14" descr="&lt;strong&gt;HAARP&lt;/strong&gt; February 2017 on air operations | The SWLing Post"/>
          <p:cNvPicPr preferRelativeResize="0"/>
          <p:nvPr/>
        </p:nvPicPr>
        <p:blipFill rotWithShape="1">
          <a:blip r:embed="rId4">
            <a:alphaModFix/>
          </a:blip>
          <a:srcRect/>
          <a:stretch/>
        </p:blipFill>
        <p:spPr>
          <a:xfrm>
            <a:off x="6751991" y="652092"/>
            <a:ext cx="2038022" cy="1543535"/>
          </a:xfrm>
          <a:prstGeom prst="rect">
            <a:avLst/>
          </a:prstGeom>
          <a:noFill/>
          <a:ln>
            <a:noFill/>
          </a:ln>
        </p:spPr>
      </p:pic>
      <p:pic>
        <p:nvPicPr>
          <p:cNvPr id="210" name="Google Shape;210;p14" descr="PHILOSOPHICAL ANTHROPOLOGY: &lt;strong&gt;HAARP&lt;/strong&gt; facility shuts down and will be ..."/>
          <p:cNvPicPr preferRelativeResize="0"/>
          <p:nvPr/>
        </p:nvPicPr>
        <p:blipFill rotWithShape="1">
          <a:blip r:embed="rId5">
            <a:alphaModFix/>
          </a:blip>
          <a:srcRect/>
          <a:stretch/>
        </p:blipFill>
        <p:spPr>
          <a:xfrm>
            <a:off x="6751991" y="2589326"/>
            <a:ext cx="2038022" cy="1455275"/>
          </a:xfrm>
          <a:prstGeom prst="rect">
            <a:avLst/>
          </a:prstGeom>
          <a:noFill/>
          <a:ln>
            <a:noFill/>
          </a:ln>
        </p:spPr>
      </p:pic>
      <p:pic>
        <p:nvPicPr>
          <p:cNvPr id="211" name="Google Shape;211;p14"/>
          <p:cNvPicPr preferRelativeResize="0"/>
          <p:nvPr/>
        </p:nvPicPr>
        <p:blipFill rotWithShape="1">
          <a:blip r:embed="rId6">
            <a:alphaModFix/>
          </a:blip>
          <a:srcRect/>
          <a:stretch/>
        </p:blipFill>
        <p:spPr>
          <a:xfrm>
            <a:off x="118451" y="4796950"/>
            <a:ext cx="939452" cy="20723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5"/>
          <p:cNvSpPr/>
          <p:nvPr/>
        </p:nvSpPr>
        <p:spPr>
          <a:xfrm>
            <a:off x="-75407" y="41957"/>
            <a:ext cx="6801789" cy="4764341"/>
          </a:xfrm>
          <a:prstGeom prst="rect">
            <a:avLst/>
          </a:prstGeom>
          <a:noFill/>
          <a:ln>
            <a:noFill/>
          </a:ln>
        </p:spPr>
        <p:txBody>
          <a:bodyPr spcFirstLastPara="1" wrap="square" lIns="91425" tIns="45700" rIns="91425" bIns="45700" anchor="t" anchorCtr="0">
            <a:spAutoFit/>
          </a:bodyPr>
          <a:lstStyle/>
          <a:p>
            <a:pPr marL="457200" marR="0" lvl="0" indent="-342900" algn="just" rtl="0">
              <a:lnSpc>
                <a:spcPct val="115000"/>
              </a:lnSpc>
              <a:spcBef>
                <a:spcPts val="0"/>
              </a:spcBef>
              <a:spcAft>
                <a:spcPts val="0"/>
              </a:spcAft>
              <a:buNone/>
            </a:pPr>
            <a:r>
              <a:rPr lang="en" sz="1100" b="0" i="0" u="none" strike="noStrike" cap="none">
                <a:solidFill>
                  <a:srgbClr val="FFFFFF"/>
                </a:solidFill>
                <a:latin typeface="Calibri"/>
                <a:ea typeface="Calibri"/>
                <a:cs typeface="Calibri"/>
                <a:sym typeface="Calibri"/>
              </a:rPr>
              <a:t>La instalación HAARP es capaz de enviar ondas de radio a la ionosfera. A medida que las ondas golpean la ionosfera, la calientan, causando ligeras perturbaciones, similares a las causadas por la radiación solar, pero considerablemente más débiles. El objetivo es estudiar cómo afectan estas perturbaciones a las comunicaciones de corta y larga distancia. La mayor parte de la investigación que se lleva a cabo en las instalaciones es de dominio público, al igual que el estudio de impacto ambiental realizado en las instalaciones por una serie de organismos independientes. Una pequeña parte de la investigación es de interés militar y los resultados de esta investigación no se publican. Esta investigación se refiere a las radiocomunicaciones de larga distancia y a las comunicaciones submarinas, para las que el uso de ondas de radio reflejadas desde la ionosfera parece mostrar un potencial considerable.</a:t>
            </a:r>
            <a:br>
              <a:rPr lang="en" sz="1100" b="0" i="0" u="none" strike="noStrike" cap="none">
                <a:solidFill>
                  <a:srgbClr val="FFFFFF"/>
                </a:solidFill>
                <a:latin typeface="Calibri"/>
                <a:ea typeface="Calibri"/>
                <a:cs typeface="Calibri"/>
                <a:sym typeface="Calibri"/>
              </a:rPr>
            </a:br>
            <a:r>
              <a:rPr lang="en" sz="1100" b="0" i="0" u="none" strike="noStrike" cap="none">
                <a:solidFill>
                  <a:srgbClr val="FFFFFF"/>
                </a:solidFill>
                <a:latin typeface="Calibri"/>
                <a:ea typeface="Calibri"/>
                <a:cs typeface="Calibri"/>
                <a:sym typeface="Calibri"/>
              </a:rPr>
              <a:t>	La investigación básica que se lleva a cabo con HAARP se refiere al estudio de los fenómenos naturales resultantes de la interacción de la radiación solar y las ondas de radio con la ionosfera. La investigación aplicada se refiere a la utilización de los efectos producidos sobre la ionosfera en la tecnología, especialmente en el campo de las telecomunicaciones.</a:t>
            </a:r>
            <a:br>
              <a:rPr lang="en" sz="1100" b="0" i="0" u="none" strike="noStrike" cap="none">
                <a:solidFill>
                  <a:srgbClr val="FFFFFF"/>
                </a:solidFill>
                <a:latin typeface="Calibri"/>
                <a:ea typeface="Calibri"/>
                <a:cs typeface="Calibri"/>
                <a:sym typeface="Calibri"/>
              </a:rPr>
            </a:br>
            <a:r>
              <a:rPr lang="en" sz="1100" b="0" i="0" u="none" strike="noStrike" cap="none">
                <a:solidFill>
                  <a:srgbClr val="FFFFFF"/>
                </a:solidFill>
                <a:latin typeface="Calibri"/>
                <a:ea typeface="Calibri"/>
                <a:cs typeface="Calibri"/>
                <a:sym typeface="Calibri"/>
              </a:rPr>
              <a:t>	La ubicación de la instalación es óptima porque ofrece una amplia variedad de condiciones ionosféricas para estudiar[9]. El sitio también ofrece una ubicación electromagnética tranquila, ya que no hay fuentes de ruido circundantes, como las que pueden producir las ciudades cercanas o los asentamientos industriales[9]. El monitoreo se lleva a cabo mediante instrumentación pasiva de forma continua, y los datos recopilados se procesan y ponen a disposición a través de diagramas en el sitio web oficial[10]; La emisión de alta frecuencia, por su parte, se lleva a cabo como parte de campañas de estudio interactivas realizadas por grupos de investigación.</a:t>
            </a:r>
            <a:br>
              <a:rPr lang="en" sz="1100" b="0" i="0" u="none" strike="noStrike" cap="none">
                <a:solidFill>
                  <a:srgbClr val="FFFFFF"/>
                </a:solidFill>
                <a:latin typeface="Calibri"/>
                <a:ea typeface="Calibri"/>
                <a:cs typeface="Calibri"/>
                <a:sym typeface="Calibri"/>
              </a:rPr>
            </a:br>
            <a:r>
              <a:rPr lang="en" sz="1100" b="0" i="0" u="none" strike="noStrike" cap="none">
                <a:solidFill>
                  <a:srgbClr val="FFFFFF"/>
                </a:solidFill>
                <a:latin typeface="Calibri"/>
                <a:ea typeface="Calibri"/>
                <a:cs typeface="Calibri"/>
                <a:sym typeface="Calibri"/>
              </a:rPr>
              <a:t>	Es utilizado para la investigación tanto por universidades (públicas como privadas) en el campo de las telecomunicaciones. Periódicamente, dado el gran interés que se genera en torno a la instalación, se permite el acceso público a las instalaciones. y organismos gubernamentales, así como empresas comerciales interesadas en las nuevas tecnologías.</a:t>
            </a:r>
            <a:endParaRPr sz="1100" b="0" i="0" u="none" strike="noStrike" cap="none">
              <a:solidFill>
                <a:srgbClr val="FFFFFF"/>
              </a:solidFill>
              <a:latin typeface="Open Sans"/>
              <a:ea typeface="Open Sans"/>
              <a:cs typeface="Open Sans"/>
              <a:sym typeface="Open Sans"/>
            </a:endParaRPr>
          </a:p>
        </p:txBody>
      </p:sp>
      <p:grpSp>
        <p:nvGrpSpPr>
          <p:cNvPr id="217" name="Google Shape;217;p15"/>
          <p:cNvGrpSpPr/>
          <p:nvPr/>
        </p:nvGrpSpPr>
        <p:grpSpPr>
          <a:xfrm>
            <a:off x="4167750" y="4704850"/>
            <a:ext cx="808500" cy="92100"/>
            <a:chOff x="3570750" y="4704850"/>
            <a:chExt cx="808500" cy="92100"/>
          </a:xfrm>
        </p:grpSpPr>
        <p:sp>
          <p:nvSpPr>
            <p:cNvPr id="218" name="Google Shape;218;p15"/>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15"/>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15"/>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15"/>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22" name="Google Shape;222;p15"/>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223" name="Google Shape;223;p15" descr="Aerial view of the HAARP site, looking towards Mount Sanford, Alaska"/>
          <p:cNvPicPr preferRelativeResize="0"/>
          <p:nvPr/>
        </p:nvPicPr>
        <p:blipFill rotWithShape="1">
          <a:blip r:embed="rId4">
            <a:alphaModFix/>
          </a:blip>
          <a:srcRect/>
          <a:stretch/>
        </p:blipFill>
        <p:spPr>
          <a:xfrm>
            <a:off x="6781800" y="1770386"/>
            <a:ext cx="2243470" cy="1533923"/>
          </a:xfrm>
          <a:prstGeom prst="rect">
            <a:avLst/>
          </a:prstGeom>
          <a:noFill/>
          <a:ln>
            <a:noFill/>
          </a:ln>
        </p:spPr>
      </p:pic>
      <p:pic>
        <p:nvPicPr>
          <p:cNvPr id="224" name="Google Shape;224;p15"/>
          <p:cNvPicPr preferRelativeResize="0"/>
          <p:nvPr/>
        </p:nvPicPr>
        <p:blipFill rotWithShape="1">
          <a:blip r:embed="rId5">
            <a:alphaModFix/>
          </a:blip>
          <a:srcRect/>
          <a:stretch/>
        </p:blipFill>
        <p:spPr>
          <a:xfrm>
            <a:off x="118451" y="4796950"/>
            <a:ext cx="939452" cy="20723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6"/>
          <p:cNvSpPr/>
          <p:nvPr/>
        </p:nvSpPr>
        <p:spPr>
          <a:xfrm>
            <a:off x="-190787" y="0"/>
            <a:ext cx="6917177" cy="4375003"/>
          </a:xfrm>
          <a:prstGeom prst="rect">
            <a:avLst/>
          </a:prstGeom>
          <a:noFill/>
          <a:ln>
            <a:noFill/>
          </a:ln>
        </p:spPr>
        <p:txBody>
          <a:bodyPr spcFirstLastPara="1" wrap="square" lIns="91425" tIns="45700" rIns="91425" bIns="45700" anchor="t" anchorCtr="0">
            <a:spAutoFit/>
          </a:bodyPr>
          <a:lstStyle/>
          <a:p>
            <a:pPr marL="457200" marR="0" lvl="0" indent="-342900" algn="just" rtl="0">
              <a:lnSpc>
                <a:spcPct val="115000"/>
              </a:lnSpc>
              <a:spcBef>
                <a:spcPts val="0"/>
              </a:spcBef>
              <a:spcAft>
                <a:spcPts val="0"/>
              </a:spcAft>
              <a:buNone/>
            </a:pPr>
            <a:r>
              <a:rPr lang="en" sz="1100" b="0" i="0" u="none" strike="noStrike" cap="none">
                <a:solidFill>
                  <a:srgbClr val="FFFFFF"/>
                </a:solidFill>
                <a:latin typeface="Calibri"/>
                <a:ea typeface="Calibri"/>
                <a:cs typeface="Calibri"/>
                <a:sym typeface="Calibri"/>
              </a:rPr>
              <a:t>Algunas teorías conspirativas, carentes de evidencia objetiva y refutadas por la comunidad científica, describen a HAARP como un proyecto en pos de propósitos ocultos, que van desde la creación de un arma electromagnética hipotética para crear terremotos hasta el control del clima. Tales especulaciones pseudocientíficas están relacionadas en su mayoría con la teoría de la conspiración de los chemtrails, todas teniendo un denominador común en las teorías de la conspiración de David Icke y sus partidarios.</a:t>
            </a:r>
            <a:br>
              <a:rPr lang="en" sz="1100" b="0" i="0" u="none" strike="noStrike" cap="none">
                <a:solidFill>
                  <a:srgbClr val="FFFFFF"/>
                </a:solidFill>
                <a:latin typeface="Calibri"/>
                <a:ea typeface="Calibri"/>
                <a:cs typeface="Calibri"/>
                <a:sym typeface="Calibri"/>
              </a:rPr>
            </a:br>
            <a:r>
              <a:rPr lang="en" sz="1100" b="0" i="0" u="none" strike="noStrike" cap="none">
                <a:solidFill>
                  <a:srgbClr val="FFFFFF"/>
                </a:solidFill>
                <a:latin typeface="Calibri"/>
                <a:ea typeface="Calibri"/>
                <a:cs typeface="Calibri"/>
                <a:sym typeface="Calibri"/>
              </a:rPr>
              <a:t>	La mayoría de estas teorías están en marcado contraste con las leyes de la física, e incluso en los casos en que hay un mínimo de plausibilidad, los fenómenos descritos requerirían poderes miles o millones de veces mayores que los que desarrolla HAARP (o incluso los que teóricamente podría desarrollar). Con un simple cálculo, es posible estimar la densidad de potencia máxima (la potencia en cada punto individual) de las señales emitidas por el sistema. Por ejemplo, a una altitud de 100 km (en la ionosfera) el uso de las 180 antenas de la planta dará como resultado un área afectada de (100*100)/180=55 km² (cada antena golpeará un área igual al cuadrado de la distancia, y 180 antenas producirán un haz 180 veces más estrecho y 180 veces más potente que una sola antena). La potencia máxima desarrollada por la instalación es de 3,6 MW (3,6 millones de vatios), que dividida por la superficie afectada (55 km²), da la irrisoria potencia de 0,07 vatios por metro cuadrado. Además, teniendo en cuenta la ganancia de las antenas (31 dB), la potencia se reduce aún más a 0,03 vatios por metro cuadrado, aproximadamente igual a la de un teléfono móvil sostenido a un metro de distancia. El rayo, una vez reflejado por la ionosfera, se dispersa en un área de decenas de miles de kilómetros cuadrados, por lo que la densidad de potencia de la radiación electromagnética que llega al suelo es del orden de millonésimas de vatio por metro cuadrado, inferior a la de cualquier electrodoméstico. Por lo tanto, incluso si fuera posible influir en el clima o la geología con ondas electromagnéticas (y hasta ahora no se ha encontrado ningún mecanismo o hipótesis para hacerlo), la energía que puede generar HAARP aún no sería suficiente.</a:t>
            </a:r>
            <a:endParaRPr sz="1100" b="0" i="0" u="none" strike="noStrike" cap="none">
              <a:solidFill>
                <a:srgbClr val="FFFFFF"/>
              </a:solidFill>
              <a:latin typeface="Open Sans"/>
              <a:ea typeface="Open Sans"/>
              <a:cs typeface="Open Sans"/>
              <a:sym typeface="Open Sans"/>
            </a:endParaRPr>
          </a:p>
        </p:txBody>
      </p:sp>
      <p:grpSp>
        <p:nvGrpSpPr>
          <p:cNvPr id="230" name="Google Shape;230;p16"/>
          <p:cNvGrpSpPr/>
          <p:nvPr/>
        </p:nvGrpSpPr>
        <p:grpSpPr>
          <a:xfrm>
            <a:off x="4167750" y="4704850"/>
            <a:ext cx="808500" cy="92100"/>
            <a:chOff x="3570750" y="4704850"/>
            <a:chExt cx="808500" cy="92100"/>
          </a:xfrm>
        </p:grpSpPr>
        <p:sp>
          <p:nvSpPr>
            <p:cNvPr id="231" name="Google Shape;231;p16"/>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16"/>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16"/>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16"/>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35" name="Google Shape;235;p16"/>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236" name="Google Shape;236;p16" descr="Los &lt;strong&gt;Chemtrails&lt;/strong&gt;, esas estelas químicas de condensación con las que ¿nos ..."/>
          <p:cNvPicPr preferRelativeResize="0"/>
          <p:nvPr/>
        </p:nvPicPr>
        <p:blipFill rotWithShape="1">
          <a:blip r:embed="rId4">
            <a:alphaModFix/>
          </a:blip>
          <a:srcRect/>
          <a:stretch/>
        </p:blipFill>
        <p:spPr>
          <a:xfrm>
            <a:off x="6653941" y="717754"/>
            <a:ext cx="2196893" cy="1464595"/>
          </a:xfrm>
          <a:prstGeom prst="rect">
            <a:avLst/>
          </a:prstGeom>
          <a:noFill/>
          <a:ln>
            <a:noFill/>
          </a:ln>
        </p:spPr>
      </p:pic>
      <p:pic>
        <p:nvPicPr>
          <p:cNvPr id="237" name="Google Shape;237;p16" descr="Turkish authorities say 1,234 injured in &lt;strong&gt;earthquake&lt;/strong&gt; – Middle East Monitor"/>
          <p:cNvPicPr preferRelativeResize="0"/>
          <p:nvPr/>
        </p:nvPicPr>
        <p:blipFill rotWithShape="1">
          <a:blip r:embed="rId5">
            <a:alphaModFix/>
          </a:blip>
          <a:srcRect/>
          <a:stretch/>
        </p:blipFill>
        <p:spPr>
          <a:xfrm>
            <a:off x="6653941" y="2589637"/>
            <a:ext cx="2219254" cy="1479792"/>
          </a:xfrm>
          <a:prstGeom prst="rect">
            <a:avLst/>
          </a:prstGeom>
          <a:noFill/>
          <a:ln>
            <a:noFill/>
          </a:ln>
        </p:spPr>
      </p:pic>
      <p:pic>
        <p:nvPicPr>
          <p:cNvPr id="238" name="Google Shape;238;p16"/>
          <p:cNvPicPr preferRelativeResize="0"/>
          <p:nvPr/>
        </p:nvPicPr>
        <p:blipFill rotWithShape="1">
          <a:blip r:embed="rId6">
            <a:alphaModFix/>
          </a:blip>
          <a:srcRect/>
          <a:stretch/>
        </p:blipFill>
        <p:spPr>
          <a:xfrm>
            <a:off x="118451" y="4796950"/>
            <a:ext cx="939452" cy="20723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7"/>
          <p:cNvSpPr txBox="1"/>
          <p:nvPr/>
        </p:nvSpPr>
        <p:spPr>
          <a:xfrm>
            <a:off x="439628" y="228000"/>
            <a:ext cx="8253938" cy="4458616"/>
          </a:xfrm>
          <a:prstGeom prst="rect">
            <a:avLst/>
          </a:prstGeom>
          <a:noFill/>
          <a:ln>
            <a:noFill/>
          </a:ln>
        </p:spPr>
        <p:txBody>
          <a:bodyPr spcFirstLastPara="1" wrap="square" lIns="91425" tIns="91425" rIns="91425" bIns="91425" anchor="t" anchorCtr="0">
            <a:noAutofit/>
          </a:bodyPr>
          <a:lstStyle/>
          <a:p>
            <a:pPr marL="457200" marR="0" lvl="0" indent="-342900" algn="just" rtl="0">
              <a:lnSpc>
                <a:spcPct val="115000"/>
              </a:lnSpc>
              <a:spcBef>
                <a:spcPts val="0"/>
              </a:spcBef>
              <a:spcAft>
                <a:spcPts val="0"/>
              </a:spcAft>
              <a:buNone/>
            </a:pPr>
            <a:r>
              <a:rPr lang="en" sz="1100" b="1" i="0" u="none" strike="noStrike" cap="none">
                <a:solidFill>
                  <a:srgbClr val="FFFFFF"/>
                </a:solidFill>
                <a:latin typeface="Open Sans"/>
                <a:ea typeface="Open Sans"/>
                <a:cs typeface="Open Sans"/>
                <a:sym typeface="Open Sans"/>
              </a:rPr>
              <a:t>¡Trabajemos en el caso de estudio!</a:t>
            </a:r>
            <a:endParaRPr sz="1100" b="1" i="0" u="none" strike="noStrike" cap="none">
              <a:solidFill>
                <a:srgbClr val="FFFFFF"/>
              </a:solidFill>
              <a:latin typeface="Open Sans"/>
              <a:ea typeface="Open Sans"/>
              <a:cs typeface="Open Sans"/>
              <a:sym typeface="Open Sans"/>
            </a:endParaRPr>
          </a:p>
          <a:p>
            <a:pPr marL="176213" marR="0" lvl="0" indent="-9525"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Después de leer los estudios de caso, ofrecemos una guía y una pregunta para la autorreflexión sobre los temas reportados.</a:t>
            </a:r>
            <a:endParaRPr/>
          </a:p>
          <a:p>
            <a:pPr marL="176213" marR="0" lvl="0" indent="-9525" algn="just" rtl="0">
              <a:lnSpc>
                <a:spcPct val="115000"/>
              </a:lnSpc>
              <a:spcBef>
                <a:spcPts val="0"/>
              </a:spcBef>
              <a:spcAft>
                <a:spcPts val="0"/>
              </a:spcAft>
              <a:buNone/>
            </a:pPr>
            <a:endParaRPr sz="1100" b="0" i="0" u="none" strike="noStrike" cap="none">
              <a:solidFill>
                <a:srgbClr val="FFFFFF"/>
              </a:solidFill>
              <a:latin typeface="Open Sans"/>
              <a:ea typeface="Open Sans"/>
              <a:cs typeface="Open Sans"/>
              <a:sym typeface="Open Sans"/>
            </a:endParaRPr>
          </a:p>
          <a:p>
            <a:pPr marL="176213" marR="0" lvl="0" indent="-9525"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Cuando te encuentras con una fuente de información, ya sea un libro, un artículo, un sitio web o una persona, es importante hacerte algunas preguntas para evaluar su credibilidad y fiabilidad. </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¿Conocía los casos denunciados y su visibilidad mediática?</a:t>
            </a:r>
            <a:br>
              <a:rPr lang="en" sz="1100" b="0" i="0" u="none" strike="noStrike" cap="none">
                <a:solidFill>
                  <a:srgbClr val="FFFFFF"/>
                </a:solidFill>
                <a:latin typeface="Open Sans"/>
                <a:ea typeface="Open Sans"/>
                <a:cs typeface="Open Sans"/>
                <a:sym typeface="Open Sans"/>
              </a:rPr>
            </a:br>
            <a:endParaRPr/>
          </a:p>
          <a:p>
            <a:pPr marL="176213" marR="0" lvl="0" indent="-9525"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¿Por qué la gente, en lugar de confiar en hechos científicos, prefiere respuestas que son obviamente contradictorias?</a:t>
            </a:r>
            <a:br>
              <a:rPr lang="en" sz="1100" b="0" i="0" u="none" strike="noStrike" cap="none">
                <a:solidFill>
                  <a:srgbClr val="FFFFFF"/>
                </a:solidFill>
                <a:latin typeface="Open Sans"/>
                <a:ea typeface="Open Sans"/>
                <a:cs typeface="Open Sans"/>
                <a:sym typeface="Open Sans"/>
              </a:rPr>
            </a:br>
            <a:endParaRPr/>
          </a:p>
          <a:p>
            <a:pPr marL="176213" marR="0" lvl="0" indent="-9525"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¿Qué estrategias crees que son mejores para evaluar las fuentes? </a:t>
            </a:r>
            <a:br>
              <a:rPr lang="en" sz="1100" b="0" i="0" u="none" strike="noStrike" cap="none">
                <a:solidFill>
                  <a:srgbClr val="FFFFFF"/>
                </a:solidFill>
                <a:latin typeface="Open Sans"/>
                <a:ea typeface="Open Sans"/>
                <a:cs typeface="Open Sans"/>
                <a:sym typeface="Open Sans"/>
              </a:rPr>
            </a:br>
            <a:endParaRPr/>
          </a:p>
          <a:p>
            <a:pPr marL="176213" marR="0" lvl="0" indent="-9525"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¿Quién es el autor o el editor? </a:t>
            </a:r>
            <a:br>
              <a:rPr lang="en" sz="1100" b="0" i="0" u="none" strike="noStrike" cap="none">
                <a:solidFill>
                  <a:srgbClr val="FFFFFF"/>
                </a:solidFill>
                <a:latin typeface="Open Sans"/>
                <a:ea typeface="Open Sans"/>
                <a:cs typeface="Open Sans"/>
                <a:sym typeface="Open Sans"/>
              </a:rPr>
            </a:br>
            <a:endParaRPr/>
          </a:p>
          <a:p>
            <a:pPr marL="176213" marR="0" lvl="0" indent="-9525"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¿Cuáles son sus credenciales, calificaciones y afiliaciones? </a:t>
            </a:r>
            <a:br>
              <a:rPr lang="en" sz="1100" b="0" i="0" u="none" strike="noStrike" cap="none">
                <a:solidFill>
                  <a:srgbClr val="FFFFFF"/>
                </a:solidFill>
                <a:latin typeface="Open Sans"/>
                <a:ea typeface="Open Sans"/>
                <a:cs typeface="Open Sans"/>
                <a:sym typeface="Open Sans"/>
              </a:rPr>
            </a:br>
            <a:endParaRPr/>
          </a:p>
          <a:p>
            <a:pPr marL="176213" marR="0" lvl="0" indent="-9525"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¿Hay conflictos de intereses o agendas ocultas? </a:t>
            </a:r>
            <a:br>
              <a:rPr lang="en" sz="1100" b="0" i="0" u="none" strike="noStrike" cap="none">
                <a:solidFill>
                  <a:srgbClr val="FFFFFF"/>
                </a:solidFill>
                <a:latin typeface="Open Sans"/>
                <a:ea typeface="Open Sans"/>
                <a:cs typeface="Open Sans"/>
                <a:sym typeface="Open Sans"/>
              </a:rPr>
            </a:br>
            <a:endParaRPr/>
          </a:p>
          <a:p>
            <a:pPr marL="176213" marR="0" lvl="0" indent="-9525"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¿Cuál es el propósito y la audiencia de la fuente? </a:t>
            </a:r>
            <a:br>
              <a:rPr lang="en" sz="1100" b="0" i="0" u="none" strike="noStrike" cap="none">
                <a:solidFill>
                  <a:srgbClr val="FFFFFF"/>
                </a:solidFill>
                <a:latin typeface="Open Sans"/>
                <a:ea typeface="Open Sans"/>
                <a:cs typeface="Open Sans"/>
                <a:sym typeface="Open Sans"/>
              </a:rPr>
            </a:br>
            <a:endParaRPr/>
          </a:p>
          <a:p>
            <a:pPr marL="176213" marR="0" lvl="0" indent="-9525"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¿Está destinado a informar, persuadir, entretener o vender algo?</a:t>
            </a:r>
            <a:endParaRPr sz="1100" b="0" i="0" u="none" strike="noStrike" cap="none">
              <a:solidFill>
                <a:srgbClr val="FFFFFF"/>
              </a:solidFill>
              <a:latin typeface="Open Sans"/>
              <a:ea typeface="Open Sans"/>
              <a:cs typeface="Open Sans"/>
              <a:sym typeface="Open Sans"/>
            </a:endParaRPr>
          </a:p>
        </p:txBody>
      </p:sp>
      <p:sp>
        <p:nvSpPr>
          <p:cNvPr id="244" name="Google Shape;244;p17"/>
          <p:cNvSpPr/>
          <p:nvPr/>
        </p:nvSpPr>
        <p:spPr>
          <a:xfrm>
            <a:off x="287129" y="1456263"/>
            <a:ext cx="272100" cy="223500"/>
          </a:xfrm>
          <a:prstGeom prst="rightArrow">
            <a:avLst>
              <a:gd name="adj1" fmla="val 50000"/>
              <a:gd name="adj2" fmla="val 50000"/>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Open Sans"/>
              <a:ea typeface="Open Sans"/>
              <a:cs typeface="Open Sans"/>
              <a:sym typeface="Open Sans"/>
            </a:endParaRPr>
          </a:p>
        </p:txBody>
      </p:sp>
      <p:grpSp>
        <p:nvGrpSpPr>
          <p:cNvPr id="245" name="Google Shape;245;p17"/>
          <p:cNvGrpSpPr/>
          <p:nvPr/>
        </p:nvGrpSpPr>
        <p:grpSpPr>
          <a:xfrm>
            <a:off x="4167750" y="4704850"/>
            <a:ext cx="808500" cy="92100"/>
            <a:chOff x="3570750" y="4704850"/>
            <a:chExt cx="808500" cy="92100"/>
          </a:xfrm>
        </p:grpSpPr>
        <p:sp>
          <p:nvSpPr>
            <p:cNvPr id="246" name="Google Shape;246;p17"/>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17"/>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17"/>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17"/>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50" name="Google Shape;250;p17"/>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251" name="Google Shape;251;p17"/>
          <p:cNvSpPr/>
          <p:nvPr/>
        </p:nvSpPr>
        <p:spPr>
          <a:xfrm>
            <a:off x="274421" y="1827523"/>
            <a:ext cx="272226" cy="223365"/>
          </a:xfrm>
          <a:prstGeom prst="rightArrow">
            <a:avLst>
              <a:gd name="adj1" fmla="val 50000"/>
              <a:gd name="adj2" fmla="val 50000"/>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Open Sans"/>
              <a:ea typeface="Open Sans"/>
              <a:cs typeface="Open Sans"/>
              <a:sym typeface="Open Sans"/>
            </a:endParaRPr>
          </a:p>
        </p:txBody>
      </p:sp>
      <p:sp>
        <p:nvSpPr>
          <p:cNvPr id="252" name="Google Shape;252;p17"/>
          <p:cNvSpPr/>
          <p:nvPr/>
        </p:nvSpPr>
        <p:spPr>
          <a:xfrm>
            <a:off x="274421" y="2222289"/>
            <a:ext cx="272226" cy="223365"/>
          </a:xfrm>
          <a:prstGeom prst="rightArrow">
            <a:avLst>
              <a:gd name="adj1" fmla="val 50000"/>
              <a:gd name="adj2" fmla="val 50000"/>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Open Sans"/>
              <a:ea typeface="Open Sans"/>
              <a:cs typeface="Open Sans"/>
              <a:sym typeface="Open Sans"/>
            </a:endParaRPr>
          </a:p>
        </p:txBody>
      </p:sp>
      <p:sp>
        <p:nvSpPr>
          <p:cNvPr id="253" name="Google Shape;253;p17"/>
          <p:cNvSpPr/>
          <p:nvPr/>
        </p:nvSpPr>
        <p:spPr>
          <a:xfrm>
            <a:off x="280712" y="2624902"/>
            <a:ext cx="272226" cy="223365"/>
          </a:xfrm>
          <a:prstGeom prst="rightArrow">
            <a:avLst>
              <a:gd name="adj1" fmla="val 50000"/>
              <a:gd name="adj2" fmla="val 50000"/>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Open Sans"/>
              <a:ea typeface="Open Sans"/>
              <a:cs typeface="Open Sans"/>
              <a:sym typeface="Open Sans"/>
            </a:endParaRPr>
          </a:p>
        </p:txBody>
      </p:sp>
      <p:sp>
        <p:nvSpPr>
          <p:cNvPr id="254" name="Google Shape;254;p17"/>
          <p:cNvSpPr/>
          <p:nvPr/>
        </p:nvSpPr>
        <p:spPr>
          <a:xfrm>
            <a:off x="280712" y="2994903"/>
            <a:ext cx="272226" cy="223365"/>
          </a:xfrm>
          <a:prstGeom prst="rightArrow">
            <a:avLst>
              <a:gd name="adj1" fmla="val 50000"/>
              <a:gd name="adj2" fmla="val 50000"/>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Open Sans"/>
              <a:ea typeface="Open Sans"/>
              <a:cs typeface="Open Sans"/>
              <a:sym typeface="Open Sans"/>
            </a:endParaRPr>
          </a:p>
        </p:txBody>
      </p:sp>
      <p:sp>
        <p:nvSpPr>
          <p:cNvPr id="255" name="Google Shape;255;p17"/>
          <p:cNvSpPr/>
          <p:nvPr/>
        </p:nvSpPr>
        <p:spPr>
          <a:xfrm>
            <a:off x="252451" y="3397516"/>
            <a:ext cx="272226" cy="223365"/>
          </a:xfrm>
          <a:prstGeom prst="rightArrow">
            <a:avLst>
              <a:gd name="adj1" fmla="val 50000"/>
              <a:gd name="adj2" fmla="val 50000"/>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Open Sans"/>
              <a:ea typeface="Open Sans"/>
              <a:cs typeface="Open Sans"/>
              <a:sym typeface="Open Sans"/>
            </a:endParaRPr>
          </a:p>
        </p:txBody>
      </p:sp>
      <p:sp>
        <p:nvSpPr>
          <p:cNvPr id="256" name="Google Shape;256;p17"/>
          <p:cNvSpPr/>
          <p:nvPr/>
        </p:nvSpPr>
        <p:spPr>
          <a:xfrm>
            <a:off x="252451" y="3772069"/>
            <a:ext cx="272226" cy="223365"/>
          </a:xfrm>
          <a:prstGeom prst="rightArrow">
            <a:avLst>
              <a:gd name="adj1" fmla="val 50000"/>
              <a:gd name="adj2" fmla="val 50000"/>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Open Sans"/>
              <a:ea typeface="Open Sans"/>
              <a:cs typeface="Open Sans"/>
              <a:sym typeface="Open Sans"/>
            </a:endParaRPr>
          </a:p>
        </p:txBody>
      </p:sp>
      <p:sp>
        <p:nvSpPr>
          <p:cNvPr id="257" name="Google Shape;257;p17"/>
          <p:cNvSpPr/>
          <p:nvPr/>
        </p:nvSpPr>
        <p:spPr>
          <a:xfrm>
            <a:off x="287003" y="4162283"/>
            <a:ext cx="272226" cy="223365"/>
          </a:xfrm>
          <a:prstGeom prst="rightArrow">
            <a:avLst>
              <a:gd name="adj1" fmla="val 50000"/>
              <a:gd name="adj2" fmla="val 50000"/>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Open Sans"/>
              <a:ea typeface="Open Sans"/>
              <a:cs typeface="Open Sans"/>
              <a:sym typeface="Open Sans"/>
            </a:endParaRPr>
          </a:p>
        </p:txBody>
      </p:sp>
      <p:pic>
        <p:nvPicPr>
          <p:cNvPr id="258" name="Google Shape;258;p17"/>
          <p:cNvPicPr preferRelativeResize="0"/>
          <p:nvPr/>
        </p:nvPicPr>
        <p:blipFill rotWithShape="1">
          <a:blip r:embed="rId4">
            <a:alphaModFix/>
          </a:blip>
          <a:srcRect/>
          <a:stretch/>
        </p:blipFill>
        <p:spPr>
          <a:xfrm>
            <a:off x="118451" y="4796950"/>
            <a:ext cx="939452" cy="20723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8"/>
          <p:cNvSpPr/>
          <p:nvPr/>
        </p:nvSpPr>
        <p:spPr>
          <a:xfrm>
            <a:off x="291633" y="290417"/>
            <a:ext cx="7951822" cy="4180335"/>
          </a:xfrm>
          <a:prstGeom prst="rect">
            <a:avLst/>
          </a:prstGeom>
          <a:noFill/>
          <a:ln>
            <a:noFill/>
          </a:ln>
        </p:spPr>
        <p:txBody>
          <a:bodyPr spcFirstLastPara="1" wrap="square" lIns="91425" tIns="45700" rIns="91425" bIns="45700" anchor="t" anchorCtr="0">
            <a:spAutoFit/>
          </a:bodyPr>
          <a:lstStyle/>
          <a:p>
            <a:pPr marL="176213" marR="0" lvl="0" indent="-9525"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¿Está dirigido a un público general o específico? </a:t>
            </a:r>
            <a:br>
              <a:rPr lang="en" sz="1100" b="0" i="0" u="none" strike="noStrike" cap="none">
                <a:solidFill>
                  <a:srgbClr val="FFFFFF"/>
                </a:solidFill>
                <a:latin typeface="Open Sans"/>
                <a:ea typeface="Open Sans"/>
                <a:cs typeface="Open Sans"/>
                <a:sym typeface="Open Sans"/>
              </a:rPr>
            </a:br>
            <a:endParaRPr/>
          </a:p>
          <a:p>
            <a:pPr marL="176213" marR="0" lvl="0" indent="-9525"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¿Es objetivo o sesgado? ¿Cuándo se publicó o actualizó la fuente? </a:t>
            </a:r>
            <a:br>
              <a:rPr lang="en" sz="1100" b="0" i="0" u="none" strike="noStrike" cap="none">
                <a:solidFill>
                  <a:srgbClr val="FFFFFF"/>
                </a:solidFill>
                <a:latin typeface="Open Sans"/>
                <a:ea typeface="Open Sans"/>
                <a:cs typeface="Open Sans"/>
                <a:sym typeface="Open Sans"/>
              </a:rPr>
            </a:br>
            <a:endParaRPr/>
          </a:p>
          <a:p>
            <a:pPr marL="176213" marR="0" lvl="0" indent="-9525"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¿Está actualizado o desactualizado? </a:t>
            </a:r>
            <a:br>
              <a:rPr lang="en" sz="1100" b="0" i="0" u="none" strike="noStrike" cap="none">
                <a:solidFill>
                  <a:srgbClr val="FFFFFF"/>
                </a:solidFill>
                <a:latin typeface="Open Sans"/>
                <a:ea typeface="Open Sans"/>
                <a:cs typeface="Open Sans"/>
                <a:sym typeface="Open Sans"/>
              </a:rPr>
            </a:br>
            <a:endParaRPr/>
          </a:p>
          <a:p>
            <a:pPr marL="176213" marR="0" lvl="0" indent="-9525"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¿Refleja las últimas investigaciones y desarrollos en el campo? ¿Cómo se apoya la fuente en pruebas y referencias? </a:t>
            </a:r>
            <a:br>
              <a:rPr lang="en" sz="1100" b="0" i="0" u="none" strike="noStrike" cap="none">
                <a:solidFill>
                  <a:srgbClr val="FFFFFF"/>
                </a:solidFill>
                <a:latin typeface="Open Sans"/>
                <a:ea typeface="Open Sans"/>
                <a:cs typeface="Open Sans"/>
                <a:sym typeface="Open Sans"/>
              </a:rPr>
            </a:br>
            <a:endParaRPr/>
          </a:p>
          <a:p>
            <a:pPr marL="176213" marR="0" lvl="0" indent="-9525" algn="just" rtl="0">
              <a:lnSpc>
                <a:spcPct val="115000"/>
              </a:lnSpc>
              <a:spcBef>
                <a:spcPts val="0"/>
              </a:spcBef>
              <a:spcAft>
                <a:spcPts val="0"/>
              </a:spcAft>
              <a:buNone/>
            </a:pPr>
            <a:endParaRPr sz="1100" b="0" i="0" u="none" strike="noStrike" cap="none">
              <a:solidFill>
                <a:srgbClr val="FFFFFF"/>
              </a:solidFill>
              <a:latin typeface="Open Sans"/>
              <a:ea typeface="Open Sans"/>
              <a:cs typeface="Open Sans"/>
              <a:sym typeface="Open Sans"/>
            </a:endParaRPr>
          </a:p>
          <a:p>
            <a:pPr marL="176213" marR="0" lvl="0" indent="-9525"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¿Hay hechos, datos, estadísticas, ejemplos y citas? </a:t>
            </a:r>
            <a:br>
              <a:rPr lang="en" sz="1100" b="0" i="0" u="none" strike="noStrike" cap="none">
                <a:solidFill>
                  <a:srgbClr val="FFFFFF"/>
                </a:solidFill>
                <a:latin typeface="Open Sans"/>
                <a:ea typeface="Open Sans"/>
                <a:cs typeface="Open Sans"/>
                <a:sym typeface="Open Sans"/>
              </a:rPr>
            </a:br>
            <a:endParaRPr/>
          </a:p>
          <a:p>
            <a:pPr marL="176213" marR="0" lvl="0" indent="-9525"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¿Son creíbles y fiables las fuentes de las pruebas? ¿Hay lagunas, errores o inconsistencias en la información? </a:t>
            </a:r>
            <a:br>
              <a:rPr lang="en" sz="1100" b="0" i="0" u="none" strike="noStrike" cap="none">
                <a:solidFill>
                  <a:srgbClr val="FFFFFF"/>
                </a:solidFill>
                <a:latin typeface="Open Sans"/>
                <a:ea typeface="Open Sans"/>
                <a:cs typeface="Open Sans"/>
                <a:sym typeface="Open Sans"/>
              </a:rPr>
            </a:br>
            <a:endParaRPr/>
          </a:p>
          <a:p>
            <a:pPr marL="176213" marR="0" lvl="0" indent="-9525" algn="just" rtl="0">
              <a:lnSpc>
                <a:spcPct val="115000"/>
              </a:lnSpc>
              <a:spcBef>
                <a:spcPts val="0"/>
              </a:spcBef>
              <a:spcAft>
                <a:spcPts val="0"/>
              </a:spcAft>
              <a:buNone/>
            </a:pPr>
            <a:endParaRPr sz="1100" b="0" i="0" u="none" strike="noStrike" cap="none">
              <a:solidFill>
                <a:srgbClr val="FFFFFF"/>
              </a:solidFill>
              <a:latin typeface="Open Sans"/>
              <a:ea typeface="Open Sans"/>
              <a:cs typeface="Open Sans"/>
              <a:sym typeface="Open Sans"/>
            </a:endParaRPr>
          </a:p>
          <a:p>
            <a:pPr marL="176213" marR="0" lvl="0" indent="-9525"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¿De qué manera la fuente es relevante y útil para su tema y propósito? </a:t>
            </a:r>
            <a:br>
              <a:rPr lang="en" sz="1100" b="0" i="0" u="none" strike="noStrike" cap="none">
                <a:solidFill>
                  <a:srgbClr val="FFFFFF"/>
                </a:solidFill>
                <a:latin typeface="Open Sans"/>
                <a:ea typeface="Open Sans"/>
                <a:cs typeface="Open Sans"/>
                <a:sym typeface="Open Sans"/>
              </a:rPr>
            </a:br>
            <a:endParaRPr/>
          </a:p>
          <a:p>
            <a:pPr marL="176213" marR="0" lvl="0" indent="-9525"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¿Aborda tu pregunta o problema de investigación? </a:t>
            </a:r>
            <a:br>
              <a:rPr lang="en" sz="1100" b="0" i="0" u="none" strike="noStrike" cap="none">
                <a:solidFill>
                  <a:srgbClr val="FFFFFF"/>
                </a:solidFill>
                <a:latin typeface="Open Sans"/>
                <a:ea typeface="Open Sans"/>
                <a:cs typeface="Open Sans"/>
                <a:sym typeface="Open Sans"/>
              </a:rPr>
            </a:br>
            <a:endParaRPr/>
          </a:p>
          <a:p>
            <a:pPr marL="176213" marR="0" lvl="0" indent="-9525"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¿Proporciona nuevos conocimientos, perspectivas o soluciones? </a:t>
            </a:r>
            <a:br>
              <a:rPr lang="en" sz="1100" b="0" i="0" u="none" strike="noStrike" cap="none">
                <a:solidFill>
                  <a:srgbClr val="FFFFFF"/>
                </a:solidFill>
                <a:latin typeface="Open Sans"/>
                <a:ea typeface="Open Sans"/>
                <a:cs typeface="Open Sans"/>
                <a:sym typeface="Open Sans"/>
              </a:rPr>
            </a:br>
            <a:endParaRPr/>
          </a:p>
          <a:p>
            <a:pPr marL="176213" marR="0" lvl="0" indent="-9525"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¿Está de acuerdo o en desacuerdo con otras fuentes?</a:t>
            </a:r>
            <a:endParaRPr sz="1100" b="0" i="0" u="none" strike="noStrike" cap="none">
              <a:solidFill>
                <a:srgbClr val="FFFFFF"/>
              </a:solidFill>
              <a:latin typeface="Open Sans"/>
              <a:ea typeface="Open Sans"/>
              <a:cs typeface="Open Sans"/>
              <a:sym typeface="Open Sans"/>
            </a:endParaRPr>
          </a:p>
        </p:txBody>
      </p:sp>
      <p:grpSp>
        <p:nvGrpSpPr>
          <p:cNvPr id="264" name="Google Shape;264;p18"/>
          <p:cNvGrpSpPr/>
          <p:nvPr/>
        </p:nvGrpSpPr>
        <p:grpSpPr>
          <a:xfrm>
            <a:off x="4167750" y="4704850"/>
            <a:ext cx="808500" cy="92100"/>
            <a:chOff x="3570750" y="4704850"/>
            <a:chExt cx="808500" cy="92100"/>
          </a:xfrm>
        </p:grpSpPr>
        <p:sp>
          <p:nvSpPr>
            <p:cNvPr id="265" name="Google Shape;265;p18"/>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8"/>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18"/>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8"/>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69" name="Google Shape;269;p18"/>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270" name="Google Shape;270;p18"/>
          <p:cNvSpPr/>
          <p:nvPr/>
        </p:nvSpPr>
        <p:spPr>
          <a:xfrm>
            <a:off x="187300" y="336069"/>
            <a:ext cx="272226" cy="223365"/>
          </a:xfrm>
          <a:prstGeom prst="rightArrow">
            <a:avLst>
              <a:gd name="adj1" fmla="val 50000"/>
              <a:gd name="adj2" fmla="val 50000"/>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1" name="Google Shape;271;p18"/>
          <p:cNvSpPr/>
          <p:nvPr/>
        </p:nvSpPr>
        <p:spPr>
          <a:xfrm>
            <a:off x="187300" y="722118"/>
            <a:ext cx="272226" cy="223365"/>
          </a:xfrm>
          <a:prstGeom prst="rightArrow">
            <a:avLst>
              <a:gd name="adj1" fmla="val 50000"/>
              <a:gd name="adj2" fmla="val 50000"/>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2" name="Google Shape;272;p18"/>
          <p:cNvSpPr/>
          <p:nvPr/>
        </p:nvSpPr>
        <p:spPr>
          <a:xfrm>
            <a:off x="180901" y="1117019"/>
            <a:ext cx="272226" cy="223365"/>
          </a:xfrm>
          <a:prstGeom prst="rightArrow">
            <a:avLst>
              <a:gd name="adj1" fmla="val 50000"/>
              <a:gd name="adj2" fmla="val 50000"/>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3" name="Google Shape;273;p18"/>
          <p:cNvSpPr/>
          <p:nvPr/>
        </p:nvSpPr>
        <p:spPr>
          <a:xfrm>
            <a:off x="181430" y="1493434"/>
            <a:ext cx="272226" cy="223365"/>
          </a:xfrm>
          <a:prstGeom prst="rightArrow">
            <a:avLst>
              <a:gd name="adj1" fmla="val 50000"/>
              <a:gd name="adj2" fmla="val 50000"/>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4" name="Google Shape;274;p18"/>
          <p:cNvSpPr/>
          <p:nvPr/>
        </p:nvSpPr>
        <p:spPr>
          <a:xfrm>
            <a:off x="180901" y="2044608"/>
            <a:ext cx="272226" cy="223365"/>
          </a:xfrm>
          <a:prstGeom prst="rightArrow">
            <a:avLst>
              <a:gd name="adj1" fmla="val 50000"/>
              <a:gd name="adj2" fmla="val 50000"/>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5" name="Google Shape;275;p18"/>
          <p:cNvSpPr/>
          <p:nvPr/>
        </p:nvSpPr>
        <p:spPr>
          <a:xfrm>
            <a:off x="145446" y="2447902"/>
            <a:ext cx="272226" cy="223365"/>
          </a:xfrm>
          <a:prstGeom prst="rightArrow">
            <a:avLst>
              <a:gd name="adj1" fmla="val 50000"/>
              <a:gd name="adj2" fmla="val 50000"/>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6" name="Google Shape;276;p18"/>
          <p:cNvSpPr/>
          <p:nvPr/>
        </p:nvSpPr>
        <p:spPr>
          <a:xfrm>
            <a:off x="156049" y="2984144"/>
            <a:ext cx="272226" cy="223365"/>
          </a:xfrm>
          <a:prstGeom prst="rightArrow">
            <a:avLst>
              <a:gd name="adj1" fmla="val 50000"/>
              <a:gd name="adj2" fmla="val 50000"/>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7" name="Google Shape;277;p18"/>
          <p:cNvSpPr/>
          <p:nvPr/>
        </p:nvSpPr>
        <p:spPr>
          <a:xfrm>
            <a:off x="155361" y="3412012"/>
            <a:ext cx="272226" cy="223365"/>
          </a:xfrm>
          <a:prstGeom prst="rightArrow">
            <a:avLst>
              <a:gd name="adj1" fmla="val 50000"/>
              <a:gd name="adj2" fmla="val 50000"/>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8" name="Google Shape;278;p18"/>
          <p:cNvSpPr/>
          <p:nvPr/>
        </p:nvSpPr>
        <p:spPr>
          <a:xfrm>
            <a:off x="187300" y="3787637"/>
            <a:ext cx="272226" cy="223365"/>
          </a:xfrm>
          <a:prstGeom prst="rightArrow">
            <a:avLst>
              <a:gd name="adj1" fmla="val 50000"/>
              <a:gd name="adj2" fmla="val 50000"/>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9" name="Google Shape;279;p18"/>
          <p:cNvSpPr/>
          <p:nvPr/>
        </p:nvSpPr>
        <p:spPr>
          <a:xfrm>
            <a:off x="187300" y="4196643"/>
            <a:ext cx="272226" cy="223365"/>
          </a:xfrm>
          <a:prstGeom prst="rightArrow">
            <a:avLst>
              <a:gd name="adj1" fmla="val 50000"/>
              <a:gd name="adj2" fmla="val 50000"/>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280" name="Google Shape;280;p18"/>
          <p:cNvPicPr preferRelativeResize="0"/>
          <p:nvPr/>
        </p:nvPicPr>
        <p:blipFill rotWithShape="1">
          <a:blip r:embed="rId4">
            <a:alphaModFix/>
          </a:blip>
          <a:srcRect/>
          <a:stretch/>
        </p:blipFill>
        <p:spPr>
          <a:xfrm>
            <a:off x="118451" y="4796950"/>
            <a:ext cx="939452" cy="20723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a:stretch/>
        </p:blipFill>
        <p:spPr>
          <a:xfrm>
            <a:off x="6435068" y="138739"/>
            <a:ext cx="1025236" cy="387928"/>
          </a:xfrm>
          <a:prstGeom prst="rect">
            <a:avLst/>
          </a:prstGeom>
          <a:noFill/>
          <a:ln>
            <a:noFill/>
          </a:ln>
        </p:spPr>
      </p:pic>
      <p:sp>
        <p:nvSpPr>
          <p:cNvPr id="55" name="Google Shape;55;p1"/>
          <p:cNvSpPr txBox="1"/>
          <p:nvPr/>
        </p:nvSpPr>
        <p:spPr>
          <a:xfrm>
            <a:off x="20389" y="100346"/>
            <a:ext cx="6414679" cy="484718"/>
          </a:xfrm>
          <a:prstGeom prst="rect">
            <a:avLst/>
          </a:prstGeom>
          <a:noFill/>
          <a:ln>
            <a:noFill/>
          </a:ln>
        </p:spPr>
        <p:txBody>
          <a:bodyPr spcFirstLastPara="1" wrap="square" lIns="68569" tIns="34275" rIns="68569" bIns="34275" anchor="t" anchorCtr="0">
            <a:spAutoFit/>
          </a:bodyPr>
          <a:lstStyle/>
          <a:p>
            <a:pPr algn="ctr" defTabSz="685800"/>
            <a:r>
              <a:rPr lang="sv-SE" sz="2700" b="1" dirty="0">
                <a:solidFill>
                  <a:srgbClr val="002060"/>
                </a:solidFill>
                <a:latin typeface="Montserrat"/>
                <a:ea typeface="Montserrat"/>
                <a:cs typeface="Montserrat"/>
                <a:sym typeface="Montserrat"/>
              </a:rPr>
              <a:t>Kit de formación MediAware </a:t>
            </a:r>
            <a:endParaRPr lang="sv-SE" sz="2700" b="1" dirty="0">
              <a:solidFill>
                <a:srgbClr val="002060"/>
              </a:solidFill>
            </a:endParaRPr>
          </a:p>
        </p:txBody>
      </p:sp>
      <p:sp>
        <p:nvSpPr>
          <p:cNvPr id="6" name="Google Shape;55;p1"/>
          <p:cNvSpPr txBox="1"/>
          <p:nvPr/>
        </p:nvSpPr>
        <p:spPr>
          <a:xfrm>
            <a:off x="103909" y="838202"/>
            <a:ext cx="8936182" cy="3962593"/>
          </a:xfrm>
          <a:prstGeom prst="rect">
            <a:avLst/>
          </a:prstGeom>
          <a:noFill/>
          <a:ln>
            <a:noFill/>
          </a:ln>
        </p:spPr>
        <p:txBody>
          <a:bodyPr spcFirstLastPara="1" wrap="square" lIns="68569" tIns="34275" rIns="68569" bIns="34275" anchor="t" anchorCtr="0">
            <a:spAutoFit/>
          </a:bodyPr>
          <a:lstStyle/>
          <a:p>
            <a:pPr defTabSz="685800"/>
            <a:r>
              <a:rPr lang="nb-NO" sz="1100" dirty="0">
                <a:solidFill>
                  <a:schemeClr val="bg1"/>
                </a:solidFill>
                <a:latin typeface="Open Sans" panose="020B0604020202020204" charset="0"/>
                <a:ea typeface="Open Sans" panose="020B0604020202020204" charset="0"/>
                <a:cs typeface="Open Sans" panose="020B0604020202020204" charset="0"/>
                <a:sym typeface="Montserrat"/>
              </a:rPr>
              <a:t>En resumen, PR2 – MediAware Training Kit representa:</a:t>
            </a:r>
          </a:p>
          <a:p>
            <a:pPr defTabSz="685800"/>
            <a:endParaRPr lang="en-US" sz="1100" dirty="0">
              <a:solidFill>
                <a:schemeClr val="bg1"/>
              </a:solidFill>
              <a:latin typeface="Open Sans" panose="020B0604020202020204" charset="0"/>
              <a:ea typeface="Open Sans" panose="020B0604020202020204" charset="0"/>
              <a:cs typeface="Open Sans" panose="020B0604020202020204" charset="0"/>
              <a:sym typeface="Montserrat"/>
            </a:endParaRPr>
          </a:p>
          <a:p>
            <a:pPr marL="228600" indent="-228600" defTabSz="685800">
              <a:buFont typeface="+mj-lt"/>
              <a:buAutoNum type="arabicPeriod"/>
            </a:pPr>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Un kit de formación para alumnos, dirigido a los educadores como usuarios finales.
Una colección de actividades prácticas y herramientas basadas en metodologías de formación eficaces.
Un recurso integral para equipar y guiar a los alumnos en la navegación por los desafíos que plantean la desinformación, las noticias falsas y los paisajes digitales en su vida cotidiana.</a:t>
            </a:r>
            <a:endParaRPr lang="en-US" sz="1100" dirty="0">
              <a:solidFill>
                <a:schemeClr val="bg1"/>
              </a:solidFill>
              <a:latin typeface="Open Sans" panose="020B0604020202020204" charset="0"/>
              <a:ea typeface="Open Sans" panose="020B0604020202020204" charset="0"/>
              <a:cs typeface="Open Sans" panose="020B0604020202020204" charset="0"/>
              <a:sym typeface="Montserrat"/>
            </a:endParaRPr>
          </a:p>
          <a:p>
            <a:pPr marL="228600" indent="-228600" defTabSz="685800">
              <a:buFont typeface="+mj-lt"/>
              <a:buAutoNum type="arabicPeriod"/>
            </a:pPr>
            <a:endParaRPr lang="en-US" sz="1100" dirty="0">
              <a:solidFill>
                <a:schemeClr val="bg1"/>
              </a:solidFill>
              <a:latin typeface="Open Sans" panose="020B0604020202020204" charset="0"/>
              <a:ea typeface="Open Sans" panose="020B0604020202020204" charset="0"/>
              <a:cs typeface="Open Sans" panose="020B0604020202020204" charset="0"/>
              <a:sym typeface="Montserrat"/>
            </a:endParaRPr>
          </a:p>
          <a:p>
            <a:pPr defTabSz="685800"/>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Por último, nos gustaría hacer hincapié en algunos consejos cruciales para maximizar la eficacia de los recursos educativos proporcionados anteriormente</a:t>
            </a:r>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a:t>
            </a:r>
          </a:p>
          <a:p>
            <a:pPr defTabSz="685800"/>
            <a:endParaRPr lang="en-US" sz="1100" dirty="0">
              <a:solidFill>
                <a:schemeClr val="bg1"/>
              </a:solidFill>
              <a:latin typeface="Open Sans" panose="020B0604020202020204" charset="0"/>
              <a:ea typeface="Open Sans" panose="020B0604020202020204" charset="0"/>
              <a:cs typeface="Open Sans" panose="020B0604020202020204" charset="0"/>
              <a:sym typeface="Montserrat"/>
            </a:endParaRPr>
          </a:p>
          <a:p>
            <a:pPr defTabSz="685800"/>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A. Familiarización: Para los educadores, es esencial dedicar tiempo a familiarizarse tanto con el kit de capacitación como con el manual de MediAware que lo acompaña. Este conocimiento le permitirá brindar el apoyo adecuado a sus alumnos. Estos recursos se pueden integrar perfectamente en los cursos existentes.</a:t>
            </a:r>
          </a:p>
          <a:p>
            <a:pPr defTabSz="685800"/>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
B. Planificación estratégica: Es imperativo planificar y asegurar el apoyo de la dirección del centro, establecer plazos realistas para la implementación y obtener el respaldo de su institución antes de presentar el kit de capacitación.</a:t>
            </a:r>
          </a:p>
          <a:p>
            <a:pPr defTabSz="685800"/>
            <a:r>
              <a:rPr lang="es-ES" sz="1100" dirty="0">
                <a:solidFill>
                  <a:schemeClr val="bg1"/>
                </a:solidFill>
                <a:latin typeface="Open Sans" panose="020B0604020202020204" charset="0"/>
                <a:ea typeface="Open Sans" panose="020B0604020202020204" charset="0"/>
                <a:cs typeface="Open Sans" panose="020B0604020202020204" charset="0"/>
                <a:sym typeface="Montserrat"/>
              </a:rPr>
              <a:t>
C. Sesiones de formación interactivas: Ofrecer sesiones de formación en entornos prácticos, presenciales o mixtos, en los que los alumnos se comprometan activamente con el kit de formación, es fundamental para lograr resultados satisfactorios. Este enfoque proporciona una combinación equilibrada de orientación técnica y apoyo pedagógico, alineando el kit de capacitación a la perfección con el Manual de MediAware y el centro de aprendizaje electrónico</a:t>
            </a:r>
            <a:r>
              <a:rPr lang="en-US" sz="1100" dirty="0">
                <a:solidFill>
                  <a:schemeClr val="bg1"/>
                </a:solidFill>
                <a:latin typeface="Open Sans" panose="020B0604020202020204" charset="0"/>
                <a:ea typeface="Open Sans" panose="020B0604020202020204" charset="0"/>
                <a:cs typeface="Open Sans" panose="020B0604020202020204" charset="0"/>
                <a:sym typeface="Montserrat"/>
              </a:rPr>
              <a:t>.</a:t>
            </a:r>
            <a:endParaRPr lang="en-US" sz="1100" dirty="0">
              <a:solidFill>
                <a:schemeClr val="bg1"/>
              </a:solidFill>
              <a:latin typeface="Montserrat"/>
              <a:ea typeface="Montserrat"/>
              <a:cs typeface="Montserrat"/>
              <a:sym typeface="Montserrat"/>
            </a:endParaRPr>
          </a:p>
          <a:p>
            <a:pPr defTabSz="685800"/>
            <a:endParaRPr lang="en-US" sz="1100" dirty="0">
              <a:solidFill>
                <a:schemeClr val="bg1"/>
              </a:solidFill>
              <a:latin typeface="Montserrat"/>
              <a:ea typeface="Montserrat"/>
              <a:cs typeface="Montserrat"/>
              <a:sym typeface="Montserrat"/>
            </a:endParaRPr>
          </a:p>
          <a:p>
            <a:pPr defTabSz="685800"/>
            <a:endParaRPr lang="en-US" sz="1100" dirty="0">
              <a:solidFill>
                <a:schemeClr val="bg1"/>
              </a:solidFill>
              <a:latin typeface="Montserrat"/>
              <a:ea typeface="Montserrat"/>
              <a:cs typeface="Montserrat"/>
              <a:sym typeface="Montserrat"/>
            </a:endParaRPr>
          </a:p>
        </p:txBody>
      </p:sp>
      <p:pic>
        <p:nvPicPr>
          <p:cNvPr id="3" name="Imagen 2">
            <a:extLst>
              <a:ext uri="{FF2B5EF4-FFF2-40B4-BE49-F238E27FC236}">
                <a16:creationId xmlns:a16="http://schemas.microsoft.com/office/drawing/2014/main" id="{306EE2B4-765A-70B7-C02A-A6169B8816D1}"/>
              </a:ext>
            </a:extLst>
          </p:cNvPr>
          <p:cNvPicPr>
            <a:picLocks noChangeAspect="1"/>
          </p:cNvPicPr>
          <p:nvPr/>
        </p:nvPicPr>
        <p:blipFill>
          <a:blip r:embed="rId4"/>
          <a:stretch>
            <a:fillRect/>
          </a:stretch>
        </p:blipFill>
        <p:spPr>
          <a:xfrm>
            <a:off x="7696200" y="214070"/>
            <a:ext cx="1267343" cy="334055"/>
          </a:xfrm>
          <a:prstGeom prst="rect">
            <a:avLst/>
          </a:prstGeom>
        </p:spPr>
      </p:pic>
    </p:spTree>
    <p:extLst>
      <p:ext uri="{BB962C8B-B14F-4D97-AF65-F5344CB8AC3E}">
        <p14:creationId xmlns:p14="http://schemas.microsoft.com/office/powerpoint/2010/main" val="10160929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9"/>
          <p:cNvSpPr txBox="1">
            <a:spLocks noGrp="1"/>
          </p:cNvSpPr>
          <p:nvPr>
            <p:ph type="ctrTitle"/>
          </p:nvPr>
        </p:nvSpPr>
        <p:spPr>
          <a:xfrm>
            <a:off x="719999" y="1683965"/>
            <a:ext cx="8260871" cy="2340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
              <a:t>Método #1</a:t>
            </a:r>
            <a:br>
              <a:rPr lang="en"/>
            </a:br>
            <a:r>
              <a:rPr lang="en" sz="3200"/>
              <a:t>Cómo responder a la desinformación</a:t>
            </a:r>
            <a:endParaRPr sz="3200" b="1"/>
          </a:p>
        </p:txBody>
      </p:sp>
      <p:grpSp>
        <p:nvGrpSpPr>
          <p:cNvPr id="286" name="Google Shape;286;p19"/>
          <p:cNvGrpSpPr/>
          <p:nvPr/>
        </p:nvGrpSpPr>
        <p:grpSpPr>
          <a:xfrm>
            <a:off x="4167750" y="4704850"/>
            <a:ext cx="808500" cy="92100"/>
            <a:chOff x="3570750" y="4704850"/>
            <a:chExt cx="808500" cy="92100"/>
          </a:xfrm>
        </p:grpSpPr>
        <p:sp>
          <p:nvSpPr>
            <p:cNvPr id="287" name="Google Shape;287;p19"/>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19"/>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19"/>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19"/>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291" name="Google Shape;291;p19"/>
          <p:cNvCxnSpPr/>
          <p:nvPr/>
        </p:nvCxnSpPr>
        <p:spPr>
          <a:xfrm>
            <a:off x="718104" y="2447080"/>
            <a:ext cx="0" cy="872100"/>
          </a:xfrm>
          <a:prstGeom prst="straightConnector1">
            <a:avLst/>
          </a:prstGeom>
          <a:noFill/>
          <a:ln w="19050" cap="flat" cmpd="sng">
            <a:solidFill>
              <a:schemeClr val="lt1"/>
            </a:solidFill>
            <a:prstDash val="solid"/>
            <a:round/>
            <a:headEnd type="none" w="sm" len="sm"/>
            <a:tailEnd type="none" w="sm" len="sm"/>
          </a:ln>
        </p:spPr>
      </p:cxnSp>
      <p:pic>
        <p:nvPicPr>
          <p:cNvPr id="292" name="Google Shape;292;p19"/>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293" name="Google Shape;293;p19"/>
          <p:cNvPicPr preferRelativeResize="0"/>
          <p:nvPr/>
        </p:nvPicPr>
        <p:blipFill rotWithShape="1">
          <a:blip r:embed="rId4">
            <a:alphaModFix/>
          </a:blip>
          <a:srcRect/>
          <a:stretch/>
        </p:blipFill>
        <p:spPr>
          <a:xfrm>
            <a:off x="4884150" y="515257"/>
            <a:ext cx="3493311" cy="2560542"/>
          </a:xfrm>
          <a:prstGeom prst="rect">
            <a:avLst/>
          </a:prstGeom>
          <a:noFill/>
          <a:ln>
            <a:noFill/>
          </a:ln>
        </p:spPr>
      </p:pic>
      <p:pic>
        <p:nvPicPr>
          <p:cNvPr id="294" name="Google Shape;294;p19"/>
          <p:cNvPicPr preferRelativeResize="0"/>
          <p:nvPr/>
        </p:nvPicPr>
        <p:blipFill rotWithShape="1">
          <a:blip r:embed="rId5">
            <a:alphaModFix/>
          </a:blip>
          <a:srcRect/>
          <a:stretch/>
        </p:blipFill>
        <p:spPr>
          <a:xfrm>
            <a:off x="118451" y="4796950"/>
            <a:ext cx="939452" cy="20723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grpSp>
        <p:nvGrpSpPr>
          <p:cNvPr id="299" name="Google Shape;299;p20"/>
          <p:cNvGrpSpPr/>
          <p:nvPr/>
        </p:nvGrpSpPr>
        <p:grpSpPr>
          <a:xfrm>
            <a:off x="4167750" y="4704850"/>
            <a:ext cx="808500" cy="92100"/>
            <a:chOff x="3570750" y="4704850"/>
            <a:chExt cx="808500" cy="92100"/>
          </a:xfrm>
        </p:grpSpPr>
        <p:sp>
          <p:nvSpPr>
            <p:cNvPr id="300" name="Google Shape;300;p20"/>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20"/>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20"/>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20"/>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04" name="Google Shape;304;p20"/>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305" name="Google Shape;305;p20"/>
          <p:cNvSpPr txBox="1">
            <a:spLocks noGrp="1"/>
          </p:cNvSpPr>
          <p:nvPr>
            <p:ph type="ctrTitle"/>
          </p:nvPr>
        </p:nvSpPr>
        <p:spPr>
          <a:xfrm>
            <a:off x="343334" y="255207"/>
            <a:ext cx="7958026" cy="3957752"/>
          </a:xfrm>
          <a:prstGeom prst="rect">
            <a:avLst/>
          </a:prstGeom>
          <a:noFill/>
          <a:ln>
            <a:noFill/>
          </a:ln>
        </p:spPr>
        <p:txBody>
          <a:bodyPr spcFirstLastPara="1" wrap="square" lIns="91425" tIns="91425" rIns="91425" bIns="91425" anchor="t" anchorCtr="0">
            <a:noAutofit/>
          </a:bodyPr>
          <a:lstStyle/>
          <a:p>
            <a:pPr marL="88900" lvl="0" indent="0" algn="l" rtl="0">
              <a:lnSpc>
                <a:spcPct val="100000"/>
              </a:lnSpc>
              <a:spcBef>
                <a:spcPts val="0"/>
              </a:spcBef>
              <a:spcAft>
                <a:spcPts val="0"/>
              </a:spcAft>
              <a:buSzPts val="5200"/>
              <a:buNone/>
            </a:pPr>
            <a:r>
              <a:rPr lang="en" sz="1200" b="0">
                <a:latin typeface="Open Sans"/>
                <a:ea typeface="Open Sans"/>
                <a:cs typeface="Open Sans"/>
                <a:sym typeface="Open Sans"/>
              </a:rPr>
              <a:t>Todos tenemos un papel que desempeñar para detener la propagación de la desinformación, porque pone en riesgo nuestras democracias (y potencialmente nuestras vidas).</a:t>
            </a:r>
            <a:br>
              <a:rPr lang="en" sz="1200" b="0">
                <a:latin typeface="Open Sans"/>
                <a:ea typeface="Open Sans"/>
                <a:cs typeface="Open Sans"/>
                <a:sym typeface="Open Sans"/>
              </a:rPr>
            </a:br>
            <a:br>
              <a:rPr lang="en" sz="1200" b="0">
                <a:latin typeface="Open Sans"/>
                <a:ea typeface="Open Sans"/>
                <a:cs typeface="Open Sans"/>
                <a:sym typeface="Open Sans"/>
              </a:rPr>
            </a:br>
            <a:r>
              <a:rPr lang="en" sz="1200" b="0">
                <a:latin typeface="Open Sans"/>
                <a:ea typeface="Open Sans"/>
                <a:cs typeface="Open Sans"/>
                <a:sym typeface="Open Sans"/>
              </a:rPr>
              <a:t>El grupo tiene que entender cómo:</a:t>
            </a:r>
            <a:br>
              <a:rPr lang="en" sz="1200" b="0">
                <a:latin typeface="Open Sans"/>
                <a:ea typeface="Open Sans"/>
                <a:cs typeface="Open Sans"/>
                <a:sym typeface="Open Sans"/>
              </a:rPr>
            </a:br>
            <a:br>
              <a:rPr lang="en" sz="1200" b="0">
                <a:latin typeface="Open Sans"/>
                <a:ea typeface="Open Sans"/>
                <a:cs typeface="Open Sans"/>
                <a:sym typeface="Open Sans"/>
              </a:rPr>
            </a:br>
            <a:r>
              <a:rPr lang="en" sz="1200" b="0">
                <a:latin typeface="Open Sans"/>
                <a:ea typeface="Open Sans"/>
                <a:cs typeface="Open Sans"/>
                <a:sym typeface="Open Sans"/>
              </a:rPr>
              <a:t>1. Discuta los diferentes pasos para evaluar la veracidad del contenido, incluido ser reflexivo antes de compartir y los elementos clave en el proceso de verificación de hechos.</a:t>
            </a:r>
            <a:br>
              <a:rPr lang="en" sz="1200" b="0">
                <a:latin typeface="Open Sans"/>
                <a:ea typeface="Open Sans"/>
                <a:cs typeface="Open Sans"/>
                <a:sym typeface="Open Sans"/>
              </a:rPr>
            </a:br>
            <a:br>
              <a:rPr lang="en" sz="1200" b="0">
                <a:latin typeface="Open Sans"/>
                <a:ea typeface="Open Sans"/>
                <a:cs typeface="Open Sans"/>
                <a:sym typeface="Open Sans"/>
              </a:rPr>
            </a:br>
            <a:r>
              <a:rPr lang="en" sz="1200" b="0">
                <a:latin typeface="Open Sans"/>
                <a:ea typeface="Open Sans"/>
                <a:cs typeface="Open Sans"/>
                <a:sym typeface="Open Sans"/>
              </a:rPr>
              <a:t>2. Aprende a hablar con otras personas sobre la desinformación y sus peligros, y evita que perpetúen narrativas dañinas y falsas</a:t>
            </a:r>
            <a:endParaRPr sz="1200" b="0">
              <a:latin typeface="Open Sans"/>
              <a:ea typeface="Open Sans"/>
              <a:cs typeface="Open Sans"/>
              <a:sym typeface="Open Sans"/>
            </a:endParaRPr>
          </a:p>
        </p:txBody>
      </p:sp>
      <p:pic>
        <p:nvPicPr>
          <p:cNvPr id="306" name="Google Shape;306;p20"/>
          <p:cNvPicPr preferRelativeResize="0"/>
          <p:nvPr/>
        </p:nvPicPr>
        <p:blipFill rotWithShape="1">
          <a:blip r:embed="rId4">
            <a:alphaModFix/>
          </a:blip>
          <a:srcRect/>
          <a:stretch/>
        </p:blipFill>
        <p:spPr>
          <a:xfrm>
            <a:off x="343334" y="2553778"/>
            <a:ext cx="1314272" cy="1494347"/>
          </a:xfrm>
          <a:prstGeom prst="rect">
            <a:avLst/>
          </a:prstGeom>
          <a:noFill/>
          <a:ln>
            <a:noFill/>
          </a:ln>
        </p:spPr>
      </p:pic>
      <p:pic>
        <p:nvPicPr>
          <p:cNvPr id="307" name="Google Shape;307;p20"/>
          <p:cNvPicPr preferRelativeResize="0"/>
          <p:nvPr/>
        </p:nvPicPr>
        <p:blipFill rotWithShape="1">
          <a:blip r:embed="rId5">
            <a:alphaModFix/>
          </a:blip>
          <a:srcRect/>
          <a:stretch/>
        </p:blipFill>
        <p:spPr>
          <a:xfrm>
            <a:off x="4821025" y="2564794"/>
            <a:ext cx="1265880" cy="1483332"/>
          </a:xfrm>
          <a:prstGeom prst="rect">
            <a:avLst/>
          </a:prstGeom>
          <a:noFill/>
          <a:ln>
            <a:noFill/>
          </a:ln>
        </p:spPr>
      </p:pic>
      <p:pic>
        <p:nvPicPr>
          <p:cNvPr id="308" name="Google Shape;308;p20"/>
          <p:cNvPicPr preferRelativeResize="0"/>
          <p:nvPr/>
        </p:nvPicPr>
        <p:blipFill rotWithShape="1">
          <a:blip r:embed="rId6">
            <a:alphaModFix/>
          </a:blip>
          <a:srcRect/>
          <a:stretch/>
        </p:blipFill>
        <p:spPr>
          <a:xfrm>
            <a:off x="2415498" y="2477876"/>
            <a:ext cx="1589103" cy="1570249"/>
          </a:xfrm>
          <a:prstGeom prst="rect">
            <a:avLst/>
          </a:prstGeom>
          <a:noFill/>
          <a:ln>
            <a:noFill/>
          </a:ln>
        </p:spPr>
      </p:pic>
      <p:pic>
        <p:nvPicPr>
          <p:cNvPr id="309" name="Google Shape;309;p20"/>
          <p:cNvPicPr preferRelativeResize="0"/>
          <p:nvPr/>
        </p:nvPicPr>
        <p:blipFill rotWithShape="1">
          <a:blip r:embed="rId7">
            <a:alphaModFix/>
          </a:blip>
          <a:srcRect/>
          <a:stretch/>
        </p:blipFill>
        <p:spPr>
          <a:xfrm>
            <a:off x="6953522" y="2579064"/>
            <a:ext cx="1412717" cy="1518392"/>
          </a:xfrm>
          <a:prstGeom prst="rect">
            <a:avLst/>
          </a:prstGeom>
          <a:noFill/>
          <a:ln>
            <a:noFill/>
          </a:ln>
        </p:spPr>
      </p:pic>
      <p:sp>
        <p:nvSpPr>
          <p:cNvPr id="310" name="Google Shape;310;p20"/>
          <p:cNvSpPr/>
          <p:nvPr/>
        </p:nvSpPr>
        <p:spPr>
          <a:xfrm>
            <a:off x="193206" y="4158808"/>
            <a:ext cx="1828799" cy="484215"/>
          </a:xfrm>
          <a:prstGeom prst="roundRect">
            <a:avLst>
              <a:gd name="adj" fmla="val 16667"/>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900" b="1" i="0" u="none" strike="noStrike" cap="none">
                <a:solidFill>
                  <a:srgbClr val="FFFFFF"/>
                </a:solidFill>
                <a:latin typeface="Arial"/>
                <a:ea typeface="Arial"/>
                <a:cs typeface="Arial"/>
                <a:sym typeface="Arial"/>
              </a:rPr>
              <a:t>COSA ANTES DE COMPARTIR</a:t>
            </a:r>
            <a:endParaRPr sz="900" b="1" i="0" u="none" strike="noStrike" cap="none">
              <a:solidFill>
                <a:srgbClr val="FFFFFF"/>
              </a:solidFill>
              <a:latin typeface="Arial"/>
              <a:ea typeface="Arial"/>
              <a:cs typeface="Arial"/>
              <a:sym typeface="Arial"/>
            </a:endParaRPr>
          </a:p>
        </p:txBody>
      </p:sp>
      <p:sp>
        <p:nvSpPr>
          <p:cNvPr id="311" name="Google Shape;311;p20"/>
          <p:cNvSpPr/>
          <p:nvPr/>
        </p:nvSpPr>
        <p:spPr>
          <a:xfrm>
            <a:off x="2295649" y="4158807"/>
            <a:ext cx="1828799" cy="484215"/>
          </a:xfrm>
          <a:prstGeom prst="roundRect">
            <a:avLst>
              <a:gd name="adj" fmla="val 16667"/>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900" b="1" i="0" u="none" strike="noStrike" cap="none">
                <a:solidFill>
                  <a:srgbClr val="FFFFFF"/>
                </a:solidFill>
                <a:latin typeface="Arial"/>
                <a:ea typeface="Arial"/>
                <a:cs typeface="Arial"/>
                <a:sym typeface="Arial"/>
              </a:rPr>
              <a:t>VERIFICACIÓN DE DATOS</a:t>
            </a:r>
            <a:endParaRPr sz="900" b="1" i="0" u="none" strike="noStrike" cap="none">
              <a:solidFill>
                <a:srgbClr val="FFFFFF"/>
              </a:solidFill>
              <a:latin typeface="Arial"/>
              <a:ea typeface="Arial"/>
              <a:cs typeface="Arial"/>
              <a:sym typeface="Arial"/>
            </a:endParaRPr>
          </a:p>
        </p:txBody>
      </p:sp>
      <p:sp>
        <p:nvSpPr>
          <p:cNvPr id="312" name="Google Shape;312;p20"/>
          <p:cNvSpPr/>
          <p:nvPr/>
        </p:nvSpPr>
        <p:spPr>
          <a:xfrm>
            <a:off x="4461676" y="4158806"/>
            <a:ext cx="1828799" cy="484215"/>
          </a:xfrm>
          <a:prstGeom prst="roundRect">
            <a:avLst>
              <a:gd name="adj" fmla="val 16667"/>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900" b="1" i="0" u="none" strike="noStrike" cap="none">
                <a:solidFill>
                  <a:srgbClr val="FFFFFF"/>
                </a:solidFill>
                <a:latin typeface="Arial"/>
                <a:ea typeface="Arial"/>
                <a:cs typeface="Arial"/>
                <a:sym typeface="Arial"/>
              </a:rPr>
              <a:t>INFORME A LA PLATAFORMA</a:t>
            </a:r>
            <a:endParaRPr sz="900" b="1" i="0" u="none" strike="noStrike" cap="none">
              <a:solidFill>
                <a:srgbClr val="FFFFFF"/>
              </a:solidFill>
              <a:latin typeface="Arial"/>
              <a:ea typeface="Arial"/>
              <a:cs typeface="Arial"/>
              <a:sym typeface="Arial"/>
            </a:endParaRPr>
          </a:p>
        </p:txBody>
      </p:sp>
      <p:sp>
        <p:nvSpPr>
          <p:cNvPr id="313" name="Google Shape;313;p20"/>
          <p:cNvSpPr/>
          <p:nvPr/>
        </p:nvSpPr>
        <p:spPr>
          <a:xfrm>
            <a:off x="6746205" y="4185883"/>
            <a:ext cx="1828799" cy="484215"/>
          </a:xfrm>
          <a:prstGeom prst="roundRect">
            <a:avLst>
              <a:gd name="adj" fmla="val 16667"/>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900" b="1" i="0" u="none" strike="noStrike" cap="none">
                <a:solidFill>
                  <a:srgbClr val="FFFFFF"/>
                </a:solidFill>
                <a:latin typeface="Arial"/>
                <a:ea typeface="Arial"/>
                <a:cs typeface="Arial"/>
                <a:sym typeface="Arial"/>
              </a:rPr>
              <a:t>CONVIÉRTETE EN UN VERIFICADOR DE DATOS PERSONAL PARA TU FAMILIA Y AMIGOS</a:t>
            </a:r>
            <a:endParaRPr sz="900" b="1" i="0" u="none" strike="noStrike" cap="none">
              <a:solidFill>
                <a:srgbClr val="FFFFFF"/>
              </a:solidFill>
              <a:latin typeface="Arial"/>
              <a:ea typeface="Arial"/>
              <a:cs typeface="Arial"/>
              <a:sym typeface="Arial"/>
            </a:endParaRPr>
          </a:p>
        </p:txBody>
      </p:sp>
      <p:pic>
        <p:nvPicPr>
          <p:cNvPr id="314" name="Google Shape;314;p20"/>
          <p:cNvPicPr preferRelativeResize="0"/>
          <p:nvPr/>
        </p:nvPicPr>
        <p:blipFill rotWithShape="1">
          <a:blip r:embed="rId8">
            <a:alphaModFix/>
          </a:blip>
          <a:srcRect/>
          <a:stretch/>
        </p:blipFill>
        <p:spPr>
          <a:xfrm>
            <a:off x="118451" y="4796950"/>
            <a:ext cx="939452" cy="20723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grpSp>
        <p:nvGrpSpPr>
          <p:cNvPr id="319" name="Google Shape;319;p21"/>
          <p:cNvGrpSpPr/>
          <p:nvPr/>
        </p:nvGrpSpPr>
        <p:grpSpPr>
          <a:xfrm>
            <a:off x="4167750" y="4704850"/>
            <a:ext cx="808500" cy="92100"/>
            <a:chOff x="3570750" y="4704850"/>
            <a:chExt cx="808500" cy="92100"/>
          </a:xfrm>
        </p:grpSpPr>
        <p:sp>
          <p:nvSpPr>
            <p:cNvPr id="320" name="Google Shape;320;p21"/>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21"/>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1"/>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21"/>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24" name="Google Shape;324;p21"/>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325" name="Google Shape;325;p21"/>
          <p:cNvSpPr txBox="1">
            <a:spLocks noGrp="1"/>
          </p:cNvSpPr>
          <p:nvPr>
            <p:ph type="ctrTitle"/>
          </p:nvPr>
        </p:nvSpPr>
        <p:spPr>
          <a:xfrm>
            <a:off x="343334" y="255207"/>
            <a:ext cx="7958026" cy="2897426"/>
          </a:xfrm>
          <a:prstGeom prst="rect">
            <a:avLst/>
          </a:prstGeom>
          <a:noFill/>
          <a:ln>
            <a:noFill/>
          </a:ln>
        </p:spPr>
        <p:txBody>
          <a:bodyPr spcFirstLastPara="1" wrap="square" lIns="91425" tIns="91425" rIns="91425" bIns="91425" anchor="t" anchorCtr="0">
            <a:noAutofit/>
          </a:bodyPr>
          <a:lstStyle/>
          <a:p>
            <a:pPr marL="88900" lvl="0" indent="0" algn="l" rtl="0">
              <a:lnSpc>
                <a:spcPct val="100000"/>
              </a:lnSpc>
              <a:spcBef>
                <a:spcPts val="0"/>
              </a:spcBef>
              <a:spcAft>
                <a:spcPts val="0"/>
              </a:spcAft>
              <a:buSzPts val="5200"/>
              <a:buNone/>
            </a:pPr>
            <a:r>
              <a:rPr lang="en" sz="1200" b="0">
                <a:latin typeface="Open Sans"/>
                <a:ea typeface="Open Sans"/>
                <a:cs typeface="Open Sans"/>
                <a:sym typeface="Open Sans"/>
              </a:rPr>
              <a:t>Ser consciente de la desinformación y del hecho de que puedes ser un objetivo es un primer paso hacia la protección.</a:t>
            </a:r>
            <a:br>
              <a:rPr lang="en" sz="1200" b="0">
                <a:latin typeface="Open Sans"/>
                <a:ea typeface="Open Sans"/>
                <a:cs typeface="Open Sans"/>
                <a:sym typeface="Open Sans"/>
              </a:rPr>
            </a:br>
            <a:br>
              <a:rPr lang="en" sz="1200" b="0">
                <a:latin typeface="Open Sans"/>
                <a:ea typeface="Open Sans"/>
                <a:cs typeface="Open Sans"/>
                <a:sym typeface="Open Sans"/>
              </a:rPr>
            </a:br>
            <a:r>
              <a:rPr lang="en" sz="1200" b="0">
                <a:latin typeface="Open Sans"/>
                <a:ea typeface="Open Sans"/>
                <a:cs typeface="Open Sans"/>
                <a:sym typeface="Open Sans"/>
              </a:rPr>
              <a:t>El fact-checking es un buen segundo paso y también puede ser divertido: es como jugar al detective y los alumnos pueden disfrutar mucho. </a:t>
            </a:r>
            <a:br>
              <a:rPr lang="en" sz="1200" b="0">
                <a:latin typeface="Open Sans"/>
                <a:ea typeface="Open Sans"/>
                <a:cs typeface="Open Sans"/>
                <a:sym typeface="Open Sans"/>
              </a:rPr>
            </a:br>
            <a:br>
              <a:rPr lang="en" sz="1200" b="0">
                <a:latin typeface="Open Sans"/>
                <a:ea typeface="Open Sans"/>
                <a:cs typeface="Open Sans"/>
                <a:sym typeface="Open Sans"/>
              </a:rPr>
            </a:br>
            <a:r>
              <a:rPr lang="en" sz="1200" b="0">
                <a:latin typeface="Open Sans"/>
                <a:ea typeface="Open Sans"/>
                <a:cs typeface="Open Sans"/>
                <a:sym typeface="Open Sans"/>
              </a:rPr>
              <a:t>Es cierto que, la mayoría de las veces, lleva bastante tiempo, pero no debemos desanimarnos porque a menudo las características particulares de una información ya revelan mucho sobre la calidad del mensaje transmitido. </a:t>
            </a:r>
            <a:br>
              <a:rPr lang="en" sz="1200" b="0">
                <a:latin typeface="Open Sans"/>
                <a:ea typeface="Open Sans"/>
                <a:cs typeface="Open Sans"/>
                <a:sym typeface="Open Sans"/>
              </a:rPr>
            </a:br>
            <a:br>
              <a:rPr lang="en" sz="1200" b="0">
                <a:latin typeface="Open Sans"/>
                <a:ea typeface="Open Sans"/>
                <a:cs typeface="Open Sans"/>
                <a:sym typeface="Open Sans"/>
              </a:rPr>
            </a:br>
            <a:r>
              <a:rPr lang="en" sz="1200" b="0">
                <a:latin typeface="Open Sans"/>
                <a:ea typeface="Open Sans"/>
                <a:cs typeface="Open Sans"/>
                <a:sym typeface="Open Sans"/>
              </a:rPr>
              <a:t>Siempre hay que mirar la información con una actitud crítica.</a:t>
            </a:r>
            <a:endParaRPr sz="1200" b="0">
              <a:latin typeface="Open Sans"/>
              <a:ea typeface="Open Sans"/>
              <a:cs typeface="Open Sans"/>
              <a:sym typeface="Open Sans"/>
            </a:endParaRPr>
          </a:p>
        </p:txBody>
      </p:sp>
      <p:pic>
        <p:nvPicPr>
          <p:cNvPr id="326" name="Google Shape;326;p21"/>
          <p:cNvPicPr preferRelativeResize="0"/>
          <p:nvPr/>
        </p:nvPicPr>
        <p:blipFill rotWithShape="1">
          <a:blip r:embed="rId4">
            <a:alphaModFix amt="44000"/>
          </a:blip>
          <a:srcRect/>
          <a:stretch/>
        </p:blipFill>
        <p:spPr>
          <a:xfrm rot="-1023294">
            <a:off x="3546688" y="2645362"/>
            <a:ext cx="734758" cy="1026551"/>
          </a:xfrm>
          <a:prstGeom prst="rect">
            <a:avLst/>
          </a:prstGeom>
          <a:noFill/>
          <a:ln>
            <a:noFill/>
          </a:ln>
        </p:spPr>
      </p:pic>
      <p:sp>
        <p:nvSpPr>
          <p:cNvPr id="327" name="Google Shape;327;p21"/>
          <p:cNvSpPr/>
          <p:nvPr/>
        </p:nvSpPr>
        <p:spPr>
          <a:xfrm rot="-2592604">
            <a:off x="5911459" y="2892196"/>
            <a:ext cx="1205109" cy="594080"/>
          </a:xfrm>
          <a:prstGeom prst="notchedRightArrow">
            <a:avLst>
              <a:gd name="adj1" fmla="val 43311"/>
              <a:gd name="adj2" fmla="val 44176"/>
            </a:avLst>
          </a:prstGeom>
          <a:solidFill>
            <a:schemeClr val="lt1">
              <a:alpha val="4431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328" name="Google Shape;328;p21"/>
          <p:cNvPicPr preferRelativeResize="0"/>
          <p:nvPr/>
        </p:nvPicPr>
        <p:blipFill rotWithShape="1">
          <a:blip r:embed="rId5">
            <a:alphaModFix amt="45000"/>
          </a:blip>
          <a:srcRect/>
          <a:stretch/>
        </p:blipFill>
        <p:spPr>
          <a:xfrm>
            <a:off x="1095829" y="2685545"/>
            <a:ext cx="642229" cy="935487"/>
          </a:xfrm>
          <a:prstGeom prst="rect">
            <a:avLst/>
          </a:prstGeom>
          <a:noFill/>
          <a:ln>
            <a:noFill/>
          </a:ln>
        </p:spPr>
      </p:pic>
      <p:sp>
        <p:nvSpPr>
          <p:cNvPr id="329" name="Google Shape;329;p21"/>
          <p:cNvSpPr/>
          <p:nvPr/>
        </p:nvSpPr>
        <p:spPr>
          <a:xfrm>
            <a:off x="3121368" y="3771400"/>
            <a:ext cx="1828799" cy="484215"/>
          </a:xfrm>
          <a:prstGeom prst="roundRect">
            <a:avLst>
              <a:gd name="adj" fmla="val 16667"/>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900" b="1" i="0" u="none" strike="noStrike" cap="none">
                <a:solidFill>
                  <a:srgbClr val="FFFFFF"/>
                </a:solidFill>
                <a:latin typeface="Arial"/>
                <a:ea typeface="Arial"/>
                <a:cs typeface="Arial"/>
                <a:sym typeface="Arial"/>
              </a:rPr>
              <a:t>VERIFICACIÓN DE DATOS</a:t>
            </a:r>
            <a:endParaRPr sz="900" b="1" i="0" u="none" strike="noStrike" cap="none">
              <a:solidFill>
                <a:srgbClr val="FFFFFF"/>
              </a:solidFill>
              <a:latin typeface="Arial"/>
              <a:ea typeface="Arial"/>
              <a:cs typeface="Arial"/>
              <a:sym typeface="Arial"/>
            </a:endParaRPr>
          </a:p>
        </p:txBody>
      </p:sp>
      <p:sp>
        <p:nvSpPr>
          <p:cNvPr id="330" name="Google Shape;330;p21"/>
          <p:cNvSpPr/>
          <p:nvPr/>
        </p:nvSpPr>
        <p:spPr>
          <a:xfrm>
            <a:off x="569233" y="3757090"/>
            <a:ext cx="1828799" cy="484215"/>
          </a:xfrm>
          <a:prstGeom prst="roundRect">
            <a:avLst>
              <a:gd name="adj" fmla="val 16667"/>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900" b="1" i="0" u="none" strike="noStrike" cap="none">
                <a:solidFill>
                  <a:srgbClr val="FFFFFF"/>
                </a:solidFill>
                <a:latin typeface="Arial"/>
                <a:ea typeface="Arial"/>
                <a:cs typeface="Arial"/>
                <a:sym typeface="Arial"/>
              </a:rPr>
              <a:t>DUDAR</a:t>
            </a:r>
            <a:endParaRPr sz="900" b="1" i="0" u="none" strike="noStrike" cap="none">
              <a:solidFill>
                <a:srgbClr val="FFFFFF"/>
              </a:solidFill>
              <a:latin typeface="Arial"/>
              <a:ea typeface="Arial"/>
              <a:cs typeface="Arial"/>
              <a:sym typeface="Arial"/>
            </a:endParaRPr>
          </a:p>
        </p:txBody>
      </p:sp>
      <p:sp>
        <p:nvSpPr>
          <p:cNvPr id="331" name="Google Shape;331;p21"/>
          <p:cNvSpPr/>
          <p:nvPr/>
        </p:nvSpPr>
        <p:spPr>
          <a:xfrm>
            <a:off x="5448106" y="3771400"/>
            <a:ext cx="1828799" cy="484215"/>
          </a:xfrm>
          <a:prstGeom prst="roundRect">
            <a:avLst>
              <a:gd name="adj" fmla="val 16667"/>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900" b="1" i="0" u="none" strike="noStrike" cap="none">
                <a:solidFill>
                  <a:srgbClr val="FFFFFF"/>
                </a:solidFill>
                <a:latin typeface="Arial"/>
                <a:ea typeface="Arial"/>
                <a:cs typeface="Arial"/>
                <a:sym typeface="Arial"/>
              </a:rPr>
              <a:t>DECIDIR</a:t>
            </a:r>
            <a:endParaRPr sz="900" b="1" i="0" u="none" strike="noStrike" cap="none">
              <a:solidFill>
                <a:srgbClr val="FFFFFF"/>
              </a:solidFill>
              <a:latin typeface="Arial"/>
              <a:ea typeface="Arial"/>
              <a:cs typeface="Arial"/>
              <a:sym typeface="Arial"/>
            </a:endParaRPr>
          </a:p>
        </p:txBody>
      </p:sp>
      <p:pic>
        <p:nvPicPr>
          <p:cNvPr id="332" name="Google Shape;332;p21"/>
          <p:cNvPicPr preferRelativeResize="0"/>
          <p:nvPr/>
        </p:nvPicPr>
        <p:blipFill rotWithShape="1">
          <a:blip r:embed="rId6">
            <a:alphaModFix/>
          </a:blip>
          <a:srcRect/>
          <a:stretch/>
        </p:blipFill>
        <p:spPr>
          <a:xfrm>
            <a:off x="118451" y="4796950"/>
            <a:ext cx="939452" cy="20723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pSp>
        <p:nvGrpSpPr>
          <p:cNvPr id="337" name="Google Shape;337;p22"/>
          <p:cNvGrpSpPr/>
          <p:nvPr/>
        </p:nvGrpSpPr>
        <p:grpSpPr>
          <a:xfrm>
            <a:off x="4167750" y="4704850"/>
            <a:ext cx="808500" cy="92100"/>
            <a:chOff x="3570750" y="4704850"/>
            <a:chExt cx="808500" cy="92100"/>
          </a:xfrm>
        </p:grpSpPr>
        <p:sp>
          <p:nvSpPr>
            <p:cNvPr id="338" name="Google Shape;338;p22"/>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22"/>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22"/>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22"/>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42" name="Google Shape;342;p22"/>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343" name="Google Shape;343;p22"/>
          <p:cNvSpPr txBox="1">
            <a:spLocks noGrp="1"/>
          </p:cNvSpPr>
          <p:nvPr>
            <p:ph type="ctrTitle"/>
          </p:nvPr>
        </p:nvSpPr>
        <p:spPr>
          <a:xfrm>
            <a:off x="343334" y="255207"/>
            <a:ext cx="7958026" cy="2897426"/>
          </a:xfrm>
          <a:prstGeom prst="rect">
            <a:avLst/>
          </a:prstGeom>
          <a:noFill/>
          <a:ln>
            <a:noFill/>
          </a:ln>
        </p:spPr>
        <p:txBody>
          <a:bodyPr spcFirstLastPara="1" wrap="square" lIns="91425" tIns="91425" rIns="91425" bIns="91425" anchor="t" anchorCtr="0">
            <a:noAutofit/>
          </a:bodyPr>
          <a:lstStyle/>
          <a:p>
            <a:pPr marL="88900" lvl="0" indent="0" algn="l" rtl="0">
              <a:lnSpc>
                <a:spcPct val="100000"/>
              </a:lnSpc>
              <a:spcBef>
                <a:spcPts val="0"/>
              </a:spcBef>
              <a:spcAft>
                <a:spcPts val="0"/>
              </a:spcAft>
              <a:buSzPts val="5200"/>
              <a:buNone/>
            </a:pPr>
            <a:r>
              <a:rPr lang="en" sz="1200" b="0">
                <a:latin typeface="Open Sans"/>
                <a:ea typeface="Open Sans"/>
                <a:cs typeface="Open Sans"/>
                <a:sym typeface="Open Sans"/>
              </a:rPr>
              <a:t>- ¿Cómo fomentar la confianza hacia las instituciones y los medios de comunicación?</a:t>
            </a:r>
            <a:br>
              <a:rPr lang="en" sz="1200" b="0">
                <a:latin typeface="Open Sans"/>
                <a:ea typeface="Open Sans"/>
                <a:cs typeface="Open Sans"/>
                <a:sym typeface="Open Sans"/>
              </a:rPr>
            </a:br>
            <a:r>
              <a:rPr lang="en" sz="1200" b="0">
                <a:latin typeface="Open Sans"/>
                <a:ea typeface="Open Sans"/>
                <a:cs typeface="Open Sans"/>
                <a:sym typeface="Open Sans"/>
              </a:rPr>
              <a:t>- ¿Qué pasaría si, en tiempos de crisis, no creyéramos lo que nuestras autoridades nos dicen que hagamos?</a:t>
            </a:r>
            <a:br>
              <a:rPr lang="en" sz="1200" b="0">
                <a:latin typeface="Open Sans"/>
                <a:ea typeface="Open Sans"/>
                <a:cs typeface="Open Sans"/>
                <a:sym typeface="Open Sans"/>
              </a:rPr>
            </a:br>
            <a:br>
              <a:rPr lang="en" sz="1200" b="0">
                <a:latin typeface="Open Sans"/>
                <a:ea typeface="Open Sans"/>
                <a:cs typeface="Open Sans"/>
                <a:sym typeface="Open Sans"/>
              </a:rPr>
            </a:br>
            <a:r>
              <a:rPr lang="en" sz="1200" b="0">
                <a:latin typeface="Open Sans"/>
                <a:ea typeface="Open Sans"/>
                <a:cs typeface="Open Sans"/>
                <a:sym typeface="Open Sans"/>
              </a:rPr>
              <a:t>Lo importante es la fuente: es bueno mantener un cierto nivel de escepticismo, pero es especialmente importante si la fuente no es confiable.</a:t>
            </a:r>
            <a:br>
              <a:rPr lang="en" sz="1200" b="0">
                <a:latin typeface="Open Sans"/>
                <a:ea typeface="Open Sans"/>
                <a:cs typeface="Open Sans"/>
                <a:sym typeface="Open Sans"/>
              </a:rPr>
            </a:br>
            <a:br>
              <a:rPr lang="en" sz="1200" b="0">
                <a:latin typeface="Open Sans"/>
                <a:ea typeface="Open Sans"/>
                <a:cs typeface="Open Sans"/>
                <a:sym typeface="Open Sans"/>
              </a:rPr>
            </a:br>
            <a:r>
              <a:rPr lang="en" sz="1200" b="0">
                <a:latin typeface="Open Sans"/>
                <a:ea typeface="Open Sans"/>
                <a:cs typeface="Open Sans"/>
                <a:sym typeface="Open Sans"/>
              </a:rPr>
              <a:t>Pasos de la brújula:</a:t>
            </a:r>
            <a:endParaRPr sz="1200" b="0">
              <a:latin typeface="Open Sans"/>
              <a:ea typeface="Open Sans"/>
              <a:cs typeface="Open Sans"/>
              <a:sym typeface="Open Sans"/>
            </a:endParaRPr>
          </a:p>
        </p:txBody>
      </p:sp>
      <p:sp>
        <p:nvSpPr>
          <p:cNvPr id="344" name="Google Shape;344;p22"/>
          <p:cNvSpPr/>
          <p:nvPr/>
        </p:nvSpPr>
        <p:spPr>
          <a:xfrm>
            <a:off x="3429942" y="1638730"/>
            <a:ext cx="2115309" cy="356454"/>
          </a:xfrm>
          <a:prstGeom prst="roundRect">
            <a:avLst>
              <a:gd name="adj" fmla="val 50000"/>
            </a:avLst>
          </a:prstGeom>
          <a:solidFill>
            <a:srgbClr val="FF5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200" b="1" i="0" u="none" strike="noStrike" cap="none">
                <a:solidFill>
                  <a:srgbClr val="FFFFFF"/>
                </a:solidFill>
                <a:latin typeface="Arial"/>
                <a:ea typeface="Arial"/>
                <a:cs typeface="Arial"/>
                <a:sym typeface="Arial"/>
              </a:rPr>
              <a:t>Revisa el contenido</a:t>
            </a:r>
            <a:endParaRPr sz="1200" b="0" i="0" u="none" strike="noStrike" cap="none">
              <a:solidFill>
                <a:srgbClr val="000000"/>
              </a:solidFill>
              <a:latin typeface="Arial"/>
              <a:ea typeface="Arial"/>
              <a:cs typeface="Arial"/>
              <a:sym typeface="Arial"/>
            </a:endParaRPr>
          </a:p>
        </p:txBody>
      </p:sp>
      <p:pic>
        <p:nvPicPr>
          <p:cNvPr id="345" name="Google Shape;345;p22"/>
          <p:cNvPicPr preferRelativeResize="0"/>
          <p:nvPr/>
        </p:nvPicPr>
        <p:blipFill rotWithShape="1">
          <a:blip r:embed="rId4">
            <a:alphaModFix/>
          </a:blip>
          <a:srcRect/>
          <a:stretch/>
        </p:blipFill>
        <p:spPr>
          <a:xfrm rot="2927835">
            <a:off x="3584794" y="2113153"/>
            <a:ext cx="1805604" cy="1805604"/>
          </a:xfrm>
          <a:prstGeom prst="rect">
            <a:avLst/>
          </a:prstGeom>
          <a:noFill/>
          <a:ln>
            <a:noFill/>
          </a:ln>
        </p:spPr>
      </p:pic>
      <p:sp>
        <p:nvSpPr>
          <p:cNvPr id="346" name="Google Shape;346;p22"/>
          <p:cNvSpPr/>
          <p:nvPr/>
        </p:nvSpPr>
        <p:spPr>
          <a:xfrm>
            <a:off x="5331769" y="2207367"/>
            <a:ext cx="1873086" cy="356454"/>
          </a:xfrm>
          <a:prstGeom prst="roundRect">
            <a:avLst>
              <a:gd name="adj" fmla="val 50000"/>
            </a:avLst>
          </a:prstGeom>
          <a:solidFill>
            <a:srgbClr val="FF5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b="1" i="0" u="none" strike="noStrike" cap="none">
                <a:solidFill>
                  <a:srgbClr val="FFFFFF"/>
                </a:solidFill>
                <a:latin typeface="Arial"/>
                <a:ea typeface="Arial"/>
                <a:cs typeface="Arial"/>
                <a:sym typeface="Arial"/>
              </a:rPr>
              <a:t>Compruebe la toma de corriente</a:t>
            </a:r>
            <a:endParaRPr sz="1100" b="0" i="0" u="none" strike="noStrike" cap="none">
              <a:solidFill>
                <a:srgbClr val="000000"/>
              </a:solidFill>
              <a:latin typeface="Arial"/>
              <a:ea typeface="Arial"/>
              <a:cs typeface="Arial"/>
              <a:sym typeface="Arial"/>
            </a:endParaRPr>
          </a:p>
        </p:txBody>
      </p:sp>
      <p:sp>
        <p:nvSpPr>
          <p:cNvPr id="347" name="Google Shape;347;p22"/>
          <p:cNvSpPr/>
          <p:nvPr/>
        </p:nvSpPr>
        <p:spPr>
          <a:xfrm>
            <a:off x="5528926" y="2864092"/>
            <a:ext cx="1957930" cy="356454"/>
          </a:xfrm>
          <a:prstGeom prst="roundRect">
            <a:avLst>
              <a:gd name="adj" fmla="val 50000"/>
            </a:avLst>
          </a:prstGeom>
          <a:solidFill>
            <a:srgbClr val="FF5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600" b="1" i="0" u="none" strike="noStrike" cap="none">
                <a:solidFill>
                  <a:srgbClr val="FFFFFF"/>
                </a:solidFill>
                <a:latin typeface="Arial"/>
                <a:ea typeface="Arial"/>
                <a:cs typeface="Arial"/>
                <a:sym typeface="Arial"/>
              </a:rPr>
              <a:t>Revisa el autor</a:t>
            </a:r>
            <a:endParaRPr sz="1400" b="0" i="0" u="none" strike="noStrike" cap="none">
              <a:solidFill>
                <a:srgbClr val="000000"/>
              </a:solidFill>
              <a:latin typeface="Arial"/>
              <a:ea typeface="Arial"/>
              <a:cs typeface="Arial"/>
              <a:sym typeface="Arial"/>
            </a:endParaRPr>
          </a:p>
        </p:txBody>
      </p:sp>
      <p:sp>
        <p:nvSpPr>
          <p:cNvPr id="348" name="Google Shape;348;p22"/>
          <p:cNvSpPr/>
          <p:nvPr/>
        </p:nvSpPr>
        <p:spPr>
          <a:xfrm>
            <a:off x="5191986" y="3577000"/>
            <a:ext cx="2152653" cy="356454"/>
          </a:xfrm>
          <a:prstGeom prst="roundRect">
            <a:avLst>
              <a:gd name="adj" fmla="val 50000"/>
            </a:avLst>
          </a:prstGeom>
          <a:solidFill>
            <a:srgbClr val="FF5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600" b="1" i="0" u="none" strike="noStrike" cap="none">
                <a:solidFill>
                  <a:srgbClr val="FFFFFF"/>
                </a:solidFill>
                <a:latin typeface="Arial"/>
                <a:ea typeface="Arial"/>
                <a:cs typeface="Arial"/>
                <a:sym typeface="Arial"/>
              </a:rPr>
              <a:t>Revisa las fuentes</a:t>
            </a:r>
            <a:endParaRPr sz="1400" b="0" i="0" u="none" strike="noStrike" cap="none">
              <a:solidFill>
                <a:srgbClr val="000000"/>
              </a:solidFill>
              <a:latin typeface="Arial"/>
              <a:ea typeface="Arial"/>
              <a:cs typeface="Arial"/>
              <a:sym typeface="Arial"/>
            </a:endParaRPr>
          </a:p>
        </p:txBody>
      </p:sp>
      <p:sp>
        <p:nvSpPr>
          <p:cNvPr id="349" name="Google Shape;349;p22"/>
          <p:cNvSpPr/>
          <p:nvPr/>
        </p:nvSpPr>
        <p:spPr>
          <a:xfrm>
            <a:off x="3376273" y="4048125"/>
            <a:ext cx="2152653" cy="356454"/>
          </a:xfrm>
          <a:prstGeom prst="roundRect">
            <a:avLst>
              <a:gd name="adj" fmla="val 50000"/>
            </a:avLst>
          </a:prstGeom>
          <a:solidFill>
            <a:srgbClr val="FF5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600" b="1" i="0" u="none" strike="noStrike" cap="none">
                <a:solidFill>
                  <a:srgbClr val="FFFFFF"/>
                </a:solidFill>
                <a:latin typeface="Arial"/>
                <a:ea typeface="Arial"/>
                <a:cs typeface="Arial"/>
                <a:sym typeface="Arial"/>
              </a:rPr>
              <a:t>Mira las fotos</a:t>
            </a:r>
            <a:endParaRPr sz="1400" b="0" i="0" u="none" strike="noStrike" cap="none">
              <a:solidFill>
                <a:srgbClr val="000000"/>
              </a:solidFill>
              <a:latin typeface="Arial"/>
              <a:ea typeface="Arial"/>
              <a:cs typeface="Arial"/>
              <a:sym typeface="Arial"/>
            </a:endParaRPr>
          </a:p>
        </p:txBody>
      </p:sp>
      <p:sp>
        <p:nvSpPr>
          <p:cNvPr id="350" name="Google Shape;350;p22"/>
          <p:cNvSpPr/>
          <p:nvPr/>
        </p:nvSpPr>
        <p:spPr>
          <a:xfrm>
            <a:off x="951237" y="3502873"/>
            <a:ext cx="2555463" cy="356454"/>
          </a:xfrm>
          <a:prstGeom prst="roundRect">
            <a:avLst>
              <a:gd name="adj" fmla="val 50000"/>
            </a:avLst>
          </a:prstGeom>
          <a:solidFill>
            <a:srgbClr val="FF5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200" b="1" i="0" u="none" strike="noStrike" cap="none">
                <a:solidFill>
                  <a:srgbClr val="FFFFFF"/>
                </a:solidFill>
                <a:latin typeface="Arial"/>
                <a:ea typeface="Arial"/>
                <a:cs typeface="Arial"/>
                <a:sym typeface="Arial"/>
              </a:rPr>
              <a:t>Piensa antes de compartir</a:t>
            </a:r>
            <a:endParaRPr sz="1200" b="0" i="0" u="none" strike="noStrike" cap="none">
              <a:solidFill>
                <a:srgbClr val="000000"/>
              </a:solidFill>
              <a:latin typeface="Arial"/>
              <a:ea typeface="Arial"/>
              <a:cs typeface="Arial"/>
              <a:sym typeface="Arial"/>
            </a:endParaRPr>
          </a:p>
        </p:txBody>
      </p:sp>
      <p:sp>
        <p:nvSpPr>
          <p:cNvPr id="351" name="Google Shape;351;p22"/>
          <p:cNvSpPr/>
          <p:nvPr/>
        </p:nvSpPr>
        <p:spPr>
          <a:xfrm>
            <a:off x="673834" y="2829944"/>
            <a:ext cx="2832866" cy="356454"/>
          </a:xfrm>
          <a:prstGeom prst="roundRect">
            <a:avLst>
              <a:gd name="adj" fmla="val 50000"/>
            </a:avLst>
          </a:prstGeom>
          <a:solidFill>
            <a:srgbClr val="FF5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200" b="1" i="0" u="none" strike="noStrike" cap="none">
                <a:solidFill>
                  <a:srgbClr val="FFFFFF"/>
                </a:solidFill>
                <a:latin typeface="Arial"/>
                <a:ea typeface="Arial"/>
                <a:cs typeface="Arial"/>
                <a:sym typeface="Arial"/>
              </a:rPr>
              <a:t>Cuestiona tus propios prejuicios</a:t>
            </a:r>
            <a:endParaRPr sz="1200" b="0" i="0" u="none" strike="noStrike" cap="none">
              <a:solidFill>
                <a:srgbClr val="000000"/>
              </a:solidFill>
              <a:latin typeface="Arial"/>
              <a:ea typeface="Arial"/>
              <a:cs typeface="Arial"/>
              <a:sym typeface="Arial"/>
            </a:endParaRPr>
          </a:p>
        </p:txBody>
      </p:sp>
      <p:sp>
        <p:nvSpPr>
          <p:cNvPr id="352" name="Google Shape;352;p22"/>
          <p:cNvSpPr/>
          <p:nvPr/>
        </p:nvSpPr>
        <p:spPr>
          <a:xfrm>
            <a:off x="1123330" y="2157015"/>
            <a:ext cx="2458505" cy="356454"/>
          </a:xfrm>
          <a:prstGeom prst="roundRect">
            <a:avLst>
              <a:gd name="adj" fmla="val 50000"/>
            </a:avLst>
          </a:prstGeom>
          <a:solidFill>
            <a:srgbClr val="FF5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200" b="1" i="0" u="none" strike="noStrike" cap="none">
                <a:solidFill>
                  <a:srgbClr val="FFFFFF"/>
                </a:solidFill>
                <a:latin typeface="Arial"/>
                <a:ea typeface="Arial"/>
                <a:cs typeface="Arial"/>
                <a:sym typeface="Arial"/>
              </a:rPr>
              <a:t>Únete a los cazadores de mitos</a:t>
            </a:r>
            <a:endParaRPr sz="1200" b="0" i="0" u="none" strike="noStrike" cap="none">
              <a:solidFill>
                <a:srgbClr val="000000"/>
              </a:solidFill>
              <a:latin typeface="Arial"/>
              <a:ea typeface="Arial"/>
              <a:cs typeface="Arial"/>
              <a:sym typeface="Arial"/>
            </a:endParaRPr>
          </a:p>
        </p:txBody>
      </p:sp>
      <p:pic>
        <p:nvPicPr>
          <p:cNvPr id="353" name="Google Shape;353;p22"/>
          <p:cNvPicPr preferRelativeResize="0"/>
          <p:nvPr/>
        </p:nvPicPr>
        <p:blipFill rotWithShape="1">
          <a:blip r:embed="rId5">
            <a:alphaModFix/>
          </a:blip>
          <a:srcRect/>
          <a:stretch/>
        </p:blipFill>
        <p:spPr>
          <a:xfrm>
            <a:off x="118451" y="4808239"/>
            <a:ext cx="939452" cy="20723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grpSp>
        <p:nvGrpSpPr>
          <p:cNvPr id="358" name="Google Shape;358;p23"/>
          <p:cNvGrpSpPr/>
          <p:nvPr/>
        </p:nvGrpSpPr>
        <p:grpSpPr>
          <a:xfrm>
            <a:off x="4167750" y="4704850"/>
            <a:ext cx="808500" cy="92100"/>
            <a:chOff x="3570750" y="4704850"/>
            <a:chExt cx="808500" cy="92100"/>
          </a:xfrm>
        </p:grpSpPr>
        <p:sp>
          <p:nvSpPr>
            <p:cNvPr id="359" name="Google Shape;359;p23"/>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23"/>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23"/>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23"/>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63" name="Google Shape;363;p23"/>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364" name="Google Shape;364;p23"/>
          <p:cNvSpPr txBox="1"/>
          <p:nvPr/>
        </p:nvSpPr>
        <p:spPr>
          <a:xfrm>
            <a:off x="313355" y="418102"/>
            <a:ext cx="7892989" cy="400105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 sz="1400" b="1" i="0" u="none" strike="noStrike" cap="none">
                <a:solidFill>
                  <a:srgbClr val="FFFFFF"/>
                </a:solidFill>
                <a:latin typeface="Montserrat"/>
                <a:ea typeface="Montserrat"/>
                <a:cs typeface="Montserrat"/>
                <a:sym typeface="Montserrat"/>
              </a:rPr>
              <a:t>¡La forma en que verificas los hechos de tus amigos y familiares es importante! A menudo determinará si te escuchan o cambian de opinión. A continuación se presentan algunas ideas sobre cómo abordar estas conversaciones difíciles.</a:t>
            </a:r>
            <a:endParaRPr sz="1200" b="0" i="0" u="none" strike="noStrike" cap="none">
              <a:solidFill>
                <a:srgbClr val="FFFFFF"/>
              </a:solidFill>
              <a:latin typeface="Montserrat"/>
              <a:ea typeface="Montserrat"/>
              <a:cs typeface="Montserrat"/>
              <a:sym typeface="Montserrat"/>
            </a:endParaRPr>
          </a:p>
          <a:p>
            <a:pPr marL="171450" marR="0" lvl="0" indent="-82550" algn="just" rtl="0">
              <a:lnSpc>
                <a:spcPct val="100000"/>
              </a:lnSpc>
              <a:spcBef>
                <a:spcPts val="0"/>
              </a:spcBef>
              <a:spcAft>
                <a:spcPts val="0"/>
              </a:spcAft>
              <a:buClr>
                <a:srgbClr val="000000"/>
              </a:buClr>
              <a:buSzPts val="1400"/>
              <a:buFont typeface="Arial"/>
              <a:buNone/>
            </a:pPr>
            <a:endParaRPr sz="1400" b="0" i="1" u="none" strike="noStrike" cap="none">
              <a:solidFill>
                <a:srgbClr val="FFFFFF"/>
              </a:solidFill>
              <a:latin typeface="Montserrat"/>
              <a:ea typeface="Montserrat"/>
              <a:cs typeface="Montserrat"/>
              <a:sym typeface="Montserrat"/>
            </a:endParaRPr>
          </a:p>
          <a:p>
            <a:pPr marL="171450" marR="0" lvl="0" indent="-171450" algn="just" rtl="0">
              <a:lnSpc>
                <a:spcPct val="100000"/>
              </a:lnSpc>
              <a:spcBef>
                <a:spcPts val="0"/>
              </a:spcBef>
              <a:spcAft>
                <a:spcPts val="0"/>
              </a:spcAft>
              <a:buClr>
                <a:srgbClr val="000000"/>
              </a:buClr>
              <a:buSzPts val="1400"/>
              <a:buFont typeface="Arial"/>
              <a:buChar char="-"/>
            </a:pPr>
            <a:r>
              <a:rPr lang="en" sz="1400" b="0" i="1" u="none" strike="noStrike" cap="none">
                <a:solidFill>
                  <a:srgbClr val="FFFFFF"/>
                </a:solidFill>
                <a:latin typeface="Montserrat"/>
                <a:ea typeface="Montserrat"/>
                <a:cs typeface="Montserrat"/>
                <a:sym typeface="Montserrat"/>
              </a:rPr>
              <a:t>El mayor error que puedes cometer:</a:t>
            </a:r>
            <a:endParaRPr/>
          </a:p>
          <a:p>
            <a:pPr marL="171450" marR="0" lvl="0" indent="-82550" algn="just"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ontserrat"/>
              <a:ea typeface="Montserrat"/>
              <a:cs typeface="Montserrat"/>
              <a:sym typeface="Montserrat"/>
            </a:endParaRPr>
          </a:p>
          <a:p>
            <a:pPr marL="0" marR="0" lvl="0" indent="0" algn="just" rtl="0">
              <a:lnSpc>
                <a:spcPct val="100000"/>
              </a:lnSpc>
              <a:spcBef>
                <a:spcPts val="0"/>
              </a:spcBef>
              <a:spcAft>
                <a:spcPts val="0"/>
              </a:spcAft>
              <a:buNone/>
            </a:pPr>
            <a:r>
              <a:rPr lang="en" sz="1200" b="0" i="0" u="none" strike="noStrike" cap="none">
                <a:solidFill>
                  <a:srgbClr val="FFFFFF"/>
                </a:solidFill>
                <a:latin typeface="Open Sans"/>
                <a:ea typeface="Open Sans"/>
                <a:cs typeface="Open Sans"/>
                <a:sym typeface="Open Sans"/>
              </a:rPr>
              <a:t>Si bien la tentación de insultar a las personas que creen en la desinformación es tentadora, es extremadamente contraproducente.  Muchas de estas personas pueden tener preocupaciones comprensibles, aunque equivocadas, que se aplican a su situación específica, pero no a la población en general. Por ejemplo, es posible que su hijo haya tenido una reacción a una vacuna porque los médicos no estaban al tanto de una alergia, y es posible que desconfíe de las vacunas debido a ello. Atacarlos en tal caso solo envalentonará sus creencias.</a:t>
            </a:r>
            <a:endParaRPr/>
          </a:p>
          <a:p>
            <a:pPr marL="0" marR="0" lvl="0" indent="0" algn="just" rtl="0">
              <a:lnSpc>
                <a:spcPct val="100000"/>
              </a:lnSpc>
              <a:spcBef>
                <a:spcPts val="0"/>
              </a:spcBef>
              <a:spcAft>
                <a:spcPts val="0"/>
              </a:spcAft>
              <a:buNone/>
            </a:pPr>
            <a:endParaRPr sz="1200" b="1" i="0" u="none" strike="noStrike" cap="none">
              <a:solidFill>
                <a:srgbClr val="FFFFFF"/>
              </a:solidFill>
              <a:latin typeface="Montserrat"/>
              <a:ea typeface="Montserrat"/>
              <a:cs typeface="Montserrat"/>
              <a:sym typeface="Montserrat"/>
            </a:endParaRPr>
          </a:p>
          <a:p>
            <a:pPr marL="285750" marR="0" lvl="1" indent="-285750" algn="just" rtl="0">
              <a:lnSpc>
                <a:spcPct val="100000"/>
              </a:lnSpc>
              <a:spcBef>
                <a:spcPts val="0"/>
              </a:spcBef>
              <a:spcAft>
                <a:spcPts val="0"/>
              </a:spcAft>
              <a:buClr>
                <a:srgbClr val="000000"/>
              </a:buClr>
              <a:buSzPts val="1400"/>
              <a:buFont typeface="Arial"/>
              <a:buChar char="-"/>
            </a:pPr>
            <a:r>
              <a:rPr lang="en" sz="1400" b="0" i="1" u="none" strike="noStrike" cap="none">
                <a:solidFill>
                  <a:srgbClr val="FFFFFF"/>
                </a:solidFill>
                <a:latin typeface="Montserrat"/>
                <a:ea typeface="Montserrat"/>
                <a:cs typeface="Montserrat"/>
                <a:sym typeface="Montserrat"/>
              </a:rPr>
              <a:t>Llegar a los partidarios de la línea dura compartiendo sus preocupaciones:</a:t>
            </a:r>
            <a:endParaRPr/>
          </a:p>
          <a:p>
            <a:pPr marL="285750" marR="0" lvl="1" indent="-196850" algn="just" rtl="0">
              <a:lnSpc>
                <a:spcPct val="100000"/>
              </a:lnSpc>
              <a:spcBef>
                <a:spcPts val="0"/>
              </a:spcBef>
              <a:spcAft>
                <a:spcPts val="0"/>
              </a:spcAft>
              <a:buClr>
                <a:srgbClr val="000000"/>
              </a:buClr>
              <a:buSzPts val="1400"/>
              <a:buFont typeface="Arial"/>
              <a:buNone/>
            </a:pPr>
            <a:endParaRPr sz="1200" b="0" i="0" u="none" strike="noStrike" cap="none">
              <a:solidFill>
                <a:srgbClr val="FFFFFF"/>
              </a:solidFill>
              <a:latin typeface="Montserrat"/>
              <a:ea typeface="Montserrat"/>
              <a:cs typeface="Montserrat"/>
              <a:sym typeface="Montserrat"/>
            </a:endParaRPr>
          </a:p>
          <a:p>
            <a:pPr marL="0" marR="0" lvl="1" indent="0" algn="just" rtl="0">
              <a:lnSpc>
                <a:spcPct val="100000"/>
              </a:lnSpc>
              <a:spcBef>
                <a:spcPts val="0"/>
              </a:spcBef>
              <a:spcAft>
                <a:spcPts val="0"/>
              </a:spcAft>
              <a:buNone/>
            </a:pPr>
            <a:r>
              <a:rPr lang="en" sz="1200" b="0" i="0" u="none" strike="noStrike" cap="none">
                <a:solidFill>
                  <a:srgbClr val="FFFFFF"/>
                </a:solidFill>
                <a:latin typeface="Open Sans"/>
                <a:ea typeface="Open Sans"/>
                <a:cs typeface="Open Sans"/>
                <a:sym typeface="Open Sans"/>
              </a:rPr>
              <a:t>Al final del día, las personas que creen en la desinformación (como los negacionistas de las vacunas) también son personas que solo quieren asegurarse de que sus hijos estén seguros. Sin embargo, la evidencia indica que las vacunas son (como mínimo) más seguras que no vacunarse. Explicar esto de una manera compañera y empática es la forma más probable de hacer que las personas cambien de opinión; En otras palabras, sé paciente y sé amable con ellos.</a:t>
            </a:r>
            <a:endParaRPr sz="1200" b="0" i="1" u="none" strike="noStrike" cap="none">
              <a:solidFill>
                <a:srgbClr val="FFFFFF"/>
              </a:solidFill>
              <a:latin typeface="Montserrat"/>
              <a:ea typeface="Montserrat"/>
              <a:cs typeface="Montserrat"/>
              <a:sym typeface="Montserrat"/>
            </a:endParaRPr>
          </a:p>
        </p:txBody>
      </p:sp>
      <p:pic>
        <p:nvPicPr>
          <p:cNvPr id="365" name="Google Shape;365;p23"/>
          <p:cNvPicPr preferRelativeResize="0"/>
          <p:nvPr/>
        </p:nvPicPr>
        <p:blipFill rotWithShape="1">
          <a:blip r:embed="rId4">
            <a:alphaModFix/>
          </a:blip>
          <a:srcRect/>
          <a:stretch/>
        </p:blipFill>
        <p:spPr>
          <a:xfrm>
            <a:off x="118451" y="4796950"/>
            <a:ext cx="939452" cy="20723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4"/>
          <p:cNvSpPr txBox="1">
            <a:spLocks noGrp="1"/>
          </p:cNvSpPr>
          <p:nvPr>
            <p:ph type="subTitle" idx="1"/>
          </p:nvPr>
        </p:nvSpPr>
        <p:spPr>
          <a:xfrm>
            <a:off x="376206" y="177557"/>
            <a:ext cx="7944136" cy="4694589"/>
          </a:xfrm>
          <a:prstGeom prst="rect">
            <a:avLst/>
          </a:prstGeom>
          <a:noFill/>
          <a:ln>
            <a:noFill/>
          </a:ln>
        </p:spPr>
        <p:txBody>
          <a:bodyPr spcFirstLastPara="1" wrap="square" lIns="91425" tIns="91425" rIns="91425" bIns="91425" anchor="t" anchorCtr="0">
            <a:noAutofit/>
          </a:bodyPr>
          <a:lstStyle/>
          <a:p>
            <a:pPr marL="171450" lvl="0" indent="-171450" algn="just" rtl="0">
              <a:lnSpc>
                <a:spcPct val="100000"/>
              </a:lnSpc>
              <a:spcBef>
                <a:spcPts val="0"/>
              </a:spcBef>
              <a:spcAft>
                <a:spcPts val="0"/>
              </a:spcAft>
              <a:buSzPts val="2800"/>
              <a:buFont typeface="Montserrat"/>
              <a:buChar char="-"/>
            </a:pPr>
            <a:r>
              <a:rPr lang="en" sz="1400" i="1">
                <a:latin typeface="Montserrat"/>
                <a:ea typeface="Montserrat"/>
                <a:cs typeface="Montserrat"/>
                <a:sym typeface="Montserrat"/>
              </a:rPr>
              <a:t>El proceso científico está lleno de incertidumbre y esto no se comunica muy bien.</a:t>
            </a:r>
            <a:endParaRPr sz="1200">
              <a:solidFill>
                <a:schemeClr val="lt1"/>
              </a:solidFill>
              <a:latin typeface="Montserrat"/>
              <a:ea typeface="Montserrat"/>
              <a:cs typeface="Montserrat"/>
              <a:sym typeface="Montserrat"/>
            </a:endParaRPr>
          </a:p>
          <a:p>
            <a:pPr marL="0" lvl="0" indent="0" algn="just" rtl="0">
              <a:lnSpc>
                <a:spcPct val="100000"/>
              </a:lnSpc>
              <a:spcBef>
                <a:spcPts val="0"/>
              </a:spcBef>
              <a:spcAft>
                <a:spcPts val="0"/>
              </a:spcAft>
              <a:buSzPts val="2800"/>
              <a:buNone/>
            </a:pPr>
            <a:endParaRPr sz="1200">
              <a:solidFill>
                <a:schemeClr val="lt1"/>
              </a:solidFill>
              <a:latin typeface="Open Sans"/>
              <a:ea typeface="Open Sans"/>
              <a:cs typeface="Open Sans"/>
              <a:sym typeface="Open Sans"/>
            </a:endParaRPr>
          </a:p>
          <a:p>
            <a:pPr marL="0" lvl="0" indent="0" algn="just" rtl="0">
              <a:lnSpc>
                <a:spcPct val="100000"/>
              </a:lnSpc>
              <a:spcBef>
                <a:spcPts val="0"/>
              </a:spcBef>
              <a:spcAft>
                <a:spcPts val="0"/>
              </a:spcAft>
              <a:buSzPts val="2800"/>
              <a:buNone/>
            </a:pPr>
            <a:r>
              <a:rPr lang="en" sz="1200"/>
              <a:t>Cualquier información que proporcione debe ir acompañada de una explicación honesta del grado en que existe un consenso o certeza científica. Si bien este no debe ser el mensaje principal cuando se habla con amigos y familiares, debe incluirse y reflejar con precisión el grado de incertidumbre entre los expertos. La gente necesita entender que la ciencia es un proceso de ensayo y error y que las decisiones se toman en base a la mejor información disponible en ese momento, que está sujeta a cambios a medida que se realizan nuevos estudios.</a:t>
            </a:r>
            <a:endParaRPr sz="1200">
              <a:solidFill>
                <a:schemeClr val="lt1"/>
              </a:solidFill>
              <a:latin typeface="Montserrat"/>
              <a:ea typeface="Montserrat"/>
              <a:cs typeface="Montserrat"/>
              <a:sym typeface="Montserrat"/>
            </a:endParaRPr>
          </a:p>
          <a:p>
            <a:pPr marL="457200" lvl="0" indent="-342900" algn="just" rtl="0">
              <a:lnSpc>
                <a:spcPct val="100000"/>
              </a:lnSpc>
              <a:spcBef>
                <a:spcPts val="0"/>
              </a:spcBef>
              <a:spcAft>
                <a:spcPts val="0"/>
              </a:spcAft>
              <a:buSzPts val="2800"/>
              <a:buNone/>
            </a:pPr>
            <a:endParaRPr/>
          </a:p>
        </p:txBody>
      </p:sp>
      <p:sp>
        <p:nvSpPr>
          <p:cNvPr id="371" name="Google Shape;371;p24"/>
          <p:cNvSpPr/>
          <p:nvPr/>
        </p:nvSpPr>
        <p:spPr>
          <a:xfrm>
            <a:off x="600293" y="2624537"/>
            <a:ext cx="4809325" cy="1389052"/>
          </a:xfrm>
          <a:prstGeom prst="round2DiagRect">
            <a:avLst>
              <a:gd name="adj1" fmla="val 16667"/>
              <a:gd name="adj2" fmla="val 0"/>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 sz="1050" b="0" i="0" u="none" strike="noStrike" cap="none">
                <a:solidFill>
                  <a:srgbClr val="FFFFFF"/>
                </a:solidFill>
                <a:latin typeface="Montserrat"/>
                <a:ea typeface="Montserrat"/>
                <a:cs typeface="Montserrat"/>
                <a:sym typeface="Montserrat"/>
              </a:rPr>
              <a:t>Más información al respecto:</a:t>
            </a:r>
            <a:endParaRPr/>
          </a:p>
          <a:p>
            <a:pPr marL="0" marR="0" lvl="0" indent="0" algn="just" rtl="0">
              <a:lnSpc>
                <a:spcPct val="100000"/>
              </a:lnSpc>
              <a:spcBef>
                <a:spcPts val="0"/>
              </a:spcBef>
              <a:spcAft>
                <a:spcPts val="0"/>
              </a:spcAft>
              <a:buNone/>
            </a:pPr>
            <a:br>
              <a:rPr lang="en" sz="1050" b="0" i="0" u="none" strike="noStrike" cap="none">
                <a:solidFill>
                  <a:srgbClr val="FFFFFF"/>
                </a:solidFill>
                <a:latin typeface="Montserrat"/>
                <a:ea typeface="Montserrat"/>
                <a:cs typeface="Montserrat"/>
                <a:sym typeface="Montserrat"/>
              </a:rPr>
            </a:br>
            <a:r>
              <a:rPr lang="en" sz="1050" b="0" i="0" u="sng" strike="noStrike" cap="none">
                <a:solidFill>
                  <a:srgbClr val="FFFFFF"/>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https://firstdraftnews.org/latest/how-to-talk-to-family-and-friends-about-that-misleading-whatsapp-message/</a:t>
            </a:r>
            <a:endParaRPr sz="1050" b="0" i="0" u="none" strike="noStrike" cap="none">
              <a:solidFill>
                <a:srgbClr val="FFFFFF"/>
              </a:solidFill>
              <a:latin typeface="Montserrat"/>
              <a:ea typeface="Montserrat"/>
              <a:cs typeface="Montserrat"/>
              <a:sym typeface="Montserrat"/>
            </a:endParaRPr>
          </a:p>
          <a:p>
            <a:pPr marL="0" marR="0" lvl="0" indent="0" algn="just" rtl="0">
              <a:lnSpc>
                <a:spcPct val="100000"/>
              </a:lnSpc>
              <a:spcBef>
                <a:spcPts val="0"/>
              </a:spcBef>
              <a:spcAft>
                <a:spcPts val="0"/>
              </a:spcAft>
              <a:buNone/>
            </a:pPr>
            <a:br>
              <a:rPr lang="en" sz="1050" b="0" i="0" u="none" strike="noStrike" cap="none">
                <a:solidFill>
                  <a:srgbClr val="FFFFFF"/>
                </a:solidFill>
                <a:latin typeface="Montserrat"/>
                <a:ea typeface="Montserrat"/>
                <a:cs typeface="Montserrat"/>
                <a:sym typeface="Montserrat"/>
              </a:rPr>
            </a:br>
            <a:r>
              <a:rPr lang="en" sz="1050" b="0" i="0" u="sng" strike="noStrike" cap="none">
                <a:solidFill>
                  <a:srgbClr val="FFFF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https://www.poynter.org/fact-checking/2020/have-you-become-a-personal-fact-checker-to-your-family-and-friends/</a:t>
            </a:r>
            <a:endParaRPr sz="1050" b="0" i="0" u="none" strike="noStrike" cap="none">
              <a:solidFill>
                <a:srgbClr val="FFFFFF"/>
              </a:solidFill>
              <a:latin typeface="Montserrat"/>
              <a:ea typeface="Montserrat"/>
              <a:cs typeface="Montserrat"/>
              <a:sym typeface="Montserrat"/>
            </a:endParaRPr>
          </a:p>
          <a:p>
            <a:pPr marL="0" marR="0" lvl="0" indent="0" algn="just" rtl="0">
              <a:lnSpc>
                <a:spcPct val="100000"/>
              </a:lnSpc>
              <a:spcBef>
                <a:spcPts val="0"/>
              </a:spcBef>
              <a:spcAft>
                <a:spcPts val="0"/>
              </a:spcAft>
              <a:buNone/>
            </a:pPr>
            <a:endParaRPr sz="1050" b="0" i="0" u="none" strike="noStrike" cap="none">
              <a:solidFill>
                <a:srgbClr val="FFFFFF"/>
              </a:solidFill>
              <a:latin typeface="Montserrat"/>
              <a:ea typeface="Montserrat"/>
              <a:cs typeface="Montserrat"/>
              <a:sym typeface="Montserrat"/>
            </a:endParaRPr>
          </a:p>
        </p:txBody>
      </p:sp>
      <p:grpSp>
        <p:nvGrpSpPr>
          <p:cNvPr id="372" name="Google Shape;372;p24"/>
          <p:cNvGrpSpPr/>
          <p:nvPr/>
        </p:nvGrpSpPr>
        <p:grpSpPr>
          <a:xfrm>
            <a:off x="4167750" y="4704850"/>
            <a:ext cx="808500" cy="92100"/>
            <a:chOff x="3570750" y="4704850"/>
            <a:chExt cx="808500" cy="92100"/>
          </a:xfrm>
        </p:grpSpPr>
        <p:sp>
          <p:nvSpPr>
            <p:cNvPr id="373" name="Google Shape;373;p24"/>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24"/>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24"/>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24"/>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77" name="Google Shape;377;p24"/>
          <p:cNvPicPr preferRelativeResize="0"/>
          <p:nvPr/>
        </p:nvPicPr>
        <p:blipFill rotWithShape="1">
          <a:blip r:embed="rId5">
            <a:alphaModFix/>
          </a:blip>
          <a:srcRect/>
          <a:stretch/>
        </p:blipFill>
        <p:spPr>
          <a:xfrm>
            <a:off x="8406261" y="85675"/>
            <a:ext cx="574610" cy="429582"/>
          </a:xfrm>
          <a:prstGeom prst="rect">
            <a:avLst/>
          </a:prstGeom>
          <a:noFill/>
          <a:ln>
            <a:noFill/>
          </a:ln>
        </p:spPr>
      </p:pic>
      <p:pic>
        <p:nvPicPr>
          <p:cNvPr id="378" name="Google Shape;378;p24"/>
          <p:cNvPicPr preferRelativeResize="0"/>
          <p:nvPr/>
        </p:nvPicPr>
        <p:blipFill rotWithShape="1">
          <a:blip r:embed="rId6">
            <a:alphaModFix/>
          </a:blip>
          <a:srcRect/>
          <a:stretch/>
        </p:blipFill>
        <p:spPr>
          <a:xfrm>
            <a:off x="118451" y="4796950"/>
            <a:ext cx="939452" cy="20723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grpSp>
        <p:nvGrpSpPr>
          <p:cNvPr id="383" name="Google Shape;383;p25"/>
          <p:cNvGrpSpPr/>
          <p:nvPr/>
        </p:nvGrpSpPr>
        <p:grpSpPr>
          <a:xfrm>
            <a:off x="4167750" y="4954916"/>
            <a:ext cx="808500" cy="92100"/>
            <a:chOff x="3570750" y="4704850"/>
            <a:chExt cx="808500" cy="92100"/>
          </a:xfrm>
        </p:grpSpPr>
        <p:sp>
          <p:nvSpPr>
            <p:cNvPr id="384" name="Google Shape;384;p25"/>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25"/>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5"/>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25"/>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88" name="Google Shape;388;p25"/>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389" name="Google Shape;389;p25"/>
          <p:cNvPicPr preferRelativeResize="0"/>
          <p:nvPr/>
        </p:nvPicPr>
        <p:blipFill rotWithShape="1">
          <a:blip r:embed="rId4">
            <a:alphaModFix/>
          </a:blip>
          <a:srcRect t="559" b="15066"/>
          <a:stretch/>
        </p:blipFill>
        <p:spPr>
          <a:xfrm>
            <a:off x="5900536" y="3155665"/>
            <a:ext cx="2182481" cy="1457439"/>
          </a:xfrm>
          <a:prstGeom prst="rect">
            <a:avLst/>
          </a:prstGeom>
          <a:noFill/>
          <a:ln>
            <a:noFill/>
          </a:ln>
        </p:spPr>
      </p:pic>
      <p:pic>
        <p:nvPicPr>
          <p:cNvPr id="390" name="Google Shape;390;p25"/>
          <p:cNvPicPr preferRelativeResize="0"/>
          <p:nvPr/>
        </p:nvPicPr>
        <p:blipFill rotWithShape="1">
          <a:blip r:embed="rId5">
            <a:alphaModFix amt="58999"/>
          </a:blip>
          <a:srcRect t="-2" b="7003"/>
          <a:stretch/>
        </p:blipFill>
        <p:spPr>
          <a:xfrm>
            <a:off x="3442137" y="3146840"/>
            <a:ext cx="2406425" cy="1475091"/>
          </a:xfrm>
          <a:prstGeom prst="rect">
            <a:avLst/>
          </a:prstGeom>
          <a:noFill/>
          <a:ln>
            <a:noFill/>
          </a:ln>
        </p:spPr>
      </p:pic>
      <p:pic>
        <p:nvPicPr>
          <p:cNvPr id="391" name="Google Shape;391;p25"/>
          <p:cNvPicPr preferRelativeResize="0"/>
          <p:nvPr/>
        </p:nvPicPr>
        <p:blipFill rotWithShape="1">
          <a:blip r:embed="rId6">
            <a:alphaModFix/>
          </a:blip>
          <a:srcRect/>
          <a:stretch/>
        </p:blipFill>
        <p:spPr>
          <a:xfrm>
            <a:off x="340106" y="2702079"/>
            <a:ext cx="933074" cy="1093357"/>
          </a:xfrm>
          <a:prstGeom prst="rect">
            <a:avLst/>
          </a:prstGeom>
          <a:noFill/>
          <a:ln>
            <a:noFill/>
          </a:ln>
        </p:spPr>
      </p:pic>
      <p:sp>
        <p:nvSpPr>
          <p:cNvPr id="392" name="Google Shape;392;p25"/>
          <p:cNvSpPr txBox="1"/>
          <p:nvPr/>
        </p:nvSpPr>
        <p:spPr>
          <a:xfrm>
            <a:off x="1652515" y="2924959"/>
            <a:ext cx="102674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FFFFFF"/>
                </a:solidFill>
                <a:latin typeface="Arial"/>
                <a:ea typeface="Arial"/>
                <a:cs typeface="Arial"/>
                <a:sym typeface="Arial"/>
              </a:rPr>
              <a:t>Informe</a:t>
            </a:r>
            <a:endParaRPr sz="1400" b="0" i="0" u="none" strike="noStrike" cap="none">
              <a:solidFill>
                <a:srgbClr val="000000"/>
              </a:solidFill>
              <a:latin typeface="Arial"/>
              <a:ea typeface="Arial"/>
              <a:cs typeface="Arial"/>
              <a:sym typeface="Arial"/>
            </a:endParaRPr>
          </a:p>
        </p:txBody>
      </p:sp>
      <p:sp>
        <p:nvSpPr>
          <p:cNvPr id="393" name="Google Shape;393;p25"/>
          <p:cNvSpPr/>
          <p:nvPr/>
        </p:nvSpPr>
        <p:spPr>
          <a:xfrm>
            <a:off x="1146148" y="3210378"/>
            <a:ext cx="1708476" cy="316691"/>
          </a:xfrm>
          <a:prstGeom prst="roundRect">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200" b="1" i="0" u="none" strike="noStrike" cap="none">
                <a:solidFill>
                  <a:srgbClr val="FFFFFF"/>
                </a:solidFill>
                <a:latin typeface="Arial"/>
                <a:ea typeface="Arial"/>
                <a:cs typeface="Arial"/>
                <a:sym typeface="Arial"/>
              </a:rPr>
              <a:t>A las plataformas</a:t>
            </a:r>
            <a:endParaRPr sz="1200" b="1" i="0" u="none" strike="noStrike" cap="none">
              <a:solidFill>
                <a:srgbClr val="FFFFFF"/>
              </a:solidFill>
              <a:latin typeface="Arial"/>
              <a:ea typeface="Arial"/>
              <a:cs typeface="Arial"/>
              <a:sym typeface="Arial"/>
            </a:endParaRPr>
          </a:p>
        </p:txBody>
      </p:sp>
      <p:pic>
        <p:nvPicPr>
          <p:cNvPr id="394" name="Google Shape;394;p25"/>
          <p:cNvPicPr preferRelativeResize="0"/>
          <p:nvPr/>
        </p:nvPicPr>
        <p:blipFill rotWithShape="1">
          <a:blip r:embed="rId7">
            <a:alphaModFix amt="60000"/>
          </a:blip>
          <a:srcRect/>
          <a:stretch/>
        </p:blipFill>
        <p:spPr>
          <a:xfrm>
            <a:off x="3442137" y="1608137"/>
            <a:ext cx="2828729" cy="1353728"/>
          </a:xfrm>
          <a:prstGeom prst="rect">
            <a:avLst/>
          </a:prstGeom>
          <a:noFill/>
          <a:ln>
            <a:noFill/>
          </a:ln>
        </p:spPr>
      </p:pic>
      <p:pic>
        <p:nvPicPr>
          <p:cNvPr id="395" name="Google Shape;395;p25"/>
          <p:cNvPicPr preferRelativeResize="0"/>
          <p:nvPr/>
        </p:nvPicPr>
        <p:blipFill rotWithShape="1">
          <a:blip r:embed="rId8">
            <a:alphaModFix/>
          </a:blip>
          <a:srcRect t="392" b="-390"/>
          <a:stretch/>
        </p:blipFill>
        <p:spPr>
          <a:xfrm>
            <a:off x="6305636" y="1557014"/>
            <a:ext cx="2261992" cy="1390535"/>
          </a:xfrm>
          <a:prstGeom prst="rect">
            <a:avLst/>
          </a:prstGeom>
          <a:noFill/>
          <a:ln>
            <a:noFill/>
          </a:ln>
        </p:spPr>
      </p:pic>
      <p:pic>
        <p:nvPicPr>
          <p:cNvPr id="396" name="Google Shape;396;p25"/>
          <p:cNvPicPr preferRelativeResize="0"/>
          <p:nvPr/>
        </p:nvPicPr>
        <p:blipFill rotWithShape="1">
          <a:blip r:embed="rId9">
            <a:alphaModFix/>
          </a:blip>
          <a:srcRect/>
          <a:stretch/>
        </p:blipFill>
        <p:spPr>
          <a:xfrm>
            <a:off x="2634611" y="1938552"/>
            <a:ext cx="627461" cy="627461"/>
          </a:xfrm>
          <a:prstGeom prst="rect">
            <a:avLst/>
          </a:prstGeom>
          <a:noFill/>
          <a:ln>
            <a:noFill/>
          </a:ln>
        </p:spPr>
      </p:pic>
      <p:grpSp>
        <p:nvGrpSpPr>
          <p:cNvPr id="397" name="Google Shape;397;p25"/>
          <p:cNvGrpSpPr/>
          <p:nvPr/>
        </p:nvGrpSpPr>
        <p:grpSpPr>
          <a:xfrm>
            <a:off x="2634611" y="3691826"/>
            <a:ext cx="566504" cy="593969"/>
            <a:chOff x="4563251" y="3696008"/>
            <a:chExt cx="554763" cy="554763"/>
          </a:xfrm>
        </p:grpSpPr>
        <p:sp>
          <p:nvSpPr>
            <p:cNvPr id="398" name="Google Shape;398;p25"/>
            <p:cNvSpPr/>
            <p:nvPr/>
          </p:nvSpPr>
          <p:spPr>
            <a:xfrm>
              <a:off x="4563251" y="3696008"/>
              <a:ext cx="554763" cy="554763"/>
            </a:xfrm>
            <a:prstGeom prst="ellipse">
              <a:avLst/>
            </a:prstGeom>
            <a:solidFill>
              <a:srgbClr val="EE868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399" name="Google Shape;399;p25"/>
            <p:cNvPicPr preferRelativeResize="0"/>
            <p:nvPr/>
          </p:nvPicPr>
          <p:blipFill rotWithShape="1">
            <a:blip r:embed="rId10">
              <a:alphaModFix/>
            </a:blip>
            <a:srcRect/>
            <a:stretch/>
          </p:blipFill>
          <p:spPr>
            <a:xfrm>
              <a:off x="4606972" y="3815474"/>
              <a:ext cx="460338" cy="314517"/>
            </a:xfrm>
            <a:prstGeom prst="rect">
              <a:avLst/>
            </a:prstGeom>
            <a:noFill/>
            <a:ln>
              <a:noFill/>
            </a:ln>
          </p:spPr>
        </p:pic>
      </p:grpSp>
      <p:sp>
        <p:nvSpPr>
          <p:cNvPr id="400" name="Google Shape;400;p25"/>
          <p:cNvSpPr/>
          <p:nvPr/>
        </p:nvSpPr>
        <p:spPr>
          <a:xfrm>
            <a:off x="398573" y="197565"/>
            <a:ext cx="7684500" cy="106178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 sz="1050" b="0" i="0" u="none" strike="noStrike" cap="none">
                <a:solidFill>
                  <a:srgbClr val="FFFFFF"/>
                </a:solidFill>
                <a:latin typeface="Open Sans"/>
                <a:ea typeface="Open Sans"/>
                <a:cs typeface="Open Sans"/>
                <a:sym typeface="Open Sans"/>
              </a:rPr>
              <a:t>Las diferentes plataformas tienen diferentes políticas para lidiar con la desinformación, la información errónea y el contenido potencialmente dañino. </a:t>
            </a:r>
            <a:br>
              <a:rPr lang="en" sz="1050" b="0" i="0" u="none" strike="noStrike" cap="none">
                <a:solidFill>
                  <a:srgbClr val="FFFFFF"/>
                </a:solidFill>
                <a:latin typeface="Open Sans"/>
                <a:ea typeface="Open Sans"/>
                <a:cs typeface="Open Sans"/>
                <a:sym typeface="Open Sans"/>
              </a:rPr>
            </a:br>
            <a:r>
              <a:rPr lang="en" sz="1050" b="0" i="0" u="none" strike="noStrike" cap="none">
                <a:solidFill>
                  <a:srgbClr val="FFFFFF"/>
                </a:solidFill>
                <a:latin typeface="Open Sans"/>
                <a:ea typeface="Open Sans"/>
                <a:cs typeface="Open Sans"/>
                <a:sym typeface="Open Sans"/>
              </a:rPr>
              <a:t>Pero puedes ayudar denunciando de forma proactiva las historias y publicaciones que te parezcan sospechosas (ya sea por su contenido, o porque crees que la cuenta que las publica podría no pertenecer a una persona real, o porque la publicación/comentario se está produciendo de forma coordinada y no auténtica). </a:t>
            </a:r>
            <a:br>
              <a:rPr lang="en" sz="1050" b="0" i="0" u="none" strike="noStrike" cap="none">
                <a:solidFill>
                  <a:srgbClr val="FFFFFF"/>
                </a:solidFill>
                <a:latin typeface="Open Sans"/>
                <a:ea typeface="Open Sans"/>
                <a:cs typeface="Open Sans"/>
                <a:sym typeface="Open Sans"/>
              </a:rPr>
            </a:br>
            <a:r>
              <a:rPr lang="en" sz="1050" b="0" i="0" u="none" strike="noStrike" cap="none">
                <a:solidFill>
                  <a:srgbClr val="FFFFFF"/>
                </a:solidFill>
                <a:latin typeface="Open Sans"/>
                <a:ea typeface="Open Sans"/>
                <a:cs typeface="Open Sans"/>
                <a:sym typeface="Open Sans"/>
              </a:rPr>
              <a:t>Las plataformas suelen tener una función para que puedas hacerlo fácilmente.</a:t>
            </a:r>
            <a:endParaRPr sz="1050" b="0" i="0" u="none" strike="noStrike" cap="none">
              <a:solidFill>
                <a:srgbClr val="FFFFFF"/>
              </a:solidFill>
              <a:latin typeface="Open Sans"/>
              <a:ea typeface="Open Sans"/>
              <a:cs typeface="Open Sans"/>
              <a:sym typeface="Open Sans"/>
            </a:endParaRPr>
          </a:p>
        </p:txBody>
      </p:sp>
      <p:pic>
        <p:nvPicPr>
          <p:cNvPr id="401" name="Google Shape;401;p25"/>
          <p:cNvPicPr preferRelativeResize="0"/>
          <p:nvPr/>
        </p:nvPicPr>
        <p:blipFill rotWithShape="1">
          <a:blip r:embed="rId11">
            <a:alphaModFix/>
          </a:blip>
          <a:srcRect/>
          <a:stretch/>
        </p:blipFill>
        <p:spPr>
          <a:xfrm>
            <a:off x="118451" y="4796950"/>
            <a:ext cx="939452" cy="20723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grpSp>
        <p:nvGrpSpPr>
          <p:cNvPr id="406" name="Google Shape;406;p26"/>
          <p:cNvGrpSpPr/>
          <p:nvPr/>
        </p:nvGrpSpPr>
        <p:grpSpPr>
          <a:xfrm>
            <a:off x="4167750" y="4704850"/>
            <a:ext cx="808500" cy="92100"/>
            <a:chOff x="3570750" y="4704850"/>
            <a:chExt cx="808500" cy="92100"/>
          </a:xfrm>
        </p:grpSpPr>
        <p:sp>
          <p:nvSpPr>
            <p:cNvPr id="407" name="Google Shape;407;p26"/>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6"/>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6"/>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6"/>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11" name="Google Shape;411;p26"/>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412" name="Google Shape;412;p26"/>
          <p:cNvSpPr/>
          <p:nvPr/>
        </p:nvSpPr>
        <p:spPr>
          <a:xfrm>
            <a:off x="360894" y="571714"/>
            <a:ext cx="8001412" cy="428574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 sz="1100" b="1" i="0" u="none" strike="noStrike" cap="none">
                <a:solidFill>
                  <a:srgbClr val="FFFFFF"/>
                </a:solidFill>
                <a:latin typeface="Montserrat"/>
                <a:ea typeface="Montserrat"/>
                <a:cs typeface="Montserrat"/>
                <a:sym typeface="Montserrat"/>
              </a:rPr>
              <a:t>¡La forma en que verificas los hechos de tus amigos y familiares es importante! </a:t>
            </a:r>
            <a:br>
              <a:rPr lang="en" sz="1100" b="1" i="0" u="none" strike="noStrike" cap="none">
                <a:solidFill>
                  <a:srgbClr val="FFFFFF"/>
                </a:solidFill>
                <a:latin typeface="Montserrat"/>
                <a:ea typeface="Montserrat"/>
                <a:cs typeface="Montserrat"/>
                <a:sym typeface="Montserrat"/>
              </a:rPr>
            </a:br>
            <a:r>
              <a:rPr lang="en" sz="1100" b="1" i="0" u="none" strike="noStrike" cap="none">
                <a:solidFill>
                  <a:srgbClr val="FFFFFF"/>
                </a:solidFill>
                <a:latin typeface="Montserrat"/>
                <a:ea typeface="Montserrat"/>
                <a:cs typeface="Montserrat"/>
                <a:sym typeface="Montserrat"/>
              </a:rPr>
              <a:t>A menudo determinará si te escuchan o cambian de opinión. </a:t>
            </a:r>
            <a:br>
              <a:rPr lang="en" sz="1100" b="1" i="0" u="none" strike="noStrike" cap="none">
                <a:solidFill>
                  <a:srgbClr val="FFFFFF"/>
                </a:solidFill>
                <a:latin typeface="Montserrat"/>
                <a:ea typeface="Montserrat"/>
                <a:cs typeface="Montserrat"/>
                <a:sym typeface="Montserrat"/>
              </a:rPr>
            </a:br>
            <a:r>
              <a:rPr lang="en" sz="1100" b="1" i="0" u="none" strike="noStrike" cap="none">
                <a:solidFill>
                  <a:srgbClr val="FFFFFF"/>
                </a:solidFill>
                <a:latin typeface="Montserrat"/>
                <a:ea typeface="Montserrat"/>
                <a:cs typeface="Montserrat"/>
                <a:sym typeface="Montserrat"/>
              </a:rPr>
              <a:t>A continuación se presentan algunas ideas sobre cómo abordar estas conversaciones difíciles.</a:t>
            </a:r>
            <a:endParaRPr/>
          </a:p>
          <a:p>
            <a:pPr marL="0" marR="0" lvl="0" indent="0" algn="just" rtl="0">
              <a:lnSpc>
                <a:spcPct val="100000"/>
              </a:lnSpc>
              <a:spcBef>
                <a:spcPts val="0"/>
              </a:spcBef>
              <a:spcAft>
                <a:spcPts val="0"/>
              </a:spcAft>
              <a:buNone/>
            </a:pPr>
            <a:endParaRPr sz="1200" b="0" i="0" u="none" strike="noStrike" cap="none">
              <a:solidFill>
                <a:srgbClr val="FFFFFF"/>
              </a:solidFill>
              <a:latin typeface="Montserrat"/>
              <a:ea typeface="Montserrat"/>
              <a:cs typeface="Montserrat"/>
              <a:sym typeface="Montserrat"/>
            </a:endParaRPr>
          </a:p>
          <a:p>
            <a:pPr marL="0" marR="0" lvl="0" indent="0" algn="just" rtl="0">
              <a:lnSpc>
                <a:spcPct val="100000"/>
              </a:lnSpc>
              <a:spcBef>
                <a:spcPts val="0"/>
              </a:spcBef>
              <a:spcAft>
                <a:spcPts val="0"/>
              </a:spcAft>
              <a:buNone/>
            </a:pPr>
            <a:r>
              <a:rPr lang="en" sz="1400" b="0" i="1" u="none" strike="noStrike" cap="none">
                <a:solidFill>
                  <a:srgbClr val="FFFFFF"/>
                </a:solidFill>
                <a:latin typeface="Montserrat"/>
                <a:ea typeface="Montserrat"/>
                <a:cs typeface="Montserrat"/>
                <a:sym typeface="Montserrat"/>
              </a:rPr>
              <a:t>El mayor error que puedes cometer</a:t>
            </a:r>
            <a:r>
              <a:rPr lang="en" sz="1400" b="0" i="0" u="none" strike="noStrike" cap="none">
                <a:solidFill>
                  <a:srgbClr val="FFFFFF"/>
                </a:solidFill>
                <a:latin typeface="Montserrat"/>
                <a:ea typeface="Montserrat"/>
                <a:cs typeface="Montserrat"/>
                <a:sym typeface="Montserrat"/>
              </a:rPr>
              <a:t>: </a:t>
            </a:r>
            <a:endParaRPr sz="1400" b="0" i="0" u="none" strike="noStrike" cap="none">
              <a:solidFill>
                <a:srgbClr val="FFFFFF"/>
              </a:solidFill>
              <a:latin typeface="Montserrat"/>
              <a:ea typeface="Montserrat"/>
              <a:cs typeface="Montserrat"/>
              <a:sym typeface="Montserrat"/>
            </a:endParaRPr>
          </a:p>
          <a:p>
            <a:pPr marL="0" marR="0" lvl="0" indent="0" algn="just" rtl="0">
              <a:lnSpc>
                <a:spcPct val="100000"/>
              </a:lnSpc>
              <a:spcBef>
                <a:spcPts val="0"/>
              </a:spcBef>
              <a:spcAft>
                <a:spcPts val="0"/>
              </a:spcAft>
              <a:buNone/>
            </a:pPr>
            <a:r>
              <a:rPr lang="en" sz="1050" b="0" i="0" u="none" strike="noStrike" cap="none">
                <a:solidFill>
                  <a:srgbClr val="FFFFFF"/>
                </a:solidFill>
                <a:latin typeface="Open Sans"/>
                <a:ea typeface="Open Sans"/>
                <a:cs typeface="Open Sans"/>
                <a:sym typeface="Open Sans"/>
              </a:rPr>
              <a:t>Si bien la tentación de insultar a las personas que creen en la desinformación es tentadora, es extremadamente contraproducente.  Muchas de estas personas pueden tener preocupaciones comprensibles, aunque equivocadas, que se aplican a su situación específica, pero no a la población en general. Por ejemplo, es posible que su hijo haya tenido una reacción a una vacuna porque los médicos no estaban al tanto de una alergia, y es posible que desconfíe de las vacunas debido a ello. Atacarlos en tal caso solo envalentonará sus creencias.</a:t>
            </a:r>
            <a:endParaRPr sz="1050" b="0" i="1" u="none" strike="noStrike" cap="none">
              <a:solidFill>
                <a:srgbClr val="FFFFFF"/>
              </a:solidFill>
              <a:latin typeface="Montserrat"/>
              <a:ea typeface="Montserrat"/>
              <a:cs typeface="Montserrat"/>
              <a:sym typeface="Montserrat"/>
            </a:endParaRPr>
          </a:p>
          <a:p>
            <a:pPr marL="0" marR="0" lvl="0" indent="0" algn="just" rtl="0">
              <a:lnSpc>
                <a:spcPct val="100000"/>
              </a:lnSpc>
              <a:spcBef>
                <a:spcPts val="0"/>
              </a:spcBef>
              <a:spcAft>
                <a:spcPts val="0"/>
              </a:spcAft>
              <a:buNone/>
            </a:pPr>
            <a:endParaRPr sz="1400" b="0" i="1" u="none" strike="noStrike" cap="none">
              <a:solidFill>
                <a:srgbClr val="FFFFFF"/>
              </a:solidFill>
              <a:latin typeface="Montserrat"/>
              <a:ea typeface="Montserrat"/>
              <a:cs typeface="Montserrat"/>
              <a:sym typeface="Montserrat"/>
            </a:endParaRPr>
          </a:p>
          <a:p>
            <a:pPr marL="0" marR="0" lvl="0" indent="0" algn="just" rtl="0">
              <a:lnSpc>
                <a:spcPct val="100000"/>
              </a:lnSpc>
              <a:spcBef>
                <a:spcPts val="0"/>
              </a:spcBef>
              <a:spcAft>
                <a:spcPts val="0"/>
              </a:spcAft>
              <a:buNone/>
            </a:pPr>
            <a:r>
              <a:rPr lang="en" sz="1400" b="0" i="1" u="none" strike="noStrike" cap="none">
                <a:solidFill>
                  <a:srgbClr val="FFFFFF"/>
                </a:solidFill>
                <a:latin typeface="Montserrat"/>
                <a:ea typeface="Montserrat"/>
                <a:cs typeface="Montserrat"/>
                <a:sym typeface="Montserrat"/>
              </a:rPr>
              <a:t>Llegar a los partidarios de la línea dura compartiendo sus preocupaciones:</a:t>
            </a:r>
            <a:endParaRPr/>
          </a:p>
          <a:p>
            <a:pPr marL="0" marR="0" lvl="0" indent="0" algn="just" rtl="0">
              <a:lnSpc>
                <a:spcPct val="100000"/>
              </a:lnSpc>
              <a:spcBef>
                <a:spcPts val="0"/>
              </a:spcBef>
              <a:spcAft>
                <a:spcPts val="0"/>
              </a:spcAft>
              <a:buNone/>
            </a:pPr>
            <a:r>
              <a:rPr lang="en" sz="1050" b="0" i="0" u="none" strike="noStrike" cap="none">
                <a:solidFill>
                  <a:srgbClr val="FFFFFF"/>
                </a:solidFill>
                <a:latin typeface="Open Sans"/>
                <a:ea typeface="Open Sans"/>
                <a:cs typeface="Open Sans"/>
                <a:sym typeface="Open Sans"/>
              </a:rPr>
              <a:t>Al final del día, las personas que creen en la desinformación (como los negacionistas de las vacunas) también son personas que solo quieren asegurarse de que sus hijos estén seguros. Sin embargo, la evidencia indica que las vacunas son (como mínimo) más seguras que no vacunarse. Explicar esto de una manera compañera y empática es la forma más probable de hacer que las personas cambien de opinión; En otras palabras, sé paciente y sé amable con ellos.</a:t>
            </a:r>
            <a:endParaRPr/>
          </a:p>
          <a:p>
            <a:pPr marL="0" marR="0" lvl="0" indent="0" algn="just" rtl="0">
              <a:lnSpc>
                <a:spcPct val="100000"/>
              </a:lnSpc>
              <a:spcBef>
                <a:spcPts val="0"/>
              </a:spcBef>
              <a:spcAft>
                <a:spcPts val="0"/>
              </a:spcAft>
              <a:buNone/>
            </a:pPr>
            <a:endParaRPr sz="1400" b="0" i="1" u="none" strike="noStrike" cap="none">
              <a:solidFill>
                <a:srgbClr val="FFFFFF"/>
              </a:solidFill>
              <a:latin typeface="Montserrat"/>
              <a:ea typeface="Montserrat"/>
              <a:cs typeface="Montserrat"/>
              <a:sym typeface="Montserrat"/>
            </a:endParaRPr>
          </a:p>
          <a:p>
            <a:pPr marL="0" marR="0" lvl="0" indent="0" algn="just" rtl="0">
              <a:lnSpc>
                <a:spcPct val="100000"/>
              </a:lnSpc>
              <a:spcBef>
                <a:spcPts val="0"/>
              </a:spcBef>
              <a:spcAft>
                <a:spcPts val="0"/>
              </a:spcAft>
              <a:buNone/>
            </a:pPr>
            <a:r>
              <a:rPr lang="en" sz="1400" b="0" i="1" u="none" strike="noStrike" cap="none">
                <a:solidFill>
                  <a:srgbClr val="FFFFFF"/>
                </a:solidFill>
                <a:latin typeface="Montserrat"/>
                <a:ea typeface="Montserrat"/>
                <a:cs typeface="Montserrat"/>
                <a:sym typeface="Montserrat"/>
              </a:rPr>
              <a:t>El proceso científico está lleno de incertidumbre y esto no se comunica muy bien:</a:t>
            </a:r>
            <a:endParaRPr/>
          </a:p>
          <a:p>
            <a:pPr marL="0" marR="0" lvl="0" indent="0" algn="just" rtl="0">
              <a:lnSpc>
                <a:spcPct val="100000"/>
              </a:lnSpc>
              <a:spcBef>
                <a:spcPts val="0"/>
              </a:spcBef>
              <a:spcAft>
                <a:spcPts val="0"/>
              </a:spcAft>
              <a:buNone/>
            </a:pPr>
            <a:r>
              <a:rPr lang="en" sz="1050" b="0" i="0" u="none" strike="noStrike" cap="none">
                <a:solidFill>
                  <a:srgbClr val="FFFFFF"/>
                </a:solidFill>
                <a:latin typeface="Open Sans"/>
                <a:ea typeface="Open Sans"/>
                <a:cs typeface="Open Sans"/>
                <a:sym typeface="Open Sans"/>
              </a:rPr>
              <a:t>Cualquier información que proporcione debe ir acompañada de una explicación honesta del grado en que existe un consenso o certeza científica. Si bien este no debe ser el mensaje principal cuando se habla con amigos y familiares, debe incluirse y reflejar con precisión el grado de incertidumbre entre los expertos. La gente necesita entender que la ciencia es un proceso de ensayo y error y que las decisiones se toman en base a la mejor información disponible en ese momento, que está sujeta a cambios a medida que se realizan nuevos estudios.</a:t>
            </a:r>
            <a:endParaRPr sz="1050" b="0" i="0" u="none" strike="noStrike" cap="none">
              <a:solidFill>
                <a:srgbClr val="FFFFFF"/>
              </a:solidFill>
              <a:latin typeface="Montserrat"/>
              <a:ea typeface="Montserrat"/>
              <a:cs typeface="Montserrat"/>
              <a:sym typeface="Montserrat"/>
            </a:endParaRPr>
          </a:p>
        </p:txBody>
      </p:sp>
      <p:pic>
        <p:nvPicPr>
          <p:cNvPr id="413" name="Google Shape;413;p26"/>
          <p:cNvPicPr preferRelativeResize="0"/>
          <p:nvPr/>
        </p:nvPicPr>
        <p:blipFill rotWithShape="1">
          <a:blip r:embed="rId4">
            <a:alphaModFix/>
          </a:blip>
          <a:srcRect/>
          <a:stretch/>
        </p:blipFill>
        <p:spPr>
          <a:xfrm>
            <a:off x="118451" y="4796950"/>
            <a:ext cx="939452" cy="20723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grpSp>
        <p:nvGrpSpPr>
          <p:cNvPr id="418" name="Google Shape;418;p27"/>
          <p:cNvGrpSpPr/>
          <p:nvPr/>
        </p:nvGrpSpPr>
        <p:grpSpPr>
          <a:xfrm>
            <a:off x="4167750" y="4704850"/>
            <a:ext cx="808500" cy="92100"/>
            <a:chOff x="3570750" y="4704850"/>
            <a:chExt cx="808500" cy="92100"/>
          </a:xfrm>
        </p:grpSpPr>
        <p:sp>
          <p:nvSpPr>
            <p:cNvPr id="419" name="Google Shape;419;p27"/>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27"/>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7"/>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7"/>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23" name="Google Shape;423;p27"/>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424" name="Google Shape;424;p27"/>
          <p:cNvSpPr txBox="1"/>
          <p:nvPr/>
        </p:nvSpPr>
        <p:spPr>
          <a:xfrm>
            <a:off x="5584107" y="904107"/>
            <a:ext cx="3600780" cy="906362"/>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 sz="2300" b="1" i="0" u="none" strike="noStrike" cap="none">
                <a:solidFill>
                  <a:srgbClr val="FFFFFF"/>
                </a:solidFill>
                <a:latin typeface="Montserrat"/>
                <a:ea typeface="Montserrat"/>
                <a:cs typeface="Montserrat"/>
                <a:sym typeface="Montserrat"/>
              </a:rPr>
              <a:t>NO TE AVERGÜENCES</a:t>
            </a:r>
            <a:br>
              <a:rPr lang="en" sz="2300" b="1" i="0" u="none" strike="noStrike" cap="none">
                <a:solidFill>
                  <a:srgbClr val="FFFFFF"/>
                </a:solidFill>
                <a:latin typeface="Montserrat"/>
                <a:ea typeface="Montserrat"/>
                <a:cs typeface="Montserrat"/>
                <a:sym typeface="Montserrat"/>
              </a:rPr>
            </a:br>
            <a:r>
              <a:rPr lang="en" sz="2300" b="1" i="0" u="none" strike="noStrike" cap="none">
                <a:solidFill>
                  <a:srgbClr val="FFFFFF"/>
                </a:solidFill>
                <a:latin typeface="Montserrat"/>
                <a:ea typeface="Montserrat"/>
                <a:cs typeface="Montserrat"/>
                <a:sym typeface="Montserrat"/>
              </a:rPr>
              <a:t>MOSTRAR EMPATÍA</a:t>
            </a:r>
            <a:endParaRPr sz="2300" b="0" i="0" u="none" strike="noStrike" cap="none">
              <a:solidFill>
                <a:srgbClr val="000000"/>
              </a:solidFill>
              <a:latin typeface="Arial"/>
              <a:ea typeface="Arial"/>
              <a:cs typeface="Arial"/>
              <a:sym typeface="Arial"/>
            </a:endParaRPr>
          </a:p>
        </p:txBody>
      </p:sp>
      <p:pic>
        <p:nvPicPr>
          <p:cNvPr id="425" name="Google Shape;425;p27"/>
          <p:cNvPicPr preferRelativeResize="0"/>
          <p:nvPr/>
        </p:nvPicPr>
        <p:blipFill rotWithShape="1">
          <a:blip r:embed="rId4">
            <a:alphaModFix/>
          </a:blip>
          <a:srcRect/>
          <a:stretch/>
        </p:blipFill>
        <p:spPr>
          <a:xfrm>
            <a:off x="3465169" y="1091879"/>
            <a:ext cx="2360362" cy="2357736"/>
          </a:xfrm>
          <a:prstGeom prst="rect">
            <a:avLst/>
          </a:prstGeom>
          <a:noFill/>
          <a:ln>
            <a:noFill/>
          </a:ln>
        </p:spPr>
      </p:pic>
      <p:sp>
        <p:nvSpPr>
          <p:cNvPr id="426" name="Google Shape;426;p27"/>
          <p:cNvSpPr txBox="1"/>
          <p:nvPr/>
        </p:nvSpPr>
        <p:spPr>
          <a:xfrm>
            <a:off x="5961550" y="1657982"/>
            <a:ext cx="3600780" cy="904823"/>
          </a:xfrm>
          <a:prstGeom prst="rect">
            <a:avLst/>
          </a:prstGeom>
          <a:noFill/>
          <a:ln>
            <a:noFill/>
          </a:ln>
        </p:spPr>
        <p:txBody>
          <a:bodyPr spcFirstLastPara="1" wrap="square" lIns="91425" tIns="45700" rIns="91425" bIns="45700" anchor="t" anchorCtr="0">
            <a:spAutoFit/>
          </a:bodyPr>
          <a:lstStyle/>
          <a:p>
            <a:pPr marL="0" marR="0" lvl="0" indent="0" algn="l" rtl="0">
              <a:lnSpc>
                <a:spcPct val="176000"/>
              </a:lnSpc>
              <a:spcBef>
                <a:spcPts val="0"/>
              </a:spcBef>
              <a:spcAft>
                <a:spcPts val="0"/>
              </a:spcAft>
              <a:buNone/>
            </a:pPr>
            <a:r>
              <a:rPr lang="en" sz="1000" b="0" i="0" u="none" strike="noStrike" cap="none">
                <a:solidFill>
                  <a:srgbClr val="FFFFFF"/>
                </a:solidFill>
                <a:latin typeface="Montserrat"/>
                <a:ea typeface="Montserrat"/>
                <a:cs typeface="Montserrat"/>
                <a:sym typeface="Montserrat"/>
              </a:rPr>
              <a:t>Tomando un tono de </a:t>
            </a:r>
            <a:br>
              <a:rPr lang="en" sz="1000" b="0" i="0" u="none" strike="noStrike" cap="none">
                <a:solidFill>
                  <a:srgbClr val="FFFFFF"/>
                </a:solidFill>
                <a:latin typeface="Montserrat"/>
                <a:ea typeface="Montserrat"/>
                <a:cs typeface="Montserrat"/>
                <a:sym typeface="Montserrat"/>
              </a:rPr>
            </a:br>
            <a:r>
              <a:rPr lang="en" sz="1000" b="0" i="0" u="none" strike="noStrike" cap="none">
                <a:solidFill>
                  <a:srgbClr val="FFFFFF"/>
                </a:solidFill>
                <a:latin typeface="Montserrat"/>
                <a:ea typeface="Montserrat"/>
                <a:cs typeface="Montserrat"/>
                <a:sym typeface="Montserrat"/>
              </a:rPr>
              <a:t>"Te equivocas y yo tengo razón"</a:t>
            </a:r>
            <a:br>
              <a:rPr lang="en" sz="1000" b="0" i="0" u="none" strike="noStrike" cap="none">
                <a:solidFill>
                  <a:srgbClr val="FFFFFF"/>
                </a:solidFill>
                <a:latin typeface="Montserrat"/>
                <a:ea typeface="Montserrat"/>
                <a:cs typeface="Montserrat"/>
                <a:sym typeface="Montserrat"/>
              </a:rPr>
            </a:br>
            <a:r>
              <a:rPr lang="en" sz="1000" b="0" i="0" u="none" strike="noStrike" cap="none">
                <a:solidFill>
                  <a:srgbClr val="FFFFFF"/>
                </a:solidFill>
                <a:latin typeface="Montserrat"/>
                <a:ea typeface="Montserrat"/>
                <a:cs typeface="Montserrat"/>
                <a:sym typeface="Montserrat"/>
              </a:rPr>
              <a:t>no funciona</a:t>
            </a:r>
            <a:endParaRPr sz="1400" b="0" i="0" u="none" strike="noStrike" cap="none">
              <a:solidFill>
                <a:srgbClr val="000000"/>
              </a:solidFill>
              <a:latin typeface="Arial"/>
              <a:ea typeface="Arial"/>
              <a:cs typeface="Arial"/>
              <a:sym typeface="Arial"/>
            </a:endParaRPr>
          </a:p>
        </p:txBody>
      </p:sp>
      <p:sp>
        <p:nvSpPr>
          <p:cNvPr id="427" name="Google Shape;427;p27"/>
          <p:cNvSpPr/>
          <p:nvPr/>
        </p:nvSpPr>
        <p:spPr>
          <a:xfrm>
            <a:off x="1710137" y="3194351"/>
            <a:ext cx="5758626" cy="440950"/>
          </a:xfrm>
          <a:prstGeom prst="roundRect">
            <a:avLst>
              <a:gd name="adj" fmla="val 50000"/>
            </a:avLst>
          </a:prstGeom>
          <a:solidFill>
            <a:srgbClr val="FF5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600" b="1" i="0" u="none" strike="noStrike" cap="none">
                <a:solidFill>
                  <a:srgbClr val="FFFFFF"/>
                </a:solidFill>
                <a:latin typeface="Arial"/>
                <a:ea typeface="Arial"/>
                <a:cs typeface="Arial"/>
                <a:sym typeface="Arial"/>
              </a:rPr>
              <a:t>Cómo hablar de desinformación con amigos y familiares</a:t>
            </a:r>
            <a:endParaRPr sz="1400" b="0" i="0" u="none" strike="noStrike" cap="none">
              <a:solidFill>
                <a:srgbClr val="000000"/>
              </a:solidFill>
              <a:latin typeface="Arial"/>
              <a:ea typeface="Arial"/>
              <a:cs typeface="Arial"/>
              <a:sym typeface="Arial"/>
            </a:endParaRPr>
          </a:p>
        </p:txBody>
      </p:sp>
      <p:sp>
        <p:nvSpPr>
          <p:cNvPr id="428" name="Google Shape;428;p27"/>
          <p:cNvSpPr txBox="1"/>
          <p:nvPr/>
        </p:nvSpPr>
        <p:spPr>
          <a:xfrm>
            <a:off x="1160378" y="3853579"/>
            <a:ext cx="6858000" cy="517024"/>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n" sz="2400" b="1" i="0" u="none" strike="noStrike" cap="none">
                <a:solidFill>
                  <a:srgbClr val="FFFFFF"/>
                </a:solidFill>
                <a:latin typeface="Montserrat"/>
                <a:ea typeface="Montserrat"/>
                <a:cs typeface="Montserrat"/>
                <a:sym typeface="Montserrat"/>
              </a:rPr>
              <a:t>NO ESPERES UN CAMBIO INMEDIATO</a:t>
            </a:r>
            <a:endParaRPr sz="1400" b="0" i="0" u="none" strike="noStrike" cap="none">
              <a:solidFill>
                <a:srgbClr val="000000"/>
              </a:solidFill>
              <a:latin typeface="Arial"/>
              <a:ea typeface="Arial"/>
              <a:cs typeface="Arial"/>
              <a:sym typeface="Arial"/>
            </a:endParaRPr>
          </a:p>
        </p:txBody>
      </p:sp>
      <p:sp>
        <p:nvSpPr>
          <p:cNvPr id="429" name="Google Shape;429;p27"/>
          <p:cNvSpPr txBox="1"/>
          <p:nvPr/>
        </p:nvSpPr>
        <p:spPr>
          <a:xfrm>
            <a:off x="1998303" y="4247314"/>
            <a:ext cx="5386194" cy="363777"/>
          </a:xfrm>
          <a:prstGeom prst="rect">
            <a:avLst/>
          </a:prstGeom>
          <a:noFill/>
          <a:ln>
            <a:noFill/>
          </a:ln>
        </p:spPr>
        <p:txBody>
          <a:bodyPr spcFirstLastPara="1" wrap="square" lIns="91425" tIns="45700" rIns="91425" bIns="45700" anchor="t" anchorCtr="0">
            <a:spAutoFit/>
          </a:bodyPr>
          <a:lstStyle/>
          <a:p>
            <a:pPr marL="0" marR="0" lvl="0" indent="0" algn="ctr" rtl="0">
              <a:lnSpc>
                <a:spcPct val="195555"/>
              </a:lnSpc>
              <a:spcBef>
                <a:spcPts val="0"/>
              </a:spcBef>
              <a:spcAft>
                <a:spcPts val="0"/>
              </a:spcAft>
              <a:buNone/>
            </a:pPr>
            <a:r>
              <a:rPr lang="en" sz="900" b="0" i="0" u="none" strike="noStrike" cap="none">
                <a:solidFill>
                  <a:srgbClr val="FFFFFF"/>
                </a:solidFill>
                <a:latin typeface="Montserrat"/>
                <a:ea typeface="Montserrat"/>
                <a:cs typeface="Montserrat"/>
                <a:sym typeface="Montserrat"/>
              </a:rPr>
              <a:t>Se necesita cortesía y paciencia para evitar que la gente difunda desinformación</a:t>
            </a:r>
            <a:endParaRPr sz="900" b="0" i="0" u="none" strike="noStrike" cap="none">
              <a:solidFill>
                <a:srgbClr val="FFFFFF"/>
              </a:solidFill>
              <a:latin typeface="Montserrat"/>
              <a:ea typeface="Montserrat"/>
              <a:cs typeface="Montserrat"/>
              <a:sym typeface="Montserrat"/>
            </a:endParaRPr>
          </a:p>
        </p:txBody>
      </p:sp>
      <p:sp>
        <p:nvSpPr>
          <p:cNvPr id="430" name="Google Shape;430;p27"/>
          <p:cNvSpPr txBox="1"/>
          <p:nvPr/>
        </p:nvSpPr>
        <p:spPr>
          <a:xfrm>
            <a:off x="0" y="995623"/>
            <a:ext cx="3600900" cy="517024"/>
          </a:xfrm>
          <a:prstGeom prst="rect">
            <a:avLst/>
          </a:prstGeom>
          <a:noFill/>
          <a:ln>
            <a:noFill/>
          </a:ln>
        </p:spPr>
        <p:txBody>
          <a:bodyPr spcFirstLastPara="1" wrap="square" lIns="91425" tIns="45700" rIns="91425" bIns="45700" anchor="t" anchorCtr="0">
            <a:spAutoFit/>
          </a:bodyPr>
          <a:lstStyle/>
          <a:p>
            <a:pPr marL="0" marR="0" lvl="0" indent="0" algn="r" rtl="0">
              <a:lnSpc>
                <a:spcPct val="115000"/>
              </a:lnSpc>
              <a:spcBef>
                <a:spcPts val="0"/>
              </a:spcBef>
              <a:spcAft>
                <a:spcPts val="0"/>
              </a:spcAft>
              <a:buNone/>
            </a:pPr>
            <a:r>
              <a:rPr lang="en" sz="2400" b="1" i="0" u="none" strike="noStrike" cap="none">
                <a:solidFill>
                  <a:srgbClr val="FFFFFF"/>
                </a:solidFill>
                <a:latin typeface="Montserrat"/>
                <a:ea typeface="Montserrat"/>
                <a:cs typeface="Montserrat"/>
                <a:sym typeface="Montserrat"/>
              </a:rPr>
              <a:t>MANTENTE ACTIVO</a:t>
            </a:r>
            <a:endParaRPr sz="1400" b="0" i="0" u="none" strike="noStrike" cap="none">
              <a:solidFill>
                <a:srgbClr val="000000"/>
              </a:solidFill>
              <a:latin typeface="Arial"/>
              <a:ea typeface="Arial"/>
              <a:cs typeface="Arial"/>
              <a:sym typeface="Arial"/>
            </a:endParaRPr>
          </a:p>
        </p:txBody>
      </p:sp>
      <p:sp>
        <p:nvSpPr>
          <p:cNvPr id="431" name="Google Shape;431;p27"/>
          <p:cNvSpPr txBox="1"/>
          <p:nvPr/>
        </p:nvSpPr>
        <p:spPr>
          <a:xfrm>
            <a:off x="-135611" y="1381018"/>
            <a:ext cx="3600780" cy="635262"/>
          </a:xfrm>
          <a:prstGeom prst="rect">
            <a:avLst/>
          </a:prstGeom>
          <a:noFill/>
          <a:ln>
            <a:noFill/>
          </a:ln>
        </p:spPr>
        <p:txBody>
          <a:bodyPr spcFirstLastPara="1" wrap="square" lIns="91425" tIns="45700" rIns="91425" bIns="45700" anchor="t" anchorCtr="0">
            <a:spAutoFit/>
          </a:bodyPr>
          <a:lstStyle/>
          <a:p>
            <a:pPr marL="0" marR="0" lvl="0" indent="0" algn="r" rtl="0">
              <a:lnSpc>
                <a:spcPct val="195555"/>
              </a:lnSpc>
              <a:spcBef>
                <a:spcPts val="0"/>
              </a:spcBef>
              <a:spcAft>
                <a:spcPts val="0"/>
              </a:spcAft>
              <a:buNone/>
            </a:pPr>
            <a:r>
              <a:rPr lang="en" sz="900" b="0" i="0" u="none" strike="noStrike" cap="none">
                <a:solidFill>
                  <a:srgbClr val="FFFFFF"/>
                </a:solidFill>
                <a:latin typeface="Montserrat"/>
                <a:ea typeface="Montserrat"/>
                <a:cs typeface="Montserrat"/>
                <a:sym typeface="Montserrat"/>
              </a:rPr>
              <a:t>TODOS tenemos la responsabilidad de obstaculizar </a:t>
            </a:r>
            <a:br>
              <a:rPr lang="en" sz="900" b="0" i="0" u="none" strike="noStrike" cap="none">
                <a:solidFill>
                  <a:srgbClr val="FFFFFF"/>
                </a:solidFill>
                <a:latin typeface="Montserrat"/>
                <a:ea typeface="Montserrat"/>
                <a:cs typeface="Montserrat"/>
                <a:sym typeface="Montserrat"/>
              </a:rPr>
            </a:br>
            <a:r>
              <a:rPr lang="en" sz="900" b="0" i="0" u="none" strike="noStrike" cap="none">
                <a:solidFill>
                  <a:srgbClr val="FFFFFF"/>
                </a:solidFill>
                <a:latin typeface="Montserrat"/>
                <a:ea typeface="Montserrat"/>
                <a:cs typeface="Montserrat"/>
                <a:sym typeface="Montserrat"/>
              </a:rPr>
              <a:t>la difusión de información engañosa</a:t>
            </a:r>
            <a:endParaRPr sz="1400" b="0" i="0" u="none" strike="noStrike" cap="none">
              <a:solidFill>
                <a:srgbClr val="000000"/>
              </a:solidFill>
              <a:latin typeface="Arial"/>
              <a:ea typeface="Arial"/>
              <a:cs typeface="Arial"/>
              <a:sym typeface="Arial"/>
            </a:endParaRPr>
          </a:p>
        </p:txBody>
      </p:sp>
      <p:pic>
        <p:nvPicPr>
          <p:cNvPr id="432" name="Google Shape;432;p27"/>
          <p:cNvPicPr preferRelativeResize="0"/>
          <p:nvPr/>
        </p:nvPicPr>
        <p:blipFill rotWithShape="1">
          <a:blip r:embed="rId5">
            <a:alphaModFix/>
          </a:blip>
          <a:srcRect/>
          <a:stretch/>
        </p:blipFill>
        <p:spPr>
          <a:xfrm>
            <a:off x="118451" y="4796950"/>
            <a:ext cx="939452" cy="20723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6"/>
          <p:cNvSpPr txBox="1"/>
          <p:nvPr/>
        </p:nvSpPr>
        <p:spPr>
          <a:xfrm>
            <a:off x="2397887" y="1233995"/>
            <a:ext cx="3862865"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4000" b="1" i="0" u="none" strike="noStrike" cap="none">
                <a:solidFill>
                  <a:srgbClr val="FFFFFF"/>
                </a:solidFill>
                <a:latin typeface="Montserrat"/>
                <a:ea typeface="Montserrat"/>
                <a:cs typeface="Montserrat"/>
                <a:sym typeface="Montserrat"/>
              </a:rPr>
              <a:t>Qué</a:t>
            </a:r>
            <a:endParaRPr sz="4000" b="1" i="0" u="none" strike="noStrike" cap="none">
              <a:solidFill>
                <a:srgbClr val="FFFFFF"/>
              </a:solidFill>
              <a:latin typeface="Montserrat"/>
              <a:ea typeface="Montserrat"/>
              <a:cs typeface="Montserrat"/>
              <a:sym typeface="Montserrat"/>
            </a:endParaRPr>
          </a:p>
        </p:txBody>
      </p:sp>
      <p:sp>
        <p:nvSpPr>
          <p:cNvPr id="438" name="Google Shape;438;p36"/>
          <p:cNvSpPr txBox="1"/>
          <p:nvPr/>
        </p:nvSpPr>
        <p:spPr>
          <a:xfrm>
            <a:off x="2448930" y="1982711"/>
            <a:ext cx="339412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4000" b="1" i="0" u="none" strike="noStrike" cap="none">
                <a:solidFill>
                  <a:srgbClr val="FFFFFF"/>
                </a:solidFill>
                <a:latin typeface="Montserrat"/>
                <a:ea typeface="Montserrat"/>
                <a:cs typeface="Montserrat"/>
                <a:sym typeface="Montserrat"/>
              </a:rPr>
              <a:t>Cómo</a:t>
            </a:r>
            <a:endParaRPr sz="1400" b="0" i="0" u="none" strike="noStrike" cap="none">
              <a:solidFill>
                <a:srgbClr val="000000"/>
              </a:solidFill>
              <a:latin typeface="Arial"/>
              <a:ea typeface="Arial"/>
              <a:cs typeface="Arial"/>
              <a:sym typeface="Arial"/>
            </a:endParaRPr>
          </a:p>
        </p:txBody>
      </p:sp>
      <p:pic>
        <p:nvPicPr>
          <p:cNvPr id="439" name="Google Shape;439;p36"/>
          <p:cNvPicPr preferRelativeResize="0"/>
          <p:nvPr/>
        </p:nvPicPr>
        <p:blipFill rotWithShape="1">
          <a:blip r:embed="rId3">
            <a:alphaModFix/>
          </a:blip>
          <a:srcRect/>
          <a:stretch/>
        </p:blipFill>
        <p:spPr>
          <a:xfrm>
            <a:off x="1091051" y="765643"/>
            <a:ext cx="1306836" cy="3512871"/>
          </a:xfrm>
          <a:prstGeom prst="rect">
            <a:avLst/>
          </a:prstGeom>
          <a:noFill/>
          <a:ln>
            <a:noFill/>
          </a:ln>
          <a:effectLst>
            <a:reflection stA="14000" endPos="55000" sy="-100000" algn="bl" rotWithShape="0"/>
          </a:effectLst>
        </p:spPr>
      </p:pic>
      <p:sp>
        <p:nvSpPr>
          <p:cNvPr id="440" name="Google Shape;440;p36"/>
          <p:cNvSpPr/>
          <p:nvPr/>
        </p:nvSpPr>
        <p:spPr>
          <a:xfrm>
            <a:off x="4027082" y="1439542"/>
            <a:ext cx="2127600" cy="348600"/>
          </a:xfrm>
          <a:prstGeom prst="roundRect">
            <a:avLst>
              <a:gd name="adj" fmla="val 50000"/>
            </a:avLst>
          </a:prstGeom>
          <a:solidFill>
            <a:srgbClr val="FF5D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100" b="1" i="0" u="none" strike="noStrike" cap="none">
                <a:solidFill>
                  <a:srgbClr val="FFFFFF"/>
                </a:solidFill>
                <a:latin typeface="Arial"/>
                <a:ea typeface="Arial"/>
                <a:cs typeface="Arial"/>
                <a:sym typeface="Arial"/>
              </a:rPr>
              <a:t>¿Es desinformación?</a:t>
            </a:r>
            <a:endParaRPr sz="1100" b="1" i="0" u="none" strike="noStrike" cap="none">
              <a:solidFill>
                <a:srgbClr val="FFFFFF"/>
              </a:solidFill>
              <a:latin typeface="Arial"/>
              <a:ea typeface="Arial"/>
              <a:cs typeface="Arial"/>
              <a:sym typeface="Arial"/>
            </a:endParaRPr>
          </a:p>
        </p:txBody>
      </p:sp>
      <p:sp>
        <p:nvSpPr>
          <p:cNvPr id="441" name="Google Shape;441;p36"/>
          <p:cNvSpPr/>
          <p:nvPr/>
        </p:nvSpPr>
        <p:spPr>
          <a:xfrm>
            <a:off x="4213800" y="2890249"/>
            <a:ext cx="4029997" cy="348503"/>
          </a:xfrm>
          <a:prstGeom prst="roundRect">
            <a:avLst>
              <a:gd name="adj" fmla="val 50000"/>
            </a:avLst>
          </a:prstGeom>
          <a:solidFill>
            <a:srgbClr val="018FBB"/>
          </a:solidFill>
          <a:ln>
            <a:noFill/>
          </a:ln>
        </p:spPr>
        <p:txBody>
          <a:bodyPr spcFirstLastPara="1" wrap="square" lIns="72000" tIns="45700" rIns="91425" bIns="45700" anchor="ctr" anchorCtr="0">
            <a:noAutofit/>
          </a:bodyPr>
          <a:lstStyle/>
          <a:p>
            <a:pPr marL="0" marR="0" lvl="0" indent="0" algn="l" rtl="0">
              <a:lnSpc>
                <a:spcPct val="100000"/>
              </a:lnSpc>
              <a:spcBef>
                <a:spcPts val="0"/>
              </a:spcBef>
              <a:spcAft>
                <a:spcPts val="0"/>
              </a:spcAft>
              <a:buNone/>
            </a:pPr>
            <a:r>
              <a:rPr lang="en" sz="1200" b="1" i="0" u="none" strike="noStrike" cap="none">
                <a:solidFill>
                  <a:srgbClr val="FFFFFF"/>
                </a:solidFill>
                <a:latin typeface="Arial"/>
                <a:ea typeface="Arial"/>
                <a:cs typeface="Arial"/>
                <a:sym typeface="Arial"/>
              </a:rPr>
              <a:t>¿Debemos responder a la desinformación?</a:t>
            </a:r>
            <a:endParaRPr sz="1200" b="0" i="0" u="none" strike="noStrike" cap="none">
              <a:solidFill>
                <a:srgbClr val="000000"/>
              </a:solidFill>
              <a:latin typeface="Arial"/>
              <a:ea typeface="Arial"/>
              <a:cs typeface="Arial"/>
              <a:sym typeface="Arial"/>
            </a:endParaRPr>
          </a:p>
        </p:txBody>
      </p:sp>
      <p:sp>
        <p:nvSpPr>
          <p:cNvPr id="442" name="Google Shape;442;p36"/>
          <p:cNvSpPr/>
          <p:nvPr/>
        </p:nvSpPr>
        <p:spPr>
          <a:xfrm>
            <a:off x="4175156" y="2173365"/>
            <a:ext cx="2918700" cy="348600"/>
          </a:xfrm>
          <a:prstGeom prst="roundRect">
            <a:avLst>
              <a:gd name="adj" fmla="val 50000"/>
            </a:avLst>
          </a:prstGeom>
          <a:solidFill>
            <a:srgbClr val="16419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200" b="1" i="0" u="none" strike="noStrike" cap="none">
                <a:solidFill>
                  <a:srgbClr val="FFFFFF"/>
                </a:solidFill>
                <a:latin typeface="Arial"/>
                <a:ea typeface="Arial"/>
                <a:cs typeface="Arial"/>
                <a:sym typeface="Arial"/>
              </a:rPr>
              <a:t>¿Funciona la desinformación?</a:t>
            </a:r>
            <a:endParaRPr sz="1200" b="0" i="0" u="none" strike="noStrike" cap="none">
              <a:solidFill>
                <a:srgbClr val="000000"/>
              </a:solidFill>
              <a:latin typeface="Arial"/>
              <a:ea typeface="Arial"/>
              <a:cs typeface="Arial"/>
              <a:sym typeface="Arial"/>
            </a:endParaRPr>
          </a:p>
        </p:txBody>
      </p:sp>
      <p:sp>
        <p:nvSpPr>
          <p:cNvPr id="443" name="Google Shape;443;p36"/>
          <p:cNvSpPr txBox="1"/>
          <p:nvPr/>
        </p:nvSpPr>
        <p:spPr>
          <a:xfrm>
            <a:off x="2448930" y="2710501"/>
            <a:ext cx="33942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4000" b="1" i="0" u="none" strike="noStrike" cap="none">
                <a:solidFill>
                  <a:srgbClr val="FFFFFF"/>
                </a:solidFill>
                <a:latin typeface="Montserrat"/>
                <a:ea typeface="Montserrat"/>
                <a:cs typeface="Montserrat"/>
                <a:sym typeface="Montserrat"/>
              </a:rPr>
              <a:t>Cómo</a:t>
            </a:r>
            <a:endParaRPr sz="1400" b="0" i="0" u="none" strike="noStrike" cap="none">
              <a:solidFill>
                <a:srgbClr val="000000"/>
              </a:solidFill>
              <a:latin typeface="Arial"/>
              <a:ea typeface="Arial"/>
              <a:cs typeface="Arial"/>
              <a:sym typeface="Arial"/>
            </a:endParaRPr>
          </a:p>
        </p:txBody>
      </p:sp>
      <p:grpSp>
        <p:nvGrpSpPr>
          <p:cNvPr id="444" name="Google Shape;444;p36"/>
          <p:cNvGrpSpPr/>
          <p:nvPr/>
        </p:nvGrpSpPr>
        <p:grpSpPr>
          <a:xfrm>
            <a:off x="4167750" y="4704850"/>
            <a:ext cx="808500" cy="92100"/>
            <a:chOff x="3570750" y="4704850"/>
            <a:chExt cx="808500" cy="92100"/>
          </a:xfrm>
        </p:grpSpPr>
        <p:sp>
          <p:nvSpPr>
            <p:cNvPr id="445" name="Google Shape;445;p36"/>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36"/>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36"/>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36"/>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49" name="Google Shape;449;p36"/>
          <p:cNvPicPr preferRelativeResize="0"/>
          <p:nvPr/>
        </p:nvPicPr>
        <p:blipFill rotWithShape="1">
          <a:blip r:embed="rId4">
            <a:alphaModFix/>
          </a:blip>
          <a:srcRect/>
          <a:stretch/>
        </p:blipFill>
        <p:spPr>
          <a:xfrm>
            <a:off x="8406261" y="85675"/>
            <a:ext cx="574610" cy="429582"/>
          </a:xfrm>
          <a:prstGeom prst="rect">
            <a:avLst/>
          </a:prstGeom>
          <a:noFill/>
          <a:ln>
            <a:noFill/>
          </a:ln>
        </p:spPr>
      </p:pic>
      <p:sp>
        <p:nvSpPr>
          <p:cNvPr id="450" name="Google Shape;450;p36"/>
          <p:cNvSpPr/>
          <p:nvPr/>
        </p:nvSpPr>
        <p:spPr>
          <a:xfrm>
            <a:off x="3501858" y="343110"/>
            <a:ext cx="247637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3600" b="1" i="0" u="none" strike="noStrike" cap="none">
                <a:solidFill>
                  <a:srgbClr val="FFFFFF"/>
                </a:solidFill>
                <a:latin typeface="Montserrat"/>
                <a:ea typeface="Montserrat"/>
                <a:cs typeface="Montserrat"/>
                <a:sym typeface="Montserrat"/>
              </a:rPr>
              <a:t>Actividad</a:t>
            </a:r>
            <a:endParaRPr sz="3600" b="1" i="0" u="none" strike="noStrike" cap="none">
              <a:solidFill>
                <a:srgbClr val="FFFFFF"/>
              </a:solidFill>
              <a:latin typeface="Montserrat"/>
              <a:ea typeface="Montserrat"/>
              <a:cs typeface="Montserrat"/>
              <a:sym typeface="Montserrat"/>
            </a:endParaRPr>
          </a:p>
        </p:txBody>
      </p:sp>
      <p:pic>
        <p:nvPicPr>
          <p:cNvPr id="451" name="Google Shape;451;p36"/>
          <p:cNvPicPr preferRelativeResize="0"/>
          <p:nvPr/>
        </p:nvPicPr>
        <p:blipFill rotWithShape="1">
          <a:blip r:embed="rId5">
            <a:alphaModFix/>
          </a:blip>
          <a:srcRect/>
          <a:stretch/>
        </p:blipFill>
        <p:spPr>
          <a:xfrm>
            <a:off x="118451" y="4796950"/>
            <a:ext cx="939452" cy="20723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2"/>
          <p:cNvSpPr txBox="1">
            <a:spLocks noGrp="1"/>
          </p:cNvSpPr>
          <p:nvPr>
            <p:ph type="ctrTitle"/>
          </p:nvPr>
        </p:nvSpPr>
        <p:spPr>
          <a:xfrm>
            <a:off x="720000" y="1683965"/>
            <a:ext cx="5045700" cy="2340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
              <a:t>Módulo #1</a:t>
            </a:r>
            <a:br>
              <a:rPr lang="en"/>
            </a:br>
            <a:r>
              <a:rPr lang="en"/>
              <a:t>¿Qué es la información?</a:t>
            </a:r>
            <a:endParaRPr sz="3200" b="1"/>
          </a:p>
        </p:txBody>
      </p:sp>
      <p:grpSp>
        <p:nvGrpSpPr>
          <p:cNvPr id="67" name="Google Shape;67;p2"/>
          <p:cNvGrpSpPr/>
          <p:nvPr/>
        </p:nvGrpSpPr>
        <p:grpSpPr>
          <a:xfrm>
            <a:off x="4167750" y="4704850"/>
            <a:ext cx="808500" cy="92100"/>
            <a:chOff x="3570750" y="4704850"/>
            <a:chExt cx="808500" cy="92100"/>
          </a:xfrm>
        </p:grpSpPr>
        <p:sp>
          <p:nvSpPr>
            <p:cNvPr id="68" name="Google Shape;68;p2"/>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2"/>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2"/>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2"/>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72" name="Google Shape;72;p2"/>
          <p:cNvCxnSpPr/>
          <p:nvPr/>
        </p:nvCxnSpPr>
        <p:spPr>
          <a:xfrm>
            <a:off x="574527" y="2427809"/>
            <a:ext cx="0" cy="872100"/>
          </a:xfrm>
          <a:prstGeom prst="straightConnector1">
            <a:avLst/>
          </a:prstGeom>
          <a:noFill/>
          <a:ln w="19050" cap="flat" cmpd="sng">
            <a:solidFill>
              <a:schemeClr val="lt1"/>
            </a:solidFill>
            <a:prstDash val="solid"/>
            <a:round/>
            <a:headEnd type="none" w="sm" len="sm"/>
            <a:tailEnd type="none" w="sm" len="sm"/>
          </a:ln>
        </p:spPr>
      </p:cxnSp>
      <p:pic>
        <p:nvPicPr>
          <p:cNvPr id="73" name="Google Shape;73;p2"/>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74" name="Google Shape;74;p2"/>
          <p:cNvPicPr preferRelativeResize="0"/>
          <p:nvPr/>
        </p:nvPicPr>
        <p:blipFill rotWithShape="1">
          <a:blip r:embed="rId4">
            <a:alphaModFix/>
          </a:blip>
          <a:srcRect/>
          <a:stretch/>
        </p:blipFill>
        <p:spPr>
          <a:xfrm>
            <a:off x="4884150" y="854950"/>
            <a:ext cx="3493311" cy="2560542"/>
          </a:xfrm>
          <a:prstGeom prst="rect">
            <a:avLst/>
          </a:prstGeom>
          <a:noFill/>
          <a:ln>
            <a:noFill/>
          </a:ln>
        </p:spPr>
      </p:pic>
      <p:pic>
        <p:nvPicPr>
          <p:cNvPr id="75" name="Google Shape;75;p2"/>
          <p:cNvPicPr preferRelativeResize="0"/>
          <p:nvPr/>
        </p:nvPicPr>
        <p:blipFill rotWithShape="1">
          <a:blip r:embed="rId5">
            <a:alphaModFix/>
          </a:blip>
          <a:srcRect/>
          <a:stretch/>
        </p:blipFill>
        <p:spPr>
          <a:xfrm>
            <a:off x="233771" y="4754810"/>
            <a:ext cx="972457" cy="21451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7"/>
          <p:cNvSpPr txBox="1">
            <a:spLocks noGrp="1"/>
          </p:cNvSpPr>
          <p:nvPr>
            <p:ph type="ctrTitle"/>
          </p:nvPr>
        </p:nvSpPr>
        <p:spPr>
          <a:xfrm>
            <a:off x="719999" y="1683965"/>
            <a:ext cx="8260800" cy="2340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
              <a:t>Actividad #1</a:t>
            </a:r>
            <a:br>
              <a:rPr lang="en"/>
            </a:br>
            <a:r>
              <a:rPr lang="en" sz="3200"/>
              <a:t>¿Qué es la desinformación?</a:t>
            </a:r>
            <a:endParaRPr sz="3200" b="1"/>
          </a:p>
        </p:txBody>
      </p:sp>
      <p:grpSp>
        <p:nvGrpSpPr>
          <p:cNvPr id="457" name="Google Shape;457;p37"/>
          <p:cNvGrpSpPr/>
          <p:nvPr/>
        </p:nvGrpSpPr>
        <p:grpSpPr>
          <a:xfrm>
            <a:off x="4167750" y="4704850"/>
            <a:ext cx="808500" cy="92100"/>
            <a:chOff x="3570750" y="4704850"/>
            <a:chExt cx="808500" cy="92100"/>
          </a:xfrm>
        </p:grpSpPr>
        <p:sp>
          <p:nvSpPr>
            <p:cNvPr id="458" name="Google Shape;458;p37"/>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37"/>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37"/>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37"/>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462" name="Google Shape;462;p37"/>
          <p:cNvCxnSpPr/>
          <p:nvPr/>
        </p:nvCxnSpPr>
        <p:spPr>
          <a:xfrm>
            <a:off x="718104" y="2447080"/>
            <a:ext cx="0" cy="872100"/>
          </a:xfrm>
          <a:prstGeom prst="straightConnector1">
            <a:avLst/>
          </a:prstGeom>
          <a:noFill/>
          <a:ln w="19050" cap="flat" cmpd="sng">
            <a:solidFill>
              <a:schemeClr val="lt1"/>
            </a:solidFill>
            <a:prstDash val="solid"/>
            <a:round/>
            <a:headEnd type="none" w="sm" len="sm"/>
            <a:tailEnd type="none" w="sm" len="sm"/>
          </a:ln>
        </p:spPr>
      </p:cxnSp>
      <p:pic>
        <p:nvPicPr>
          <p:cNvPr id="463" name="Google Shape;463;p37"/>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464" name="Google Shape;464;p37"/>
          <p:cNvPicPr preferRelativeResize="0"/>
          <p:nvPr/>
        </p:nvPicPr>
        <p:blipFill rotWithShape="1">
          <a:blip r:embed="rId4">
            <a:alphaModFix/>
          </a:blip>
          <a:srcRect/>
          <a:stretch/>
        </p:blipFill>
        <p:spPr>
          <a:xfrm>
            <a:off x="4884150" y="515257"/>
            <a:ext cx="3493311" cy="2560542"/>
          </a:xfrm>
          <a:prstGeom prst="rect">
            <a:avLst/>
          </a:prstGeom>
          <a:noFill/>
          <a:ln>
            <a:noFill/>
          </a:ln>
        </p:spPr>
      </p:pic>
      <p:pic>
        <p:nvPicPr>
          <p:cNvPr id="465" name="Google Shape;465;p37"/>
          <p:cNvPicPr preferRelativeResize="0"/>
          <p:nvPr/>
        </p:nvPicPr>
        <p:blipFill rotWithShape="1">
          <a:blip r:embed="rId5">
            <a:alphaModFix/>
          </a:blip>
          <a:srcRect/>
          <a:stretch/>
        </p:blipFill>
        <p:spPr>
          <a:xfrm>
            <a:off x="118451" y="4796950"/>
            <a:ext cx="939452" cy="20723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grpSp>
        <p:nvGrpSpPr>
          <p:cNvPr id="470" name="Google Shape;470;p39"/>
          <p:cNvGrpSpPr/>
          <p:nvPr/>
        </p:nvGrpSpPr>
        <p:grpSpPr>
          <a:xfrm>
            <a:off x="4167750" y="4704850"/>
            <a:ext cx="808500" cy="92100"/>
            <a:chOff x="3570750" y="4704850"/>
            <a:chExt cx="808500" cy="92100"/>
          </a:xfrm>
        </p:grpSpPr>
        <p:sp>
          <p:nvSpPr>
            <p:cNvPr id="471" name="Google Shape;471;p39"/>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39"/>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39"/>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39"/>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75" name="Google Shape;475;p39"/>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476" name="Google Shape;476;p39"/>
          <p:cNvSpPr txBox="1"/>
          <p:nvPr/>
        </p:nvSpPr>
        <p:spPr>
          <a:xfrm>
            <a:off x="123372" y="491880"/>
            <a:ext cx="5111790" cy="4121684"/>
          </a:xfrm>
          <a:prstGeom prst="rect">
            <a:avLst/>
          </a:prstGeom>
          <a:noFill/>
          <a:ln>
            <a:noFill/>
          </a:ln>
        </p:spPr>
        <p:txBody>
          <a:bodyPr spcFirstLastPara="1" wrap="square" lIns="91425" tIns="91425" rIns="91425" bIns="91425" anchor="t" anchorCtr="0">
            <a:noAutofit/>
          </a:bodyPr>
          <a:lstStyle/>
          <a:p>
            <a:pPr marL="457200" marR="0" lvl="0" indent="-342900" algn="just" rtl="0">
              <a:lnSpc>
                <a:spcPct val="115000"/>
              </a:lnSpc>
              <a:spcBef>
                <a:spcPts val="0"/>
              </a:spcBef>
              <a:spcAft>
                <a:spcPts val="0"/>
              </a:spcAft>
              <a:buNone/>
            </a:pPr>
            <a:r>
              <a:rPr lang="en" sz="1200" b="1" i="0" u="none" strike="noStrike" cap="none">
                <a:solidFill>
                  <a:srgbClr val="FFFFFF"/>
                </a:solidFill>
                <a:latin typeface="Open Sans"/>
                <a:ea typeface="Open Sans"/>
                <a:cs typeface="Open Sans"/>
                <a:sym typeface="Open Sans"/>
              </a:rPr>
              <a:t>Calentamiento 5 minutos</a:t>
            </a:r>
            <a:r>
              <a:rPr lang="en" sz="1100" b="0" i="0" u="none" strike="noStrike" cap="none">
                <a:solidFill>
                  <a:srgbClr val="FFFFFF"/>
                </a:solidFill>
                <a:latin typeface="Open Sans"/>
                <a:ea typeface="Open Sans"/>
                <a:cs typeface="Open Sans"/>
                <a:sym typeface="Open Sans"/>
              </a:rPr>
              <a:t>	</a:t>
            </a:r>
            <a:endParaRPr/>
          </a:p>
          <a:p>
            <a:pPr marL="457200" marR="0" lvl="0" indent="-342900"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El educador se presenta a sí mismo y a su rol y los miembros hacen lo mismo.  </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	A continuación, el educador presenta la tarea a realizar.</a:t>
            </a:r>
            <a:endParaRPr sz="1100" b="0" i="0" u="none" strike="noStrike" cap="none">
              <a:solidFill>
                <a:srgbClr val="FFFFFF"/>
              </a:solidFill>
              <a:latin typeface="Open Sans"/>
              <a:ea typeface="Open Sans"/>
              <a:cs typeface="Open Sans"/>
              <a:sym typeface="Open Sans"/>
            </a:endParaRPr>
          </a:p>
          <a:p>
            <a:pPr marL="457200" marR="0" lvl="0" indent="-342900" algn="just" rtl="0">
              <a:lnSpc>
                <a:spcPct val="115000"/>
              </a:lnSpc>
              <a:spcBef>
                <a:spcPts val="0"/>
              </a:spcBef>
              <a:spcAft>
                <a:spcPts val="0"/>
              </a:spcAft>
              <a:buNone/>
            </a:pPr>
            <a:r>
              <a:rPr lang="en" sz="1200" b="1" i="0" u="none" strike="noStrike" cap="none">
                <a:solidFill>
                  <a:srgbClr val="FFFFFF"/>
                </a:solidFill>
                <a:latin typeface="Open Sans"/>
                <a:ea typeface="Open Sans"/>
                <a:cs typeface="Open Sans"/>
                <a:sym typeface="Open Sans"/>
              </a:rPr>
              <a:t>Ejercicio 20 minutos</a:t>
            </a:r>
            <a:r>
              <a:rPr lang="en" sz="1100" b="0" i="0" u="none" strike="noStrike" cap="none">
                <a:solidFill>
                  <a:srgbClr val="FFFFFF"/>
                </a:solidFill>
                <a:latin typeface="Open Sans"/>
                <a:ea typeface="Open Sans"/>
                <a:cs typeface="Open Sans"/>
                <a:sym typeface="Open Sans"/>
              </a:rPr>
              <a:t>	</a:t>
            </a:r>
            <a:endParaRPr/>
          </a:p>
          <a:p>
            <a:pPr marL="457200" marR="0" lvl="0" indent="-342900"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Cada componente tiene un bolígrafo y papel.</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	Cada miembro debe proporcionar, sin haber consultado Internet u otras herramientas, el significado que atribuye personalmente a las palabras 'información', 'noticias falsas', 'desinformación', 'información errónea' y transcribirlas en la hoja de papel. </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	Una vez transcritos, los componentes intercambiarán las hojas entre sí y cada uno leerá las definiciones proporcionadas por su compañero, realizando cualquier ajuste o cambio en el reverso de la hoja.</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	El educador guiará al grupo para transcribir las definiciones reales y correctas de estos términos.</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	El objetivo final del ejercicio es llegar con claridad al significado de las palabras.</a:t>
            </a:r>
            <a:endParaRPr sz="1100" b="0" i="0" u="none" strike="noStrike" cap="none">
              <a:solidFill>
                <a:srgbClr val="FFFFFF"/>
              </a:solidFill>
              <a:latin typeface="Open Sans"/>
              <a:ea typeface="Open Sans"/>
              <a:cs typeface="Open Sans"/>
              <a:sym typeface="Open Sans"/>
            </a:endParaRPr>
          </a:p>
        </p:txBody>
      </p:sp>
      <p:sp>
        <p:nvSpPr>
          <p:cNvPr id="477" name="Google Shape;477;p39"/>
          <p:cNvSpPr/>
          <p:nvPr/>
        </p:nvSpPr>
        <p:spPr>
          <a:xfrm>
            <a:off x="4457225" y="241786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pic>
        <p:nvPicPr>
          <p:cNvPr id="478" name="Google Shape;478;p39"/>
          <p:cNvPicPr preferRelativeResize="0"/>
          <p:nvPr/>
        </p:nvPicPr>
        <p:blipFill rotWithShape="1">
          <a:blip r:embed="rId4">
            <a:alphaModFix/>
          </a:blip>
          <a:srcRect/>
          <a:stretch/>
        </p:blipFill>
        <p:spPr>
          <a:xfrm flipH="1">
            <a:off x="5501135" y="720787"/>
            <a:ext cx="1683436" cy="3394147"/>
          </a:xfrm>
          <a:prstGeom prst="rect">
            <a:avLst/>
          </a:prstGeom>
          <a:noFill/>
          <a:ln>
            <a:noFill/>
          </a:ln>
          <a:effectLst>
            <a:reflection stA="9000" endPos="55000" sy="-100000" algn="bl" rotWithShape="0"/>
          </a:effectLst>
        </p:spPr>
      </p:pic>
      <p:sp>
        <p:nvSpPr>
          <p:cNvPr id="479" name="Google Shape;479;p39"/>
          <p:cNvSpPr/>
          <p:nvPr/>
        </p:nvSpPr>
        <p:spPr>
          <a:xfrm>
            <a:off x="7208634" y="1130988"/>
            <a:ext cx="1654012" cy="350634"/>
          </a:xfrm>
          <a:prstGeom prst="roundRect">
            <a:avLst>
              <a:gd name="adj" fmla="val 16667"/>
            </a:avLst>
          </a:prstGeom>
          <a:solidFill>
            <a:srgbClr val="FF5D00"/>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rgbClr val="FFFFFF"/>
                </a:solidFill>
                <a:latin typeface="Montserrat"/>
                <a:ea typeface="Montserrat"/>
                <a:cs typeface="Montserrat"/>
                <a:sym typeface="Montserrat"/>
              </a:rPr>
              <a:t>Información</a:t>
            </a:r>
            <a:endParaRPr sz="1400" b="0" i="0" u="none" strike="noStrike" cap="none">
              <a:solidFill>
                <a:srgbClr val="FFFFFF"/>
              </a:solidFill>
              <a:latin typeface="Montserrat"/>
              <a:ea typeface="Montserrat"/>
              <a:cs typeface="Montserrat"/>
              <a:sym typeface="Montserrat"/>
            </a:endParaRPr>
          </a:p>
        </p:txBody>
      </p:sp>
      <p:sp>
        <p:nvSpPr>
          <p:cNvPr id="480" name="Google Shape;480;p39"/>
          <p:cNvSpPr/>
          <p:nvPr/>
        </p:nvSpPr>
        <p:spPr>
          <a:xfrm>
            <a:off x="7208634" y="1847917"/>
            <a:ext cx="1654012" cy="350634"/>
          </a:xfrm>
          <a:prstGeom prst="roundRect">
            <a:avLst>
              <a:gd name="adj" fmla="val 16667"/>
            </a:avLst>
          </a:prstGeom>
          <a:solidFill>
            <a:srgbClr val="FF5D00"/>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rgbClr val="FFFFFF"/>
                </a:solidFill>
                <a:latin typeface="Montserrat"/>
                <a:ea typeface="Montserrat"/>
                <a:cs typeface="Montserrat"/>
                <a:sym typeface="Montserrat"/>
              </a:rPr>
              <a:t>Noticias falsas</a:t>
            </a:r>
            <a:endParaRPr sz="1400" b="0" i="0" u="none" strike="noStrike" cap="none">
              <a:solidFill>
                <a:srgbClr val="FFFFFF"/>
              </a:solidFill>
              <a:latin typeface="Montserrat"/>
              <a:ea typeface="Montserrat"/>
              <a:cs typeface="Montserrat"/>
              <a:sym typeface="Montserrat"/>
            </a:endParaRPr>
          </a:p>
        </p:txBody>
      </p:sp>
      <p:sp>
        <p:nvSpPr>
          <p:cNvPr id="481" name="Google Shape;481;p39"/>
          <p:cNvSpPr/>
          <p:nvPr/>
        </p:nvSpPr>
        <p:spPr>
          <a:xfrm>
            <a:off x="7208634" y="2550322"/>
            <a:ext cx="1654012" cy="350634"/>
          </a:xfrm>
          <a:prstGeom prst="roundRect">
            <a:avLst>
              <a:gd name="adj" fmla="val 16667"/>
            </a:avLst>
          </a:prstGeom>
          <a:solidFill>
            <a:srgbClr val="FF5D00"/>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rgbClr val="FFFFFF"/>
                </a:solidFill>
                <a:latin typeface="Montserrat"/>
                <a:ea typeface="Montserrat"/>
                <a:cs typeface="Montserrat"/>
                <a:sym typeface="Montserrat"/>
              </a:rPr>
              <a:t>Desinformación</a:t>
            </a:r>
            <a:endParaRPr sz="1400" b="0" i="0" u="none" strike="noStrike" cap="none">
              <a:solidFill>
                <a:srgbClr val="FFFFFF"/>
              </a:solidFill>
              <a:latin typeface="Montserrat"/>
              <a:ea typeface="Montserrat"/>
              <a:cs typeface="Montserrat"/>
              <a:sym typeface="Montserrat"/>
            </a:endParaRPr>
          </a:p>
        </p:txBody>
      </p:sp>
      <p:sp>
        <p:nvSpPr>
          <p:cNvPr id="482" name="Google Shape;482;p39"/>
          <p:cNvSpPr/>
          <p:nvPr/>
        </p:nvSpPr>
        <p:spPr>
          <a:xfrm>
            <a:off x="7222384" y="3321489"/>
            <a:ext cx="1640262" cy="350634"/>
          </a:xfrm>
          <a:prstGeom prst="roundRect">
            <a:avLst>
              <a:gd name="adj" fmla="val 16667"/>
            </a:avLst>
          </a:prstGeom>
          <a:solidFill>
            <a:srgbClr val="FF5D00"/>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Montserrat"/>
                <a:ea typeface="Montserrat"/>
                <a:cs typeface="Montserrat"/>
                <a:sym typeface="Montserrat"/>
              </a:rPr>
              <a:t>Malinformación</a:t>
            </a:r>
            <a:endParaRPr sz="1400" b="0" i="0" u="none" strike="noStrike" cap="none">
              <a:solidFill>
                <a:srgbClr val="FFFFFF"/>
              </a:solidFill>
              <a:latin typeface="Montserrat"/>
              <a:ea typeface="Montserrat"/>
              <a:cs typeface="Montserrat"/>
              <a:sym typeface="Montserrat"/>
            </a:endParaRPr>
          </a:p>
        </p:txBody>
      </p:sp>
      <p:pic>
        <p:nvPicPr>
          <p:cNvPr id="483" name="Google Shape;483;p39"/>
          <p:cNvPicPr preferRelativeResize="0"/>
          <p:nvPr/>
        </p:nvPicPr>
        <p:blipFill rotWithShape="1">
          <a:blip r:embed="rId5">
            <a:alphaModFix/>
          </a:blip>
          <a:srcRect/>
          <a:stretch/>
        </p:blipFill>
        <p:spPr>
          <a:xfrm>
            <a:off x="118451" y="4796950"/>
            <a:ext cx="939452" cy="20723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0"/>
          <p:cNvSpPr txBox="1"/>
          <p:nvPr/>
        </p:nvSpPr>
        <p:spPr>
          <a:xfrm>
            <a:off x="719999" y="1683965"/>
            <a:ext cx="7773300" cy="2340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 sz="3600" b="1" i="0" u="none" strike="noStrike" cap="none">
                <a:solidFill>
                  <a:srgbClr val="FFFFFF"/>
                </a:solidFill>
                <a:latin typeface="Montserrat"/>
                <a:ea typeface="Montserrat"/>
                <a:cs typeface="Montserrat"/>
                <a:sym typeface="Montserrat"/>
              </a:rPr>
              <a:t>Actividad #2</a:t>
            </a:r>
            <a:br>
              <a:rPr lang="en" sz="3600" b="1" i="0" u="none" strike="noStrike" cap="none">
                <a:solidFill>
                  <a:srgbClr val="FFFFFF"/>
                </a:solidFill>
                <a:latin typeface="Montserrat"/>
                <a:ea typeface="Montserrat"/>
                <a:cs typeface="Montserrat"/>
                <a:sym typeface="Montserrat"/>
              </a:rPr>
            </a:br>
            <a:r>
              <a:rPr lang="en" sz="3200" b="1" i="0" u="none" strike="noStrike" cap="none">
                <a:solidFill>
                  <a:srgbClr val="FFFFFF"/>
                </a:solidFill>
                <a:latin typeface="Montserrat"/>
                <a:ea typeface="Montserrat"/>
                <a:cs typeface="Montserrat"/>
                <a:sym typeface="Montserrat"/>
              </a:rPr>
              <a:t>Cómo funciona la desinformación</a:t>
            </a:r>
            <a:endParaRPr sz="3200" b="1" i="0" u="none" strike="noStrike" cap="none">
              <a:solidFill>
                <a:srgbClr val="FFFFFF"/>
              </a:solidFill>
              <a:latin typeface="Montserrat"/>
              <a:ea typeface="Montserrat"/>
              <a:cs typeface="Montserrat"/>
              <a:sym typeface="Montserrat"/>
            </a:endParaRPr>
          </a:p>
        </p:txBody>
      </p:sp>
      <p:grpSp>
        <p:nvGrpSpPr>
          <p:cNvPr id="489" name="Google Shape;489;p40"/>
          <p:cNvGrpSpPr/>
          <p:nvPr/>
        </p:nvGrpSpPr>
        <p:grpSpPr>
          <a:xfrm>
            <a:off x="4167750" y="4704850"/>
            <a:ext cx="808500" cy="92100"/>
            <a:chOff x="3570750" y="4704850"/>
            <a:chExt cx="808500" cy="92100"/>
          </a:xfrm>
        </p:grpSpPr>
        <p:sp>
          <p:nvSpPr>
            <p:cNvPr id="490" name="Google Shape;490;p40"/>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40"/>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40"/>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40"/>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94" name="Google Shape;494;p40"/>
          <p:cNvPicPr preferRelativeResize="0"/>
          <p:nvPr/>
        </p:nvPicPr>
        <p:blipFill rotWithShape="1">
          <a:blip r:embed="rId3">
            <a:alphaModFix/>
          </a:blip>
          <a:srcRect/>
          <a:stretch/>
        </p:blipFill>
        <p:spPr>
          <a:xfrm>
            <a:off x="8406261" y="85675"/>
            <a:ext cx="574610" cy="429582"/>
          </a:xfrm>
          <a:prstGeom prst="rect">
            <a:avLst/>
          </a:prstGeom>
          <a:noFill/>
          <a:ln>
            <a:noFill/>
          </a:ln>
        </p:spPr>
      </p:pic>
      <p:cxnSp>
        <p:nvCxnSpPr>
          <p:cNvPr id="495" name="Google Shape;495;p40"/>
          <p:cNvCxnSpPr/>
          <p:nvPr/>
        </p:nvCxnSpPr>
        <p:spPr>
          <a:xfrm>
            <a:off x="718104" y="2447080"/>
            <a:ext cx="0" cy="872100"/>
          </a:xfrm>
          <a:prstGeom prst="straightConnector1">
            <a:avLst/>
          </a:prstGeom>
          <a:noFill/>
          <a:ln w="19050" cap="flat" cmpd="sng">
            <a:solidFill>
              <a:schemeClr val="lt1"/>
            </a:solidFill>
            <a:prstDash val="solid"/>
            <a:round/>
            <a:headEnd type="none" w="sm" len="sm"/>
            <a:tailEnd type="none" w="sm" len="sm"/>
          </a:ln>
        </p:spPr>
      </p:cxnSp>
      <p:pic>
        <p:nvPicPr>
          <p:cNvPr id="496" name="Google Shape;496;p40"/>
          <p:cNvPicPr preferRelativeResize="0"/>
          <p:nvPr/>
        </p:nvPicPr>
        <p:blipFill rotWithShape="1">
          <a:blip r:embed="rId4">
            <a:alphaModFix/>
          </a:blip>
          <a:srcRect/>
          <a:stretch/>
        </p:blipFill>
        <p:spPr>
          <a:xfrm>
            <a:off x="4884150" y="515257"/>
            <a:ext cx="3493311" cy="2560542"/>
          </a:xfrm>
          <a:prstGeom prst="rect">
            <a:avLst/>
          </a:prstGeom>
          <a:noFill/>
          <a:ln>
            <a:noFill/>
          </a:ln>
        </p:spPr>
      </p:pic>
      <p:pic>
        <p:nvPicPr>
          <p:cNvPr id="497" name="Google Shape;497;p40"/>
          <p:cNvPicPr preferRelativeResize="0"/>
          <p:nvPr/>
        </p:nvPicPr>
        <p:blipFill rotWithShape="1">
          <a:blip r:embed="rId5">
            <a:alphaModFix/>
          </a:blip>
          <a:srcRect/>
          <a:stretch/>
        </p:blipFill>
        <p:spPr>
          <a:xfrm>
            <a:off x="118451" y="4796950"/>
            <a:ext cx="939452" cy="20723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41"/>
          <p:cNvSpPr txBox="1"/>
          <p:nvPr/>
        </p:nvSpPr>
        <p:spPr>
          <a:xfrm>
            <a:off x="219750" y="192255"/>
            <a:ext cx="8704500" cy="1740300"/>
          </a:xfrm>
          <a:prstGeom prst="rect">
            <a:avLst/>
          </a:prstGeom>
          <a:noFill/>
          <a:ln>
            <a:noFill/>
          </a:ln>
        </p:spPr>
        <p:txBody>
          <a:bodyPr spcFirstLastPara="1" wrap="square" lIns="91425" tIns="91425" rIns="91425" bIns="91425" anchor="t" anchorCtr="0">
            <a:noAutofit/>
          </a:bodyPr>
          <a:lstStyle/>
          <a:p>
            <a:pPr marL="92075" marR="0" lvl="0" indent="-15875" algn="just" rtl="0">
              <a:lnSpc>
                <a:spcPct val="115000"/>
              </a:lnSpc>
              <a:spcBef>
                <a:spcPts val="0"/>
              </a:spcBef>
              <a:spcAft>
                <a:spcPts val="0"/>
              </a:spcAft>
              <a:buNone/>
            </a:pPr>
            <a:r>
              <a:rPr lang="en" sz="1200" b="1" i="0" u="none" strike="noStrike" cap="none">
                <a:solidFill>
                  <a:srgbClr val="FFFFFF"/>
                </a:solidFill>
                <a:latin typeface="Open Sans"/>
                <a:ea typeface="Open Sans"/>
                <a:cs typeface="Open Sans"/>
                <a:sym typeface="Open Sans"/>
              </a:rPr>
              <a:t>Introducción 5 minutos</a:t>
            </a:r>
            <a:endParaRPr/>
          </a:p>
          <a:p>
            <a:pPr marL="92075" marR="0" lvl="0" indent="-15875"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El educador orienta a los miembros del grupo en la comprensión de quiénes son los principales actores, comportamientos y contenidos que definen la desinformación. Aquellos que difunden información a menudo tratan intencionalmente de evocar una respuesta emocional de los lectores.</a:t>
            </a:r>
            <a:endParaRPr/>
          </a:p>
          <a:p>
            <a:pPr marL="92075" marR="0" lvl="0" indent="-15875" algn="just" rtl="0">
              <a:lnSpc>
                <a:spcPct val="115000"/>
              </a:lnSpc>
              <a:spcBef>
                <a:spcPts val="0"/>
              </a:spcBef>
              <a:spcAft>
                <a:spcPts val="0"/>
              </a:spcAft>
              <a:buNone/>
            </a:pPr>
            <a:r>
              <a:rPr lang="en" sz="1200" b="1" i="0" u="none" strike="noStrike" cap="none">
                <a:solidFill>
                  <a:srgbClr val="FFFFFF"/>
                </a:solidFill>
                <a:latin typeface="Open Sans"/>
                <a:ea typeface="Open Sans"/>
                <a:cs typeface="Open Sans"/>
                <a:sym typeface="Open Sans"/>
              </a:rPr>
              <a:t>Ejercicio 10 minutos</a:t>
            </a:r>
            <a:endParaRPr/>
          </a:p>
          <a:p>
            <a:pPr marL="92075" marR="0" lvl="0" indent="-15875"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A partir del siguiente ejemplo, identifique ejemplos similares al propuesto (vacunación contra el sarampión).</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Analizar y discutir las motivaciones que pueden llevar el proceso a la difusión de mentiras. </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Entender que todos estamos en riesgo de desinformación; Discuta las razones por las que es peligroso.</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Los miembros pueden usar Internet para encontrar un</a:t>
            </a:r>
            <a:endParaRPr sz="1100" b="0" i="0" u="none" strike="noStrike" cap="none">
              <a:solidFill>
                <a:srgbClr val="FFFFFF"/>
              </a:solidFill>
              <a:latin typeface="Open Sans"/>
              <a:ea typeface="Open Sans"/>
              <a:cs typeface="Open Sans"/>
              <a:sym typeface="Open Sans"/>
            </a:endParaRPr>
          </a:p>
        </p:txBody>
      </p:sp>
      <p:pic>
        <p:nvPicPr>
          <p:cNvPr id="503" name="Google Shape;503;p41"/>
          <p:cNvPicPr preferRelativeResize="0"/>
          <p:nvPr/>
        </p:nvPicPr>
        <p:blipFill rotWithShape="1">
          <a:blip r:embed="rId3">
            <a:alphaModFix/>
          </a:blip>
          <a:srcRect t="-388" b="48422"/>
          <a:stretch/>
        </p:blipFill>
        <p:spPr>
          <a:xfrm>
            <a:off x="3791786" y="2816174"/>
            <a:ext cx="1475709" cy="1536135"/>
          </a:xfrm>
          <a:prstGeom prst="rect">
            <a:avLst/>
          </a:prstGeom>
          <a:noFill/>
          <a:ln>
            <a:noFill/>
          </a:ln>
        </p:spPr>
      </p:pic>
      <p:pic>
        <p:nvPicPr>
          <p:cNvPr id="504" name="Google Shape;504;p41"/>
          <p:cNvPicPr preferRelativeResize="0"/>
          <p:nvPr/>
        </p:nvPicPr>
        <p:blipFill rotWithShape="1">
          <a:blip r:embed="rId4">
            <a:alphaModFix/>
          </a:blip>
          <a:srcRect t="-3" b="50921"/>
          <a:stretch/>
        </p:blipFill>
        <p:spPr>
          <a:xfrm>
            <a:off x="1315896" y="2558008"/>
            <a:ext cx="985330" cy="1892301"/>
          </a:xfrm>
          <a:prstGeom prst="rect">
            <a:avLst/>
          </a:prstGeom>
          <a:noFill/>
          <a:ln>
            <a:noFill/>
          </a:ln>
        </p:spPr>
      </p:pic>
      <p:pic>
        <p:nvPicPr>
          <p:cNvPr id="505" name="Google Shape;505;p41"/>
          <p:cNvPicPr preferRelativeResize="0"/>
          <p:nvPr/>
        </p:nvPicPr>
        <p:blipFill rotWithShape="1">
          <a:blip r:embed="rId5">
            <a:alphaModFix/>
          </a:blip>
          <a:srcRect l="-88" t="1" r="88" b="22469"/>
          <a:stretch/>
        </p:blipFill>
        <p:spPr>
          <a:xfrm>
            <a:off x="7196421" y="3081678"/>
            <a:ext cx="793182" cy="1269291"/>
          </a:xfrm>
          <a:prstGeom prst="rect">
            <a:avLst/>
          </a:prstGeom>
          <a:noFill/>
          <a:ln>
            <a:noFill/>
          </a:ln>
        </p:spPr>
      </p:pic>
      <p:sp>
        <p:nvSpPr>
          <p:cNvPr id="506" name="Google Shape;506;p41"/>
          <p:cNvSpPr/>
          <p:nvPr/>
        </p:nvSpPr>
        <p:spPr>
          <a:xfrm>
            <a:off x="7055130" y="4350969"/>
            <a:ext cx="1075765" cy="357976"/>
          </a:xfrm>
          <a:prstGeom prst="roundRect">
            <a:avLst>
              <a:gd name="adj" fmla="val 16667"/>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rgbClr val="FFFFFF"/>
                </a:solidFill>
                <a:latin typeface="Arial"/>
                <a:ea typeface="Arial"/>
                <a:cs typeface="Arial"/>
                <a:sym typeface="Arial"/>
              </a:rPr>
              <a:t>actuar</a:t>
            </a:r>
            <a:endParaRPr sz="1400" b="0" i="0" u="none" strike="noStrike" cap="none">
              <a:solidFill>
                <a:srgbClr val="FFFFFF"/>
              </a:solidFill>
              <a:latin typeface="Arial"/>
              <a:ea typeface="Arial"/>
              <a:cs typeface="Arial"/>
              <a:sym typeface="Arial"/>
            </a:endParaRPr>
          </a:p>
        </p:txBody>
      </p:sp>
      <p:sp>
        <p:nvSpPr>
          <p:cNvPr id="507" name="Google Shape;507;p41"/>
          <p:cNvSpPr/>
          <p:nvPr/>
        </p:nvSpPr>
        <p:spPr>
          <a:xfrm>
            <a:off x="3821050" y="4352309"/>
            <a:ext cx="1112840" cy="357976"/>
          </a:xfrm>
          <a:prstGeom prst="roundRect">
            <a:avLst>
              <a:gd name="adj" fmla="val 16667"/>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rgbClr val="FFFFFF"/>
                </a:solidFill>
                <a:latin typeface="Arial"/>
                <a:ea typeface="Arial"/>
                <a:cs typeface="Arial"/>
                <a:sym typeface="Arial"/>
              </a:rPr>
              <a:t>apoy</a:t>
            </a:r>
            <a:r>
              <a:rPr lang="en">
                <a:solidFill>
                  <a:srgbClr val="FFFFFF"/>
                </a:solidFill>
              </a:rPr>
              <a:t>ar</a:t>
            </a:r>
            <a:endParaRPr sz="1400" b="0" i="0" u="none" strike="noStrike" cap="none">
              <a:solidFill>
                <a:srgbClr val="FFFFFF"/>
              </a:solidFill>
              <a:latin typeface="Arial"/>
              <a:ea typeface="Arial"/>
              <a:cs typeface="Arial"/>
              <a:sym typeface="Arial"/>
            </a:endParaRPr>
          </a:p>
        </p:txBody>
      </p:sp>
      <p:sp>
        <p:nvSpPr>
          <p:cNvPr id="508" name="Google Shape;508;p41"/>
          <p:cNvSpPr/>
          <p:nvPr/>
        </p:nvSpPr>
        <p:spPr>
          <a:xfrm>
            <a:off x="1241364" y="4352309"/>
            <a:ext cx="1075765" cy="357976"/>
          </a:xfrm>
          <a:prstGeom prst="roundRect">
            <a:avLst>
              <a:gd name="adj" fmla="val 16667"/>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rgbClr val="FFFFFF"/>
                </a:solidFill>
                <a:latin typeface="Arial"/>
                <a:ea typeface="Arial"/>
                <a:cs typeface="Arial"/>
                <a:sym typeface="Arial"/>
              </a:rPr>
              <a:t>creer</a:t>
            </a:r>
            <a:endParaRPr sz="1400" b="0" i="0" u="none" strike="noStrike" cap="none">
              <a:solidFill>
                <a:srgbClr val="FFFFFF"/>
              </a:solidFill>
              <a:latin typeface="Arial"/>
              <a:ea typeface="Arial"/>
              <a:cs typeface="Arial"/>
              <a:sym typeface="Arial"/>
            </a:endParaRPr>
          </a:p>
        </p:txBody>
      </p:sp>
      <p:sp>
        <p:nvSpPr>
          <p:cNvPr id="509" name="Google Shape;509;p41"/>
          <p:cNvSpPr/>
          <p:nvPr/>
        </p:nvSpPr>
        <p:spPr>
          <a:xfrm>
            <a:off x="894161" y="2100855"/>
            <a:ext cx="1828799" cy="484215"/>
          </a:xfrm>
          <a:prstGeom prst="roundRect">
            <a:avLst>
              <a:gd name="adj" fmla="val 16667"/>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900" b="1" i="0" u="none" strike="noStrike" cap="none">
                <a:solidFill>
                  <a:srgbClr val="FFFFFF"/>
                </a:solidFill>
                <a:latin typeface="Arial"/>
                <a:ea typeface="Arial"/>
                <a:cs typeface="Arial"/>
                <a:sym typeface="Arial"/>
              </a:rPr>
              <a:t>La vacuna contra el sarampión causa autismo en los niños</a:t>
            </a:r>
            <a:endParaRPr sz="900" b="1" i="0" u="none" strike="noStrike" cap="none">
              <a:solidFill>
                <a:srgbClr val="FFFFFF"/>
              </a:solidFill>
              <a:latin typeface="Arial"/>
              <a:ea typeface="Arial"/>
              <a:cs typeface="Arial"/>
              <a:sym typeface="Arial"/>
            </a:endParaRPr>
          </a:p>
        </p:txBody>
      </p:sp>
      <p:sp>
        <p:nvSpPr>
          <p:cNvPr id="510" name="Google Shape;510;p41"/>
          <p:cNvSpPr/>
          <p:nvPr/>
        </p:nvSpPr>
        <p:spPr>
          <a:xfrm>
            <a:off x="2900579" y="2091188"/>
            <a:ext cx="3361764" cy="493882"/>
          </a:xfrm>
          <a:prstGeom prst="roundRect">
            <a:avLst>
              <a:gd name="adj" fmla="val 16667"/>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900" b="1" i="0" u="none" strike="noStrike" cap="none">
                <a:solidFill>
                  <a:srgbClr val="FFFFFF"/>
                </a:solidFill>
                <a:latin typeface="Arial"/>
                <a:ea typeface="Arial"/>
                <a:cs typeface="Arial"/>
                <a:sym typeface="Arial"/>
              </a:rPr>
              <a:t>A pesar de que se ha demostrado que la investigación es falsa y que no hay correlaciones en la investigación, crecen los temores contra la vacunación</a:t>
            </a:r>
            <a:endParaRPr sz="900" b="1" i="0" u="none" strike="noStrike" cap="none">
              <a:solidFill>
                <a:srgbClr val="FFFFFF"/>
              </a:solidFill>
              <a:latin typeface="Arial"/>
              <a:ea typeface="Arial"/>
              <a:cs typeface="Arial"/>
              <a:sym typeface="Arial"/>
            </a:endParaRPr>
          </a:p>
        </p:txBody>
      </p:sp>
      <p:sp>
        <p:nvSpPr>
          <p:cNvPr id="511" name="Google Shape;511;p41"/>
          <p:cNvSpPr/>
          <p:nvPr/>
        </p:nvSpPr>
        <p:spPr>
          <a:xfrm>
            <a:off x="6678614" y="2091889"/>
            <a:ext cx="1828799" cy="484215"/>
          </a:xfrm>
          <a:prstGeom prst="roundRect">
            <a:avLst>
              <a:gd name="adj" fmla="val 16667"/>
            </a:avLst>
          </a:prstGeom>
          <a:solidFill>
            <a:schemeClr val="accent1"/>
          </a:solidFill>
          <a:ln w="25400" cap="flat" cmpd="sng">
            <a:solidFill>
              <a:srgbClr val="3544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900" b="1" i="0" u="none" strike="noStrike" cap="none">
                <a:solidFill>
                  <a:srgbClr val="FFFFFF"/>
                </a:solidFill>
                <a:latin typeface="Arial"/>
                <a:ea typeface="Arial"/>
                <a:cs typeface="Arial"/>
                <a:sym typeface="Arial"/>
              </a:rPr>
              <a:t>Aumentan los casos de sarampión por falta de vacunación</a:t>
            </a:r>
            <a:endParaRPr sz="900" b="1" i="0" u="none" strike="noStrike" cap="none">
              <a:solidFill>
                <a:srgbClr val="FFFFFF"/>
              </a:solidFill>
              <a:latin typeface="Arial"/>
              <a:ea typeface="Arial"/>
              <a:cs typeface="Arial"/>
              <a:sym typeface="Arial"/>
            </a:endParaRPr>
          </a:p>
        </p:txBody>
      </p:sp>
      <p:grpSp>
        <p:nvGrpSpPr>
          <p:cNvPr id="512" name="Google Shape;512;p41"/>
          <p:cNvGrpSpPr/>
          <p:nvPr/>
        </p:nvGrpSpPr>
        <p:grpSpPr>
          <a:xfrm>
            <a:off x="4125390" y="4954916"/>
            <a:ext cx="808500" cy="92100"/>
            <a:chOff x="3570750" y="4704850"/>
            <a:chExt cx="808500" cy="92100"/>
          </a:xfrm>
        </p:grpSpPr>
        <p:sp>
          <p:nvSpPr>
            <p:cNvPr id="513" name="Google Shape;513;p41"/>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41"/>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41"/>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41"/>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17" name="Google Shape;517;p41"/>
          <p:cNvPicPr preferRelativeResize="0"/>
          <p:nvPr/>
        </p:nvPicPr>
        <p:blipFill rotWithShape="1">
          <a:blip r:embed="rId6">
            <a:alphaModFix/>
          </a:blip>
          <a:srcRect/>
          <a:stretch/>
        </p:blipFill>
        <p:spPr>
          <a:xfrm>
            <a:off x="8406261" y="85675"/>
            <a:ext cx="574610" cy="429582"/>
          </a:xfrm>
          <a:prstGeom prst="rect">
            <a:avLst/>
          </a:prstGeom>
          <a:noFill/>
          <a:ln>
            <a:noFill/>
          </a:ln>
        </p:spPr>
      </p:pic>
      <p:pic>
        <p:nvPicPr>
          <p:cNvPr id="518" name="Google Shape;518;p41"/>
          <p:cNvPicPr preferRelativeResize="0"/>
          <p:nvPr/>
        </p:nvPicPr>
        <p:blipFill rotWithShape="1">
          <a:blip r:embed="rId7">
            <a:alphaModFix/>
          </a:blip>
          <a:srcRect/>
          <a:stretch/>
        </p:blipFill>
        <p:spPr>
          <a:xfrm>
            <a:off x="118451" y="4796950"/>
            <a:ext cx="939452" cy="20723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2"/>
          <p:cNvSpPr txBox="1"/>
          <p:nvPr/>
        </p:nvSpPr>
        <p:spPr>
          <a:xfrm>
            <a:off x="719999" y="1683965"/>
            <a:ext cx="8076654" cy="2340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 sz="3600" b="1" i="0" u="none" strike="noStrike" cap="none">
                <a:solidFill>
                  <a:srgbClr val="FFFFFF"/>
                </a:solidFill>
                <a:latin typeface="Montserrat"/>
                <a:ea typeface="Montserrat"/>
                <a:cs typeface="Montserrat"/>
                <a:sym typeface="Montserrat"/>
              </a:rPr>
              <a:t>Actividad #3</a:t>
            </a:r>
            <a:br>
              <a:rPr lang="en" sz="3600" b="1" i="0" u="none" strike="noStrike" cap="none">
                <a:solidFill>
                  <a:srgbClr val="FFFFFF"/>
                </a:solidFill>
                <a:latin typeface="Montserrat"/>
                <a:ea typeface="Montserrat"/>
                <a:cs typeface="Montserrat"/>
                <a:sym typeface="Montserrat"/>
              </a:rPr>
            </a:br>
            <a:r>
              <a:rPr lang="en" sz="3200" b="1" i="0" u="none" strike="noStrike" cap="none">
                <a:solidFill>
                  <a:srgbClr val="FFFFFF"/>
                </a:solidFill>
                <a:latin typeface="Montserrat"/>
                <a:ea typeface="Montserrat"/>
                <a:cs typeface="Montserrat"/>
                <a:sym typeface="Montserrat"/>
              </a:rPr>
              <a:t>Cómo responder a la desinformación</a:t>
            </a:r>
            <a:endParaRPr sz="3200" b="1" i="0" u="none" strike="noStrike" cap="none">
              <a:solidFill>
                <a:srgbClr val="FFFFFF"/>
              </a:solidFill>
              <a:latin typeface="Montserrat"/>
              <a:ea typeface="Montserrat"/>
              <a:cs typeface="Montserrat"/>
              <a:sym typeface="Montserrat"/>
            </a:endParaRPr>
          </a:p>
        </p:txBody>
      </p:sp>
      <p:grpSp>
        <p:nvGrpSpPr>
          <p:cNvPr id="524" name="Google Shape;524;p42"/>
          <p:cNvGrpSpPr/>
          <p:nvPr/>
        </p:nvGrpSpPr>
        <p:grpSpPr>
          <a:xfrm>
            <a:off x="4167750" y="4704850"/>
            <a:ext cx="808500" cy="92100"/>
            <a:chOff x="3570750" y="4704850"/>
            <a:chExt cx="808500" cy="92100"/>
          </a:xfrm>
        </p:grpSpPr>
        <p:sp>
          <p:nvSpPr>
            <p:cNvPr id="525" name="Google Shape;525;p42"/>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42"/>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42"/>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42"/>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29" name="Google Shape;529;p42"/>
          <p:cNvPicPr preferRelativeResize="0"/>
          <p:nvPr/>
        </p:nvPicPr>
        <p:blipFill rotWithShape="1">
          <a:blip r:embed="rId3">
            <a:alphaModFix/>
          </a:blip>
          <a:srcRect/>
          <a:stretch/>
        </p:blipFill>
        <p:spPr>
          <a:xfrm>
            <a:off x="8406261" y="85675"/>
            <a:ext cx="574610" cy="429582"/>
          </a:xfrm>
          <a:prstGeom prst="rect">
            <a:avLst/>
          </a:prstGeom>
          <a:noFill/>
          <a:ln>
            <a:noFill/>
          </a:ln>
        </p:spPr>
      </p:pic>
      <p:cxnSp>
        <p:nvCxnSpPr>
          <p:cNvPr id="530" name="Google Shape;530;p42"/>
          <p:cNvCxnSpPr/>
          <p:nvPr/>
        </p:nvCxnSpPr>
        <p:spPr>
          <a:xfrm>
            <a:off x="718104" y="2447080"/>
            <a:ext cx="0" cy="872100"/>
          </a:xfrm>
          <a:prstGeom prst="straightConnector1">
            <a:avLst/>
          </a:prstGeom>
          <a:noFill/>
          <a:ln w="19050" cap="flat" cmpd="sng">
            <a:solidFill>
              <a:schemeClr val="lt1"/>
            </a:solidFill>
            <a:prstDash val="solid"/>
            <a:round/>
            <a:headEnd type="none" w="sm" len="sm"/>
            <a:tailEnd type="none" w="sm" len="sm"/>
          </a:ln>
        </p:spPr>
      </p:cxnSp>
      <p:pic>
        <p:nvPicPr>
          <p:cNvPr id="531" name="Google Shape;531;p42"/>
          <p:cNvPicPr preferRelativeResize="0"/>
          <p:nvPr/>
        </p:nvPicPr>
        <p:blipFill rotWithShape="1">
          <a:blip r:embed="rId4">
            <a:alphaModFix/>
          </a:blip>
          <a:srcRect/>
          <a:stretch/>
        </p:blipFill>
        <p:spPr>
          <a:xfrm>
            <a:off x="4884150" y="515257"/>
            <a:ext cx="3493311" cy="2560542"/>
          </a:xfrm>
          <a:prstGeom prst="rect">
            <a:avLst/>
          </a:prstGeom>
          <a:noFill/>
          <a:ln>
            <a:noFill/>
          </a:ln>
        </p:spPr>
      </p:pic>
      <p:pic>
        <p:nvPicPr>
          <p:cNvPr id="532" name="Google Shape;532;p42"/>
          <p:cNvPicPr preferRelativeResize="0"/>
          <p:nvPr/>
        </p:nvPicPr>
        <p:blipFill rotWithShape="1">
          <a:blip r:embed="rId5">
            <a:alphaModFix/>
          </a:blip>
          <a:srcRect/>
          <a:stretch/>
        </p:blipFill>
        <p:spPr>
          <a:xfrm>
            <a:off x="118451" y="4796950"/>
            <a:ext cx="939452" cy="20723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grpSp>
        <p:nvGrpSpPr>
          <p:cNvPr id="537" name="Google Shape;537;p43"/>
          <p:cNvGrpSpPr/>
          <p:nvPr/>
        </p:nvGrpSpPr>
        <p:grpSpPr>
          <a:xfrm>
            <a:off x="4167750" y="4704850"/>
            <a:ext cx="808500" cy="92100"/>
            <a:chOff x="3570750" y="4704850"/>
            <a:chExt cx="808500" cy="92100"/>
          </a:xfrm>
        </p:grpSpPr>
        <p:sp>
          <p:nvSpPr>
            <p:cNvPr id="538" name="Google Shape;538;p43"/>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43"/>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43"/>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43"/>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42" name="Google Shape;542;p43"/>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543" name="Google Shape;543;p43"/>
          <p:cNvSpPr/>
          <p:nvPr/>
        </p:nvSpPr>
        <p:spPr>
          <a:xfrm>
            <a:off x="405809" y="300466"/>
            <a:ext cx="7033800" cy="2233648"/>
          </a:xfrm>
          <a:prstGeom prst="rect">
            <a:avLst/>
          </a:prstGeom>
          <a:noFill/>
          <a:ln>
            <a:noFill/>
          </a:ln>
        </p:spPr>
        <p:txBody>
          <a:bodyPr spcFirstLastPara="1" wrap="square" lIns="91425" tIns="45700" rIns="91425" bIns="45700" anchor="t" anchorCtr="0">
            <a:spAutoFit/>
          </a:bodyPr>
          <a:lstStyle/>
          <a:p>
            <a:pPr marL="11113" marR="0" lvl="0" indent="-11113" algn="just" rtl="0">
              <a:lnSpc>
                <a:spcPct val="115000"/>
              </a:lnSpc>
              <a:spcBef>
                <a:spcPts val="0"/>
              </a:spcBef>
              <a:spcAft>
                <a:spcPts val="0"/>
              </a:spcAft>
              <a:buNone/>
            </a:pPr>
            <a:r>
              <a:rPr lang="en" sz="1100" b="0" i="0" u="none" strike="noStrike" cap="none">
                <a:solidFill>
                  <a:srgbClr val="FFFFFF"/>
                </a:solidFill>
                <a:latin typeface="Open Sans"/>
                <a:ea typeface="Open Sans"/>
                <a:cs typeface="Open Sans"/>
                <a:sym typeface="Open Sans"/>
              </a:rPr>
              <a:t>Mira este video.</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Es usar imágenes fuera de contexto para construir una narrativa falsa es esta historia de Sputnik sobre niños en Letonia "militarizada" siendo adoctrinados por la OTAN: </a:t>
            </a:r>
            <a:br>
              <a:rPr lang="en" sz="1100" b="0" i="0" u="none" strike="noStrike" cap="none">
                <a:solidFill>
                  <a:srgbClr val="FFFFFF"/>
                </a:solidFill>
                <a:latin typeface="Open Sans"/>
                <a:ea typeface="Open Sans"/>
                <a:cs typeface="Open Sans"/>
                <a:sym typeface="Open Sans"/>
              </a:rPr>
            </a:br>
            <a:r>
              <a:rPr lang="en" sz="1100" b="0" i="0" u="sng" strike="noStrike" cap="none">
                <a:solidFill>
                  <a:srgbClr val="FFFFFF"/>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https://www.youtube.com/watch?v=nOd2vMCDv9M&amp;feature=youtu.be</a:t>
            </a:r>
            <a:endParaRPr sz="1100" b="0" i="0" u="none" strike="noStrike" cap="none">
              <a:solidFill>
                <a:srgbClr val="FFFFFF"/>
              </a:solidFill>
              <a:latin typeface="Open Sans"/>
              <a:ea typeface="Open Sans"/>
              <a:cs typeface="Open Sans"/>
              <a:sym typeface="Open Sans"/>
            </a:endParaRPr>
          </a:p>
          <a:p>
            <a:pPr marL="11113" marR="0" lvl="0" indent="-11113" algn="just" rtl="0">
              <a:lnSpc>
                <a:spcPct val="115000"/>
              </a:lnSpc>
              <a:spcBef>
                <a:spcPts val="0"/>
              </a:spcBef>
              <a:spcAft>
                <a:spcPts val="0"/>
              </a:spcAft>
              <a:buNone/>
            </a:pP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Ahora reflexiona sobre tus emociones. </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¿Qué sientes cuando ves esto? </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¿Cómo reaccionarías si esto apareciera en tu feed de noticias en </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¿Instagram/Tiktok/Facebook? </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¿Por qué te emocionas con esto? </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¿La noticia en sí, la forma en que está formulada, la imagen...?</a:t>
            </a:r>
            <a:endParaRPr sz="1000" b="0" i="0" u="none" strike="noStrike" cap="none">
              <a:solidFill>
                <a:srgbClr val="FFFFFF"/>
              </a:solidFill>
              <a:latin typeface="Montserrat"/>
              <a:ea typeface="Montserrat"/>
              <a:cs typeface="Montserrat"/>
              <a:sym typeface="Montserrat"/>
            </a:endParaRPr>
          </a:p>
        </p:txBody>
      </p:sp>
      <p:pic>
        <p:nvPicPr>
          <p:cNvPr id="544" name="Google Shape;544;p43" descr="How to make a propaganda video?"/>
          <p:cNvPicPr preferRelativeResize="0"/>
          <p:nvPr/>
        </p:nvPicPr>
        <p:blipFill rotWithShape="1">
          <a:blip r:embed="rId5">
            <a:alphaModFix/>
          </a:blip>
          <a:srcRect/>
          <a:stretch/>
        </p:blipFill>
        <p:spPr>
          <a:xfrm>
            <a:off x="5358104" y="984998"/>
            <a:ext cx="1838433" cy="1378825"/>
          </a:xfrm>
          <a:prstGeom prst="rect">
            <a:avLst/>
          </a:prstGeom>
          <a:noFill/>
          <a:ln>
            <a:noFill/>
          </a:ln>
        </p:spPr>
      </p:pic>
      <p:pic>
        <p:nvPicPr>
          <p:cNvPr id="545" name="Google Shape;545;p43"/>
          <p:cNvPicPr preferRelativeResize="0"/>
          <p:nvPr/>
        </p:nvPicPr>
        <p:blipFill rotWithShape="1">
          <a:blip r:embed="rId6">
            <a:alphaModFix/>
          </a:blip>
          <a:srcRect/>
          <a:stretch/>
        </p:blipFill>
        <p:spPr>
          <a:xfrm rot="907953">
            <a:off x="6553133" y="944863"/>
            <a:ext cx="986143" cy="299321"/>
          </a:xfrm>
          <a:prstGeom prst="rect">
            <a:avLst/>
          </a:prstGeom>
          <a:noFill/>
          <a:ln>
            <a:noFill/>
          </a:ln>
        </p:spPr>
      </p:pic>
      <p:sp>
        <p:nvSpPr>
          <p:cNvPr id="546" name="Google Shape;546;p43"/>
          <p:cNvSpPr/>
          <p:nvPr/>
        </p:nvSpPr>
        <p:spPr>
          <a:xfrm>
            <a:off x="376671" y="2527485"/>
            <a:ext cx="8151858" cy="178506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 sz="1100" b="0" i="0" u="none" strike="noStrike" cap="none">
                <a:solidFill>
                  <a:srgbClr val="FFFFFF"/>
                </a:solidFill>
                <a:latin typeface="Open Sans"/>
                <a:ea typeface="Open Sans"/>
                <a:cs typeface="Open Sans"/>
                <a:sym typeface="Open Sans"/>
              </a:rPr>
              <a:t>Reflexionemos sobre tus propios prejuicios. ¿Sientes que esta noticia confirma lo que ya crees? ¿Habría hecho alguna diferencia si esta noticia hubiera sido compartida por un amigo que te gusta / celebridades a las que sigues...? </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Discuta cómo puede verificar si esto es cierto (los pasos de la diapositiva de la brújula): verifique el contenido / medio / autor / fuentes / imágenes / cazadores de mitos. Reflexionemos sobre qué es una fuente confiable y qué no. </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¡¡PIENSA ANTES DE COMPARTIR!! </a:t>
            </a:r>
            <a:endParaRPr/>
          </a:p>
          <a:p>
            <a:pPr marL="0" marR="0" lvl="0" indent="0" algn="just" rtl="0">
              <a:lnSpc>
                <a:spcPct val="100000"/>
              </a:lnSpc>
              <a:spcBef>
                <a:spcPts val="0"/>
              </a:spcBef>
              <a:spcAft>
                <a:spcPts val="0"/>
              </a:spcAft>
              <a:buNone/>
            </a:pP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Muestre el video de EUvsDisinfo como inspiración: </a:t>
            </a:r>
            <a:br>
              <a:rPr lang="en" sz="1100" b="0" i="0" u="none" strike="noStrike" cap="none">
                <a:solidFill>
                  <a:srgbClr val="FFFFFF"/>
                </a:solidFill>
                <a:latin typeface="Open Sans"/>
                <a:ea typeface="Open Sans"/>
                <a:cs typeface="Open Sans"/>
                <a:sym typeface="Open Sans"/>
              </a:rPr>
            </a:br>
            <a:r>
              <a:rPr lang="en" sz="1100" b="0" i="0" u="sng" strike="noStrike" cap="none">
                <a:solidFill>
                  <a:srgbClr val="FFFFFF"/>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https://www.facebook.com/watch/?v=3192621760756370</a:t>
            </a:r>
            <a:r>
              <a:rPr lang="en" sz="1100" b="0" i="0" u="none" strike="noStrike" cap="none">
                <a:solidFill>
                  <a:srgbClr val="FFFFFF"/>
                </a:solidFill>
                <a:latin typeface="Open Sans"/>
                <a:ea typeface="Open Sans"/>
                <a:cs typeface="Open Sans"/>
                <a:sym typeface="Open Sans"/>
              </a:rPr>
              <a:t>;  </a:t>
            </a:r>
            <a:br>
              <a:rPr lang="en" sz="1100" b="0" i="0" u="none" strike="noStrike" cap="none">
                <a:solidFill>
                  <a:srgbClr val="FFFFFF"/>
                </a:solidFill>
                <a:latin typeface="Open Sans"/>
                <a:ea typeface="Open Sans"/>
                <a:cs typeface="Open Sans"/>
                <a:sym typeface="Open Sans"/>
              </a:rPr>
            </a:br>
            <a:r>
              <a:rPr lang="en" sz="1100" b="0" i="0" u="sng" strike="noStrike" cap="none">
                <a:solidFill>
                  <a:srgbClr val="FFFFFF"/>
                </a:solidFill>
                <a:latin typeface="Open Sans"/>
                <a:ea typeface="Open Sans"/>
                <a:cs typeface="Open Sans"/>
                <a:sym typeface="Open Sans"/>
                <a:hlinkClick r:id="rId8">
                  <a:extLst>
                    <a:ext uri="{A12FA001-AC4F-418D-AE19-62706E023703}">
                      <ahyp:hlinkClr xmlns:ahyp="http://schemas.microsoft.com/office/drawing/2018/hyperlinkcolor" val="tx"/>
                    </a:ext>
                  </a:extLst>
                </a:hlinkClick>
              </a:rPr>
              <a:t>https://www.facebook.com/watch/?v=2584252091848910</a:t>
            </a:r>
            <a:endParaRPr sz="1100" b="0" i="0" u="none" strike="noStrike" cap="none">
              <a:solidFill>
                <a:srgbClr val="FFFFFF"/>
              </a:solidFill>
              <a:latin typeface="Open Sans"/>
              <a:ea typeface="Open Sans"/>
              <a:cs typeface="Open Sans"/>
              <a:sym typeface="Open Sans"/>
            </a:endParaRPr>
          </a:p>
          <a:p>
            <a:pPr marL="0" marR="0" lvl="0" indent="0" algn="just" rtl="0">
              <a:lnSpc>
                <a:spcPct val="100000"/>
              </a:lnSpc>
              <a:spcBef>
                <a:spcPts val="0"/>
              </a:spcBef>
              <a:spcAft>
                <a:spcPts val="0"/>
              </a:spcAft>
              <a:buNone/>
            </a:pPr>
            <a:endParaRPr sz="1100" b="0" i="0" u="none" strike="noStrike" cap="none">
              <a:solidFill>
                <a:srgbClr val="FFFFFF"/>
              </a:solidFill>
              <a:latin typeface="Open Sans"/>
              <a:ea typeface="Open Sans"/>
              <a:cs typeface="Open Sans"/>
              <a:sym typeface="Open Sans"/>
            </a:endParaRPr>
          </a:p>
        </p:txBody>
      </p:sp>
      <p:pic>
        <p:nvPicPr>
          <p:cNvPr id="547" name="Google Shape;547;p43"/>
          <p:cNvPicPr preferRelativeResize="0"/>
          <p:nvPr/>
        </p:nvPicPr>
        <p:blipFill rotWithShape="1">
          <a:blip r:embed="rId9">
            <a:alphaModFix/>
          </a:blip>
          <a:srcRect/>
          <a:stretch/>
        </p:blipFill>
        <p:spPr>
          <a:xfrm>
            <a:off x="118451" y="4796950"/>
            <a:ext cx="939452" cy="2072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4"/>
                                        </p:tgtEl>
                                        <p:attrNameLst>
                                          <p:attrName>style.visibility</p:attrName>
                                        </p:attrNameLst>
                                      </p:cBhvr>
                                      <p:to>
                                        <p:strVal val="visible"/>
                                      </p:to>
                                    </p:set>
                                    <p:animEffect transition="in" filter="fade">
                                      <p:cBhvr>
                                        <p:cTn id="7" dur="1"/>
                                        <p:tgtEl>
                                          <p:spTgt spid="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4"/>
          <p:cNvSpPr txBox="1">
            <a:spLocks noGrp="1"/>
          </p:cNvSpPr>
          <p:nvPr>
            <p:ph type="subTitle" idx="1"/>
          </p:nvPr>
        </p:nvSpPr>
        <p:spPr>
          <a:xfrm>
            <a:off x="348284" y="310525"/>
            <a:ext cx="8020919" cy="417771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1400" b="1">
                <a:latin typeface="Montserrat"/>
                <a:ea typeface="Montserrat"/>
                <a:cs typeface="Montserrat"/>
                <a:sym typeface="Montserrat"/>
              </a:rPr>
              <a:t>¿Cómo puedo verificar la fiabilidad de un sitio web?</a:t>
            </a:r>
            <a:endParaRPr/>
          </a:p>
          <a:p>
            <a:pPr marL="0" lvl="0" indent="0" algn="l" rtl="0">
              <a:lnSpc>
                <a:spcPct val="100000"/>
              </a:lnSpc>
              <a:spcBef>
                <a:spcPts val="0"/>
              </a:spcBef>
              <a:spcAft>
                <a:spcPts val="0"/>
              </a:spcAft>
              <a:buSzPts val="2800"/>
              <a:buNone/>
            </a:pPr>
            <a:r>
              <a:rPr lang="en" sz="1100"/>
              <a:t>Análisis de URL: comprueba siempre si se trata de la web original o si la URL está construida con una ligera modificación en el nombre o extensión, con la idea de que un lector distraído o apresurado no se dé cuenta. Los sitios de desinformación toman los nombres de fuentes de noticias conocidas, cambiando pequeños detalles. Por ejemplo: (de la diapositiva al principio) dailypresser.com o nevvyorktimes.com.</a:t>
            </a:r>
            <a:endParaRPr sz="1100">
              <a:latin typeface="Montserrat"/>
              <a:ea typeface="Montserrat"/>
              <a:cs typeface="Montserrat"/>
              <a:sym typeface="Montserrat"/>
            </a:endParaRPr>
          </a:p>
          <a:p>
            <a:pPr marL="0" lvl="0" indent="0" algn="l" rtl="0">
              <a:lnSpc>
                <a:spcPct val="100000"/>
              </a:lnSpc>
              <a:spcBef>
                <a:spcPts val="0"/>
              </a:spcBef>
              <a:spcAft>
                <a:spcPts val="0"/>
              </a:spcAft>
              <a:buSzPts val="2800"/>
              <a:buNone/>
            </a:pPr>
            <a:endParaRPr sz="1400" b="1">
              <a:latin typeface="Montserrat"/>
              <a:ea typeface="Montserrat"/>
              <a:cs typeface="Montserrat"/>
              <a:sym typeface="Montserrat"/>
            </a:endParaRPr>
          </a:p>
          <a:p>
            <a:pPr marL="0" lvl="0" indent="0" algn="l" rtl="0">
              <a:lnSpc>
                <a:spcPct val="100000"/>
              </a:lnSpc>
              <a:spcBef>
                <a:spcPts val="0"/>
              </a:spcBef>
              <a:spcAft>
                <a:spcPts val="0"/>
              </a:spcAft>
              <a:buSzPts val="2800"/>
              <a:buNone/>
            </a:pPr>
            <a:r>
              <a:rPr lang="en" sz="1400" b="1">
                <a:latin typeface="Montserrat"/>
                <a:ea typeface="Montserrat"/>
                <a:cs typeface="Montserrat"/>
                <a:sym typeface="Montserrat"/>
              </a:rPr>
              <a:t>Comprueba la fecha y el autor: </a:t>
            </a:r>
            <a:endParaRPr sz="1100">
              <a:latin typeface="Montserrat"/>
              <a:ea typeface="Montserrat"/>
              <a:cs typeface="Montserrat"/>
              <a:sym typeface="Montserrat"/>
            </a:endParaRPr>
          </a:p>
          <a:p>
            <a:pPr marL="0" lvl="0" indent="0" algn="l" rtl="0">
              <a:lnSpc>
                <a:spcPct val="100000"/>
              </a:lnSpc>
              <a:spcBef>
                <a:spcPts val="0"/>
              </a:spcBef>
              <a:spcAft>
                <a:spcPts val="0"/>
              </a:spcAft>
              <a:buSzPts val="2800"/>
              <a:buNone/>
            </a:pPr>
            <a:r>
              <a:rPr lang="en" sz="1100"/>
              <a:t>Las figuras públicas en las redes sociales a menudo (pero no siempre) tienen sus cuentas "verificadas", así como los medios de comunicación y los periodistas. A menudo, las personas que trabajan en la industria de la información tienen sitios web u otros perfiles públicos que pueden ayudarlo a encontrarlos a ellos y a su trabajo.</a:t>
            </a:r>
            <a:endParaRPr sz="1400" b="1">
              <a:latin typeface="Montserrat"/>
              <a:ea typeface="Montserrat"/>
              <a:cs typeface="Montserrat"/>
              <a:sym typeface="Montserrat"/>
            </a:endParaRPr>
          </a:p>
          <a:p>
            <a:pPr marL="0" lvl="0" indent="0" algn="l" rtl="0">
              <a:lnSpc>
                <a:spcPct val="100000"/>
              </a:lnSpc>
              <a:spcBef>
                <a:spcPts val="0"/>
              </a:spcBef>
              <a:spcAft>
                <a:spcPts val="0"/>
              </a:spcAft>
              <a:buSzPts val="2800"/>
              <a:buNone/>
            </a:pPr>
            <a:endParaRPr sz="1400" b="1">
              <a:latin typeface="Montserrat"/>
              <a:ea typeface="Montserrat"/>
              <a:cs typeface="Montserrat"/>
              <a:sym typeface="Montserrat"/>
            </a:endParaRPr>
          </a:p>
          <a:p>
            <a:pPr marL="0" lvl="0" indent="0" algn="l" rtl="0">
              <a:lnSpc>
                <a:spcPct val="100000"/>
              </a:lnSpc>
              <a:spcBef>
                <a:spcPts val="0"/>
              </a:spcBef>
              <a:spcAft>
                <a:spcPts val="0"/>
              </a:spcAft>
              <a:buSzPts val="2800"/>
              <a:buNone/>
            </a:pPr>
            <a:r>
              <a:rPr lang="en" sz="1400" b="1">
                <a:latin typeface="Montserrat"/>
                <a:ea typeface="Montserrat"/>
                <a:cs typeface="Montserrat"/>
                <a:sym typeface="Montserrat"/>
              </a:rPr>
              <a:t>Busca la historia en internet</a:t>
            </a:r>
            <a:endParaRPr/>
          </a:p>
          <a:p>
            <a:pPr marL="0" lvl="0" indent="0" algn="l" rtl="0">
              <a:lnSpc>
                <a:spcPct val="100000"/>
              </a:lnSpc>
              <a:spcBef>
                <a:spcPts val="0"/>
              </a:spcBef>
              <a:spcAft>
                <a:spcPts val="0"/>
              </a:spcAft>
              <a:buSzPts val="2800"/>
              <a:buNone/>
            </a:pPr>
            <a:r>
              <a:rPr lang="en" sz="1100"/>
              <a:t>¿Hay otras fuentes que apoyen lo que se afirma? ¿Sabes qué tipo de fuentes son?</a:t>
            </a:r>
            <a:endParaRPr/>
          </a:p>
          <a:p>
            <a:pPr marL="0" lvl="0" indent="0" algn="l" rtl="0">
              <a:lnSpc>
                <a:spcPct val="100000"/>
              </a:lnSpc>
              <a:spcBef>
                <a:spcPts val="0"/>
              </a:spcBef>
              <a:spcAft>
                <a:spcPts val="0"/>
              </a:spcAft>
              <a:buSzPts val="2800"/>
              <a:buNone/>
            </a:pPr>
            <a:endParaRPr sz="1100"/>
          </a:p>
          <a:p>
            <a:pPr marL="0" lvl="0" indent="0" algn="l" rtl="0">
              <a:lnSpc>
                <a:spcPct val="100000"/>
              </a:lnSpc>
              <a:spcBef>
                <a:spcPts val="0"/>
              </a:spcBef>
              <a:spcAft>
                <a:spcPts val="0"/>
              </a:spcAft>
              <a:buSzPts val="2800"/>
              <a:buNone/>
            </a:pPr>
            <a:r>
              <a:rPr lang="en" sz="1400" b="1">
                <a:latin typeface="Montserrat"/>
                <a:ea typeface="Montserrat"/>
                <a:cs typeface="Montserrat"/>
                <a:sym typeface="Montserrat"/>
              </a:rPr>
              <a:t>Compruebe si las imágenes se ven extrañas o manipuladas.</a:t>
            </a:r>
            <a:endParaRPr/>
          </a:p>
          <a:p>
            <a:pPr marL="0" lvl="0" indent="0" algn="l" rtl="0">
              <a:lnSpc>
                <a:spcPct val="100000"/>
              </a:lnSpc>
              <a:spcBef>
                <a:spcPts val="0"/>
              </a:spcBef>
              <a:spcAft>
                <a:spcPts val="0"/>
              </a:spcAft>
              <a:buSzPts val="2800"/>
              <a:buNone/>
            </a:pPr>
            <a:r>
              <a:rPr lang="en" sz="1100"/>
              <a:t>Si es así, puedes hacer una búsqueda inversa en Google imágenes: </a:t>
            </a:r>
            <a:r>
              <a:rPr lang="en" sz="1100" u="sng">
                <a:solidFill>
                  <a:schemeClr val="hlink"/>
                </a:solidFill>
                <a:hlinkClick r:id="rId3"/>
              </a:rPr>
              <a:t>https://support.google.com/websearch/answer/1325808?co=GENIE.Platform%3DAndroid&amp;hl=en</a:t>
            </a:r>
            <a:r>
              <a:rPr lang="en" sz="1100"/>
              <a:t>.</a:t>
            </a:r>
            <a:endParaRPr/>
          </a:p>
          <a:p>
            <a:pPr marL="0" lvl="0" indent="0" algn="l" rtl="0">
              <a:lnSpc>
                <a:spcPct val="100000"/>
              </a:lnSpc>
              <a:spcBef>
                <a:spcPts val="0"/>
              </a:spcBef>
              <a:spcAft>
                <a:spcPts val="0"/>
              </a:spcAft>
              <a:buSzPts val="2800"/>
              <a:buNone/>
            </a:pPr>
            <a:br>
              <a:rPr lang="en" sz="1100"/>
            </a:br>
            <a:r>
              <a:rPr lang="en" sz="1100"/>
              <a:t>Es posible que descubras que es de un evento diferente o de una fecha anterior.</a:t>
            </a:r>
            <a:endParaRPr/>
          </a:p>
          <a:p>
            <a:pPr marL="0" lvl="0" indent="0" algn="l" rtl="0">
              <a:lnSpc>
                <a:spcPct val="100000"/>
              </a:lnSpc>
              <a:spcBef>
                <a:spcPts val="0"/>
              </a:spcBef>
              <a:spcAft>
                <a:spcPts val="0"/>
              </a:spcAft>
              <a:buSzPts val="2800"/>
              <a:buNone/>
            </a:pPr>
            <a:endParaRPr sz="1100">
              <a:latin typeface="Montserrat"/>
              <a:ea typeface="Montserrat"/>
              <a:cs typeface="Montserrat"/>
              <a:sym typeface="Montserrat"/>
            </a:endParaRPr>
          </a:p>
          <a:p>
            <a:pPr marL="0" lvl="0" indent="0" algn="l" rtl="0">
              <a:lnSpc>
                <a:spcPct val="100000"/>
              </a:lnSpc>
              <a:spcBef>
                <a:spcPts val="0"/>
              </a:spcBef>
              <a:spcAft>
                <a:spcPts val="0"/>
              </a:spcAft>
              <a:buSzPts val="2800"/>
              <a:buNone/>
            </a:pPr>
            <a:r>
              <a:rPr lang="en" sz="1400" b="1">
                <a:latin typeface="Montserrat"/>
                <a:ea typeface="Montserrat"/>
                <a:cs typeface="Montserrat"/>
                <a:sym typeface="Montserrat"/>
              </a:rPr>
              <a:t>Piensa en el contexto que rodea a la información:</a:t>
            </a:r>
            <a:endParaRPr/>
          </a:p>
          <a:p>
            <a:pPr marL="0" lvl="0" indent="0" algn="l" rtl="0">
              <a:lnSpc>
                <a:spcPct val="100000"/>
              </a:lnSpc>
              <a:spcBef>
                <a:spcPts val="0"/>
              </a:spcBef>
              <a:spcAft>
                <a:spcPts val="0"/>
              </a:spcAft>
              <a:buSzPts val="2800"/>
              <a:buNone/>
            </a:pPr>
            <a:r>
              <a:rPr lang="en" sz="1100"/>
              <a:t>Imagina que un fabricante de teléfonos te dice que las ventas se han duplicado. </a:t>
            </a:r>
            <a:br>
              <a:rPr lang="en" sz="1100"/>
            </a:br>
            <a:r>
              <a:rPr lang="en" sz="1100"/>
              <a:t>Ahora agregue contexto: era diciembre, temporada de vacaciones, hay muchos descuentos en las tiendas y comprar un teléfono es simplemente un poco más barato. Esto era de esperarse, ¿verdad? Lo mismo sucede a menudo también en los debates públicos sobre cuestiones políticas.</a:t>
            </a:r>
            <a:endParaRPr sz="1400"/>
          </a:p>
          <a:p>
            <a:pPr marL="457200" lvl="0" indent="-342900" algn="l" rtl="0">
              <a:lnSpc>
                <a:spcPct val="100000"/>
              </a:lnSpc>
              <a:spcBef>
                <a:spcPts val="0"/>
              </a:spcBef>
              <a:spcAft>
                <a:spcPts val="0"/>
              </a:spcAft>
              <a:buSzPts val="2800"/>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45"/>
          <p:cNvSpPr txBox="1">
            <a:spLocks noGrp="1"/>
          </p:cNvSpPr>
          <p:nvPr>
            <p:ph type="ctrTitle"/>
          </p:nvPr>
        </p:nvSpPr>
        <p:spPr>
          <a:xfrm>
            <a:off x="609600" y="300466"/>
            <a:ext cx="6739461" cy="78018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 sz="3200"/>
              <a:t>Consejos para entrenadores</a:t>
            </a:r>
            <a:endParaRPr sz="3200" b="1"/>
          </a:p>
        </p:txBody>
      </p:sp>
      <p:grpSp>
        <p:nvGrpSpPr>
          <p:cNvPr id="558" name="Google Shape;558;p45"/>
          <p:cNvGrpSpPr/>
          <p:nvPr/>
        </p:nvGrpSpPr>
        <p:grpSpPr>
          <a:xfrm>
            <a:off x="4167750" y="4704850"/>
            <a:ext cx="808500" cy="92100"/>
            <a:chOff x="3570750" y="4704850"/>
            <a:chExt cx="808500" cy="92100"/>
          </a:xfrm>
        </p:grpSpPr>
        <p:sp>
          <p:nvSpPr>
            <p:cNvPr id="559" name="Google Shape;559;p45"/>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45"/>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45"/>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45"/>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563" name="Google Shape;563;p45"/>
          <p:cNvCxnSpPr/>
          <p:nvPr/>
        </p:nvCxnSpPr>
        <p:spPr>
          <a:xfrm>
            <a:off x="609600" y="300466"/>
            <a:ext cx="0" cy="872100"/>
          </a:xfrm>
          <a:prstGeom prst="straightConnector1">
            <a:avLst/>
          </a:prstGeom>
          <a:noFill/>
          <a:ln w="19050" cap="flat" cmpd="sng">
            <a:solidFill>
              <a:schemeClr val="lt1"/>
            </a:solidFill>
            <a:prstDash val="solid"/>
            <a:round/>
            <a:headEnd type="none" w="sm" len="sm"/>
            <a:tailEnd type="none" w="sm" len="sm"/>
          </a:ln>
        </p:spPr>
      </p:cxnSp>
      <p:pic>
        <p:nvPicPr>
          <p:cNvPr id="564" name="Google Shape;564;p45"/>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565" name="Google Shape;565;p45"/>
          <p:cNvSpPr/>
          <p:nvPr/>
        </p:nvSpPr>
        <p:spPr>
          <a:xfrm>
            <a:off x="435375" y="1891639"/>
            <a:ext cx="8419950" cy="120028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 sz="1200" b="0" i="0" u="none" strike="noStrike" cap="none">
                <a:solidFill>
                  <a:srgbClr val="FFFFFF"/>
                </a:solidFill>
                <a:latin typeface="Open Sans"/>
                <a:ea typeface="Open Sans"/>
                <a:cs typeface="Open Sans"/>
                <a:sym typeface="Open Sans"/>
              </a:rPr>
              <a:t>1) asegúrese de haber preparado adecuadamente el lugar donde se formarán los alumnos: un aula o un espacio donde todos puedan trabajar juntos, pero también en grupos separados;</a:t>
            </a:r>
            <a:br>
              <a:rPr lang="en" sz="1200" b="0" i="0" u="none" strike="noStrike" cap="none">
                <a:solidFill>
                  <a:srgbClr val="FFFFFF"/>
                </a:solidFill>
                <a:latin typeface="Open Sans"/>
                <a:ea typeface="Open Sans"/>
                <a:cs typeface="Open Sans"/>
                <a:sym typeface="Open Sans"/>
              </a:rPr>
            </a:br>
            <a:r>
              <a:rPr lang="en" sz="1200" b="0" i="0" u="none" strike="noStrike" cap="none">
                <a:solidFill>
                  <a:srgbClr val="FFFFFF"/>
                </a:solidFill>
                <a:latin typeface="Open Sans"/>
                <a:ea typeface="Open Sans"/>
                <a:cs typeface="Open Sans"/>
                <a:sym typeface="Open Sans"/>
              </a:rPr>
              <a:t>2) Verifique que todas las herramientas necesarias estén en su lugar: PC, tableta, conexión a Internet, Wi-Fi, cuadernos, bolígrafos, marcadores y papelería diversa, pizarra con hojas;</a:t>
            </a:r>
            <a:br>
              <a:rPr lang="en" sz="1200" b="0" i="0" u="none" strike="noStrike" cap="none">
                <a:solidFill>
                  <a:srgbClr val="FFFFFF"/>
                </a:solidFill>
                <a:latin typeface="Open Sans"/>
                <a:ea typeface="Open Sans"/>
                <a:cs typeface="Open Sans"/>
                <a:sym typeface="Open Sans"/>
              </a:rPr>
            </a:br>
            <a:r>
              <a:rPr lang="en" sz="1200" b="0" i="0" u="none" strike="noStrike" cap="none">
                <a:solidFill>
                  <a:srgbClr val="FFFFFF"/>
                </a:solidFill>
                <a:latin typeface="Open Sans"/>
                <a:ea typeface="Open Sans"/>
                <a:cs typeface="Open Sans"/>
                <a:sym typeface="Open Sans"/>
              </a:rPr>
              <a:t>3) no subestimar la fase de calentamiento: conocer al grupo facilita el trabajo en grupo; </a:t>
            </a:r>
            <a:br>
              <a:rPr lang="en" sz="1200" b="0" i="0" u="none" strike="noStrike" cap="none">
                <a:solidFill>
                  <a:srgbClr val="FFFFFF"/>
                </a:solidFill>
                <a:latin typeface="Open Sans"/>
                <a:ea typeface="Open Sans"/>
                <a:cs typeface="Open Sans"/>
                <a:sym typeface="Open Sans"/>
              </a:rPr>
            </a:br>
            <a:r>
              <a:rPr lang="en" sz="1200" b="0" i="0" u="none" strike="noStrike" cap="none">
                <a:solidFill>
                  <a:srgbClr val="FFFFFF"/>
                </a:solidFill>
                <a:latin typeface="Open Sans"/>
                <a:ea typeface="Open Sans"/>
                <a:cs typeface="Open Sans"/>
                <a:sym typeface="Open Sans"/>
              </a:rPr>
              <a:t>4) Recuerde prever descansos y momentos de desahogo.</a:t>
            </a:r>
            <a:endParaRPr sz="1200" b="0" i="0" u="none" strike="noStrike" cap="none">
              <a:solidFill>
                <a:srgbClr val="FFFFFF"/>
              </a:solidFill>
              <a:latin typeface="Open Sans"/>
              <a:ea typeface="Open Sans"/>
              <a:cs typeface="Open Sans"/>
              <a:sym typeface="Open Sans"/>
            </a:endParaRPr>
          </a:p>
        </p:txBody>
      </p:sp>
      <p:pic>
        <p:nvPicPr>
          <p:cNvPr id="566" name="Google Shape;566;p45"/>
          <p:cNvPicPr preferRelativeResize="0"/>
          <p:nvPr/>
        </p:nvPicPr>
        <p:blipFill rotWithShape="1">
          <a:blip r:embed="rId4">
            <a:alphaModFix/>
          </a:blip>
          <a:srcRect/>
          <a:stretch/>
        </p:blipFill>
        <p:spPr>
          <a:xfrm>
            <a:off x="118451" y="4796950"/>
            <a:ext cx="939452" cy="207232"/>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46"/>
          <p:cNvSpPr txBox="1">
            <a:spLocks noGrp="1"/>
          </p:cNvSpPr>
          <p:nvPr>
            <p:ph type="ctrTitle"/>
          </p:nvPr>
        </p:nvSpPr>
        <p:spPr>
          <a:xfrm>
            <a:off x="843916" y="772463"/>
            <a:ext cx="5045700" cy="8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5200"/>
              <a:buNone/>
            </a:pPr>
            <a:r>
              <a:rPr lang="en"/>
              <a:t>Examen</a:t>
            </a:r>
            <a:endParaRPr sz="3200" b="1"/>
          </a:p>
        </p:txBody>
      </p:sp>
      <p:grpSp>
        <p:nvGrpSpPr>
          <p:cNvPr id="572" name="Google Shape;572;p46"/>
          <p:cNvGrpSpPr/>
          <p:nvPr/>
        </p:nvGrpSpPr>
        <p:grpSpPr>
          <a:xfrm>
            <a:off x="4167750" y="4704850"/>
            <a:ext cx="808500" cy="92100"/>
            <a:chOff x="3570750" y="4704850"/>
            <a:chExt cx="808500" cy="92100"/>
          </a:xfrm>
        </p:grpSpPr>
        <p:sp>
          <p:nvSpPr>
            <p:cNvPr id="573" name="Google Shape;573;p46"/>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46"/>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46"/>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46"/>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577" name="Google Shape;577;p46"/>
          <p:cNvCxnSpPr/>
          <p:nvPr/>
        </p:nvCxnSpPr>
        <p:spPr>
          <a:xfrm>
            <a:off x="771882" y="854950"/>
            <a:ext cx="0" cy="872100"/>
          </a:xfrm>
          <a:prstGeom prst="straightConnector1">
            <a:avLst/>
          </a:prstGeom>
          <a:noFill/>
          <a:ln w="19050" cap="flat" cmpd="sng">
            <a:solidFill>
              <a:schemeClr val="lt1"/>
            </a:solidFill>
            <a:prstDash val="solid"/>
            <a:round/>
            <a:headEnd type="none" w="sm" len="sm"/>
            <a:tailEnd type="none" w="sm" len="sm"/>
          </a:ln>
        </p:spPr>
      </p:cxnSp>
      <p:pic>
        <p:nvPicPr>
          <p:cNvPr id="578" name="Google Shape;578;p46"/>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579" name="Google Shape;579;p46"/>
          <p:cNvSpPr/>
          <p:nvPr/>
        </p:nvSpPr>
        <p:spPr>
          <a:xfrm>
            <a:off x="450219" y="2022850"/>
            <a:ext cx="8188089" cy="12772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100" b="0" i="0" u="none" strike="noStrike" cap="none">
                <a:solidFill>
                  <a:srgbClr val="FFFFFF"/>
                </a:solidFill>
                <a:latin typeface="Open Sans"/>
                <a:ea typeface="Open Sans"/>
                <a:cs typeface="Open Sans"/>
                <a:sym typeface="Open Sans"/>
              </a:rPr>
              <a:t>¿VERDADERO o FALSO?</a:t>
            </a:r>
            <a:br>
              <a:rPr lang="en" sz="1100" b="0" i="0" u="none" strike="noStrike" cap="none">
                <a:solidFill>
                  <a:srgbClr val="FFFFFF"/>
                </a:solidFill>
                <a:latin typeface="Open Sans"/>
                <a:ea typeface="Open Sans"/>
                <a:cs typeface="Open Sans"/>
                <a:sym typeface="Open Sans"/>
              </a:rPr>
            </a:br>
            <a:r>
              <a:rPr lang="en" sz="1100" b="0" i="0" u="none" strike="noStrike" cap="none">
                <a:solidFill>
                  <a:srgbClr val="FFFFFF"/>
                </a:solidFill>
                <a:latin typeface="Open Sans"/>
                <a:ea typeface="Open Sans"/>
                <a:cs typeface="Open Sans"/>
                <a:sym typeface="Open Sans"/>
              </a:rPr>
              <a:t>Pregunta 1. Cuando intentamos que amigos y familiares se den cuenta de que una noticia es falsa, tenemos que culparlos por compartirla.  </a:t>
            </a:r>
            <a:br>
              <a:rPr lang="en" sz="1100" b="0" i="0" u="none" strike="noStrike" cap="none">
                <a:solidFill>
                  <a:srgbClr val="FFFFFF"/>
                </a:solidFill>
                <a:latin typeface="Open Sans"/>
                <a:ea typeface="Open Sans"/>
                <a:cs typeface="Open Sans"/>
                <a:sym typeface="Open Sans"/>
              </a:rPr>
            </a:br>
            <a:endParaRPr/>
          </a:p>
          <a:p>
            <a:pPr marL="0" marR="0" lvl="0" indent="0" algn="l" rtl="0">
              <a:lnSpc>
                <a:spcPct val="100000"/>
              </a:lnSpc>
              <a:spcBef>
                <a:spcPts val="0"/>
              </a:spcBef>
              <a:spcAft>
                <a:spcPts val="0"/>
              </a:spcAft>
              <a:buNone/>
            </a:pPr>
            <a:r>
              <a:rPr lang="en" sz="1100" b="0" i="0" u="none" strike="noStrike" cap="none">
                <a:solidFill>
                  <a:srgbClr val="FFFFFF"/>
                </a:solidFill>
                <a:latin typeface="Open Sans"/>
                <a:ea typeface="Open Sans"/>
                <a:cs typeface="Open Sans"/>
                <a:sym typeface="Open Sans"/>
              </a:rPr>
              <a:t>Pregunta 2. Si no sé si una noticia es cierta, la comparto de todos modos por si a alguien le puede ser útil.</a:t>
            </a:r>
            <a:br>
              <a:rPr lang="en" sz="1100" b="0" i="0" u="none" strike="noStrike" cap="none">
                <a:solidFill>
                  <a:srgbClr val="FFFFFF"/>
                </a:solidFill>
                <a:latin typeface="Open Sans"/>
                <a:ea typeface="Open Sans"/>
                <a:cs typeface="Open Sans"/>
                <a:sym typeface="Open Sans"/>
              </a:rPr>
            </a:br>
            <a:endParaRPr/>
          </a:p>
          <a:p>
            <a:pPr marL="0" marR="0" lvl="0" indent="0" algn="l" rtl="0">
              <a:lnSpc>
                <a:spcPct val="100000"/>
              </a:lnSpc>
              <a:spcBef>
                <a:spcPts val="0"/>
              </a:spcBef>
              <a:spcAft>
                <a:spcPts val="0"/>
              </a:spcAft>
              <a:buNone/>
            </a:pPr>
            <a:r>
              <a:rPr lang="en" sz="1100" b="0" i="0" u="none" strike="noStrike" cap="none">
                <a:solidFill>
                  <a:srgbClr val="FFFFFF"/>
                </a:solidFill>
                <a:latin typeface="Open Sans"/>
                <a:ea typeface="Open Sans"/>
                <a:cs typeface="Open Sans"/>
                <a:sym typeface="Open Sans"/>
              </a:rPr>
              <a:t>Pregunta 3. La difusión de noticias falsas también tiene que ver con el componente emocional personal.</a:t>
            </a:r>
            <a:endParaRPr sz="1400" b="0" i="0" u="none" strike="noStrike" cap="none">
              <a:solidFill>
                <a:srgbClr val="FFFFFF"/>
              </a:solidFill>
              <a:latin typeface="Montserrat"/>
              <a:ea typeface="Montserrat"/>
              <a:cs typeface="Montserrat"/>
              <a:sym typeface="Montserrat"/>
            </a:endParaRPr>
          </a:p>
        </p:txBody>
      </p:sp>
      <p:sp>
        <p:nvSpPr>
          <p:cNvPr id="580" name="Google Shape;580;p46"/>
          <p:cNvSpPr txBox="1"/>
          <p:nvPr/>
        </p:nvSpPr>
        <p:spPr>
          <a:xfrm>
            <a:off x="771882" y="1496290"/>
            <a:ext cx="5721734" cy="326501"/>
          </a:xfrm>
          <a:prstGeom prst="rect">
            <a:avLst/>
          </a:prstGeom>
          <a:noFill/>
          <a:ln>
            <a:noFill/>
          </a:ln>
        </p:spPr>
        <p:txBody>
          <a:bodyPr spcFirstLastPara="1" wrap="square" lIns="91425" tIns="91425" rIns="91425" bIns="91425" anchor="b" anchorCtr="0">
            <a:noAutofit/>
          </a:bodyPr>
          <a:lstStyle/>
          <a:p>
            <a:pPr marL="457200" marR="0" lvl="0" indent="-342900" algn="just" rtl="0">
              <a:lnSpc>
                <a:spcPct val="115000"/>
              </a:lnSpc>
              <a:spcBef>
                <a:spcPts val="0"/>
              </a:spcBef>
              <a:spcAft>
                <a:spcPts val="0"/>
              </a:spcAft>
              <a:buNone/>
            </a:pPr>
            <a:r>
              <a:rPr lang="en" sz="1100" b="1" i="0" u="none" strike="noStrike" cap="none">
                <a:solidFill>
                  <a:srgbClr val="FFFFFF"/>
                </a:solidFill>
                <a:latin typeface="Open Sans"/>
                <a:ea typeface="Open Sans"/>
                <a:cs typeface="Open Sans"/>
                <a:sym typeface="Open Sans"/>
              </a:rPr>
              <a:t>¡Es hora de revisar lo que aprendiste!</a:t>
            </a:r>
            <a:endParaRPr sz="1200" b="1" i="0" u="none" strike="noStrike" cap="none">
              <a:solidFill>
                <a:srgbClr val="FFFFFF"/>
              </a:solidFill>
              <a:latin typeface="Open Sans"/>
              <a:ea typeface="Open Sans"/>
              <a:cs typeface="Open Sans"/>
              <a:sym typeface="Open Sans"/>
            </a:endParaRPr>
          </a:p>
        </p:txBody>
      </p:sp>
      <p:pic>
        <p:nvPicPr>
          <p:cNvPr id="581" name="Google Shape;581;p46"/>
          <p:cNvPicPr preferRelativeResize="0"/>
          <p:nvPr/>
        </p:nvPicPr>
        <p:blipFill rotWithShape="1">
          <a:blip r:embed="rId4">
            <a:alphaModFix/>
          </a:blip>
          <a:srcRect/>
          <a:stretch/>
        </p:blipFill>
        <p:spPr>
          <a:xfrm>
            <a:off x="118451" y="4796950"/>
            <a:ext cx="939452" cy="20723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56"/>
          <p:cNvSpPr txBox="1">
            <a:spLocks noGrp="1"/>
          </p:cNvSpPr>
          <p:nvPr>
            <p:ph type="ctrTitle"/>
          </p:nvPr>
        </p:nvSpPr>
        <p:spPr>
          <a:xfrm>
            <a:off x="720000" y="296132"/>
            <a:ext cx="5840127" cy="139843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 sz="3200"/>
              <a:t>Referencias y recursos</a:t>
            </a:r>
            <a:endParaRPr sz="3200" b="1"/>
          </a:p>
        </p:txBody>
      </p:sp>
      <p:grpSp>
        <p:nvGrpSpPr>
          <p:cNvPr id="587" name="Google Shape;587;p56"/>
          <p:cNvGrpSpPr/>
          <p:nvPr/>
        </p:nvGrpSpPr>
        <p:grpSpPr>
          <a:xfrm>
            <a:off x="4167750" y="4704850"/>
            <a:ext cx="808500" cy="92100"/>
            <a:chOff x="3570750" y="4704850"/>
            <a:chExt cx="808500" cy="92100"/>
          </a:xfrm>
        </p:grpSpPr>
        <p:sp>
          <p:nvSpPr>
            <p:cNvPr id="588" name="Google Shape;588;p56"/>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56"/>
            <p:cNvSpPr/>
            <p:nvPr/>
          </p:nvSpPr>
          <p:spPr>
            <a:xfrm>
              <a:off x="38095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56"/>
            <p:cNvSpPr/>
            <p:nvPr/>
          </p:nvSpPr>
          <p:spPr>
            <a:xfrm>
              <a:off x="40483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56"/>
            <p:cNvSpPr/>
            <p:nvPr/>
          </p:nvSpPr>
          <p:spPr>
            <a:xfrm>
              <a:off x="4287150" y="4704850"/>
              <a:ext cx="92100" cy="92100"/>
            </a:xfrm>
            <a:prstGeom prst="ellipse">
              <a:avLst/>
            </a:prstGeom>
            <a:solidFill>
              <a:schemeClr val="lt1">
                <a:alpha val="4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592" name="Google Shape;592;p56"/>
          <p:cNvCxnSpPr/>
          <p:nvPr/>
        </p:nvCxnSpPr>
        <p:spPr>
          <a:xfrm>
            <a:off x="720000" y="418900"/>
            <a:ext cx="0" cy="872100"/>
          </a:xfrm>
          <a:prstGeom prst="straightConnector1">
            <a:avLst/>
          </a:prstGeom>
          <a:noFill/>
          <a:ln w="19050" cap="flat" cmpd="sng">
            <a:solidFill>
              <a:schemeClr val="lt1"/>
            </a:solidFill>
            <a:prstDash val="solid"/>
            <a:round/>
            <a:headEnd type="none" w="sm" len="sm"/>
            <a:tailEnd type="none" w="sm" len="sm"/>
          </a:ln>
        </p:spPr>
      </p:cxnSp>
      <p:pic>
        <p:nvPicPr>
          <p:cNvPr id="593" name="Google Shape;593;p56"/>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594" name="Google Shape;594;p56"/>
          <p:cNvSpPr/>
          <p:nvPr/>
        </p:nvSpPr>
        <p:spPr>
          <a:xfrm>
            <a:off x="448342" y="2268590"/>
            <a:ext cx="8578215" cy="1954341"/>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None/>
            </a:pPr>
            <a:r>
              <a:rPr lang="en" sz="1100" b="0" i="0" u="sng" strike="noStrike" cap="none">
                <a:solidFill>
                  <a:srgbClr val="FFFFFF"/>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https://learning-corner.learning.europa.eu/learning-materials/spot-and-fight-disinformation_en</a:t>
            </a:r>
            <a:endParaRPr sz="1100" b="0" i="0" u="none" strike="noStrike" cap="none">
              <a:solidFill>
                <a:srgbClr val="FFFFFF"/>
              </a:solidFill>
              <a:latin typeface="Open Sans"/>
              <a:ea typeface="Open Sans"/>
              <a:cs typeface="Open Sans"/>
              <a:sym typeface="Open Sans"/>
            </a:endParaRPr>
          </a:p>
          <a:p>
            <a:pPr marL="0" marR="0" lvl="1" indent="0" algn="l" rtl="0">
              <a:lnSpc>
                <a:spcPct val="100000"/>
              </a:lnSpc>
              <a:spcBef>
                <a:spcPts val="0"/>
              </a:spcBef>
              <a:spcAft>
                <a:spcPts val="0"/>
              </a:spcAft>
              <a:buNone/>
            </a:pPr>
            <a:endParaRPr sz="1100" b="0" i="0" u="none" strike="noStrike" cap="none">
              <a:solidFill>
                <a:srgbClr val="FFFFFF"/>
              </a:solidFill>
              <a:latin typeface="Open Sans"/>
              <a:ea typeface="Open Sans"/>
              <a:cs typeface="Open Sans"/>
              <a:sym typeface="Open Sans"/>
            </a:endParaRPr>
          </a:p>
          <a:p>
            <a:pPr marL="0" marR="0" lvl="1" indent="0" algn="l" rtl="0">
              <a:lnSpc>
                <a:spcPct val="100000"/>
              </a:lnSpc>
              <a:spcBef>
                <a:spcPts val="0"/>
              </a:spcBef>
              <a:spcAft>
                <a:spcPts val="0"/>
              </a:spcAft>
              <a:buNone/>
            </a:pPr>
            <a:r>
              <a:rPr lang="en" sz="1100" b="0" i="0" u="sng" strike="noStrike" cap="none">
                <a:solidFill>
                  <a:srgbClr val="FFFFFF"/>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https://www.linkedin.com/advice/1/how-do-you-evaluate-credibility-reliability-sources</a:t>
            </a:r>
            <a:r>
              <a:rPr lang="en" sz="1100" b="0" i="0" u="none" strike="noStrike" cap="none">
                <a:solidFill>
                  <a:srgbClr val="FFFFFF"/>
                </a:solidFill>
                <a:latin typeface="Open Sans"/>
                <a:ea typeface="Open Sans"/>
                <a:cs typeface="Open Sans"/>
                <a:sym typeface="Open Sans"/>
              </a:rPr>
              <a:t> </a:t>
            </a:r>
            <a:endParaRPr sz="1100" b="0" i="0" u="none" strike="noStrike" cap="none">
              <a:solidFill>
                <a:srgbClr val="000000"/>
              </a:solidFill>
              <a:latin typeface="Open Sans"/>
              <a:ea typeface="Open Sans"/>
              <a:cs typeface="Open Sans"/>
              <a:sym typeface="Open Sans"/>
            </a:endParaRPr>
          </a:p>
          <a:p>
            <a:pPr marL="0" marR="0" lvl="1" indent="0" algn="l" rtl="0">
              <a:lnSpc>
                <a:spcPct val="100000"/>
              </a:lnSpc>
              <a:spcBef>
                <a:spcPts val="0"/>
              </a:spcBef>
              <a:spcAft>
                <a:spcPts val="0"/>
              </a:spcAft>
              <a:buNone/>
            </a:pPr>
            <a:endParaRPr sz="1100" b="0" i="0" u="none" strike="noStrike" cap="none">
              <a:solidFill>
                <a:srgbClr val="FFFFFF"/>
              </a:solidFill>
              <a:latin typeface="Open Sans"/>
              <a:ea typeface="Open Sans"/>
              <a:cs typeface="Open Sans"/>
              <a:sym typeface="Open Sans"/>
            </a:endParaRPr>
          </a:p>
          <a:p>
            <a:pPr marL="0" marR="0" lvl="1" indent="0" algn="l" rtl="0">
              <a:lnSpc>
                <a:spcPct val="100000"/>
              </a:lnSpc>
              <a:spcBef>
                <a:spcPts val="0"/>
              </a:spcBef>
              <a:spcAft>
                <a:spcPts val="0"/>
              </a:spcAft>
              <a:buNone/>
            </a:pPr>
            <a:r>
              <a:rPr lang="en" sz="1100" b="0" i="0" u="sng" strike="noStrike" cap="none">
                <a:solidFill>
                  <a:srgbClr val="FFFFFF"/>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https://www.cicap.org/n/articolo.php?id=273694</a:t>
            </a:r>
            <a:r>
              <a:rPr lang="en" sz="1100" b="0" i="0" u="none" strike="noStrike" cap="none">
                <a:solidFill>
                  <a:srgbClr val="FFFFFF"/>
                </a:solidFill>
                <a:latin typeface="Open Sans"/>
                <a:ea typeface="Open Sans"/>
                <a:cs typeface="Open Sans"/>
                <a:sym typeface="Open Sans"/>
              </a:rPr>
              <a:t> </a:t>
            </a:r>
            <a:endParaRPr sz="1100" b="0" i="0" u="none" strike="noStrike" cap="none">
              <a:solidFill>
                <a:srgbClr val="000000"/>
              </a:solidFill>
              <a:latin typeface="Open Sans"/>
              <a:ea typeface="Open Sans"/>
              <a:cs typeface="Open Sans"/>
              <a:sym typeface="Open Sans"/>
            </a:endParaRPr>
          </a:p>
          <a:p>
            <a:pPr marL="0" marR="0" lvl="1" indent="0" algn="l" rtl="0">
              <a:lnSpc>
                <a:spcPct val="100000"/>
              </a:lnSpc>
              <a:spcBef>
                <a:spcPts val="0"/>
              </a:spcBef>
              <a:spcAft>
                <a:spcPts val="0"/>
              </a:spcAft>
              <a:buNone/>
            </a:pPr>
            <a:endParaRPr sz="1100" b="0" i="0" u="none" strike="noStrike" cap="none">
              <a:solidFill>
                <a:srgbClr val="FFFFFF"/>
              </a:solidFill>
              <a:latin typeface="Open Sans"/>
              <a:ea typeface="Open Sans"/>
              <a:cs typeface="Open Sans"/>
              <a:sym typeface="Open Sans"/>
            </a:endParaRPr>
          </a:p>
          <a:p>
            <a:pPr marL="0" marR="0" lvl="1" indent="0" algn="l" rtl="0">
              <a:lnSpc>
                <a:spcPct val="100000"/>
              </a:lnSpc>
              <a:spcBef>
                <a:spcPts val="0"/>
              </a:spcBef>
              <a:spcAft>
                <a:spcPts val="0"/>
              </a:spcAft>
              <a:buNone/>
            </a:pPr>
            <a:r>
              <a:rPr lang="en" sz="1100" b="0" i="0" u="sng" strike="noStrike" cap="none">
                <a:solidFill>
                  <a:srgbClr val="FFFFFF"/>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https://it.wikipedia.org/wiki/High_Frequency_Active_Auroral_Research_Program</a:t>
            </a:r>
            <a:endParaRPr sz="1100" b="0" i="0" u="none" strike="noStrike" cap="none">
              <a:solidFill>
                <a:srgbClr val="FFFFFF"/>
              </a:solidFill>
              <a:latin typeface="Open Sans"/>
              <a:ea typeface="Open Sans"/>
              <a:cs typeface="Open Sans"/>
              <a:sym typeface="Open Sans"/>
            </a:endParaRPr>
          </a:p>
          <a:p>
            <a:pPr marL="0" marR="0" lvl="1" indent="0" algn="just" rtl="0">
              <a:lnSpc>
                <a:spcPct val="100000"/>
              </a:lnSpc>
              <a:spcBef>
                <a:spcPts val="0"/>
              </a:spcBef>
              <a:spcAft>
                <a:spcPts val="0"/>
              </a:spcAft>
              <a:buNone/>
            </a:pPr>
            <a:endParaRPr sz="1100" b="0" i="0" u="none" strike="noStrike" cap="none">
              <a:solidFill>
                <a:srgbClr val="FFFFFF"/>
              </a:solidFill>
              <a:latin typeface="Open Sans"/>
              <a:ea typeface="Open Sans"/>
              <a:cs typeface="Open Sans"/>
              <a:sym typeface="Open Sans"/>
            </a:endParaRPr>
          </a:p>
          <a:p>
            <a:pPr marL="0" marR="0" lvl="1" indent="0" algn="just" rtl="0">
              <a:lnSpc>
                <a:spcPct val="100000"/>
              </a:lnSpc>
              <a:spcBef>
                <a:spcPts val="0"/>
              </a:spcBef>
              <a:spcAft>
                <a:spcPts val="0"/>
              </a:spcAft>
              <a:buNone/>
            </a:pPr>
            <a:r>
              <a:rPr lang="en" sz="1100" b="0" i="0" u="sng" strike="noStrike" cap="none">
                <a:solidFill>
                  <a:srgbClr val="FFFFFF"/>
                </a:solidFill>
                <a:latin typeface="Open Sans"/>
                <a:ea typeface="Open Sans"/>
                <a:cs typeface="Open Sans"/>
                <a:sym typeface="Open Sans"/>
                <a:hlinkClick r:id="rId8">
                  <a:extLst>
                    <a:ext uri="{A12FA001-AC4F-418D-AE19-62706E023703}">
                      <ahyp:hlinkClr xmlns:ahyp="http://schemas.microsoft.com/office/drawing/2018/hyperlinkcolor" val="tx"/>
                    </a:ext>
                  </a:extLst>
                </a:hlinkClick>
              </a:rPr>
              <a:t>https://www.who.int/campaigns/connecting-the-world-to-combat-coronavirus/how-to-report-misinformation-online?gclid=CjwKCAiA9bmABhBbEiwASb35Vz8fbkigZUcF5SG8wVuOlgHWspqsMm65mx_h1Eo7yRGJPGx8MtOlHhoCaQwQAvD_BwE</a:t>
            </a:r>
            <a:endParaRPr sz="1100" b="0" i="0" u="none" strike="noStrike" cap="none">
              <a:solidFill>
                <a:srgbClr val="FFFFFF"/>
              </a:solidFill>
              <a:latin typeface="Open Sans"/>
              <a:ea typeface="Open Sans"/>
              <a:cs typeface="Open Sans"/>
              <a:sym typeface="Open Sans"/>
            </a:endParaRPr>
          </a:p>
        </p:txBody>
      </p:sp>
      <p:pic>
        <p:nvPicPr>
          <p:cNvPr id="595" name="Google Shape;595;p56"/>
          <p:cNvPicPr preferRelativeResize="0"/>
          <p:nvPr/>
        </p:nvPicPr>
        <p:blipFill rotWithShape="1">
          <a:blip r:embed="rId9">
            <a:alphaModFix/>
          </a:blip>
          <a:srcRect/>
          <a:stretch/>
        </p:blipFill>
        <p:spPr>
          <a:xfrm>
            <a:off x="118451" y="4796950"/>
            <a:ext cx="939452" cy="20723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3"/>
          <p:cNvSpPr txBox="1">
            <a:spLocks noGrp="1"/>
          </p:cNvSpPr>
          <p:nvPr>
            <p:ph type="title"/>
          </p:nvPr>
        </p:nvSpPr>
        <p:spPr>
          <a:xfrm>
            <a:off x="3593619" y="453662"/>
            <a:ext cx="4423677" cy="67302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3200"/>
              <a:t>VISIÓN GENERAL</a:t>
            </a:r>
            <a:endParaRPr sz="3200"/>
          </a:p>
        </p:txBody>
      </p:sp>
      <p:sp>
        <p:nvSpPr>
          <p:cNvPr id="81" name="Google Shape;81;p3"/>
          <p:cNvSpPr txBox="1">
            <a:spLocks noGrp="1"/>
          </p:cNvSpPr>
          <p:nvPr>
            <p:ph type="subTitle" idx="1"/>
          </p:nvPr>
        </p:nvSpPr>
        <p:spPr>
          <a:xfrm>
            <a:off x="3754325" y="1041855"/>
            <a:ext cx="5243945" cy="1493527"/>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None/>
            </a:pPr>
            <a:r>
              <a:rPr lang="en" sz="1000"/>
              <a:t>Este módulo fue creado para ayudar a los participantes a comprender el significado de la información, evaluar los flujos de información en su vida diaria y equipar a los participantes con habilidades que se pueden utilizar para reconocer la desinformación y la propaganda. La capacitación tiene como objetivo equipar a los participantes con el conocimiento, las habilidades y las herramientas para juzgar la veracidad del contenido que leen y sacar conclusiones precisas de forma independiente sobre la confiabilidad de los medios.</a:t>
            </a:r>
            <a:endParaRPr sz="1000"/>
          </a:p>
        </p:txBody>
      </p:sp>
      <p:grpSp>
        <p:nvGrpSpPr>
          <p:cNvPr id="82" name="Google Shape;82;p3"/>
          <p:cNvGrpSpPr/>
          <p:nvPr/>
        </p:nvGrpSpPr>
        <p:grpSpPr>
          <a:xfrm>
            <a:off x="4167750" y="4704850"/>
            <a:ext cx="808500" cy="92100"/>
            <a:chOff x="3570750" y="4704850"/>
            <a:chExt cx="808500" cy="92100"/>
          </a:xfrm>
        </p:grpSpPr>
        <p:sp>
          <p:nvSpPr>
            <p:cNvPr id="83" name="Google Shape;83;p3"/>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3"/>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3"/>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3"/>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87" name="Google Shape;87;p3"/>
          <p:cNvPicPr preferRelativeResize="0"/>
          <p:nvPr/>
        </p:nvPicPr>
        <p:blipFill rotWithShape="1">
          <a:blip r:embed="rId3">
            <a:alphaModFix/>
          </a:blip>
          <a:srcRect l="19066" r="19066"/>
          <a:stretch/>
        </p:blipFill>
        <p:spPr>
          <a:xfrm>
            <a:off x="969817" y="1790001"/>
            <a:ext cx="2718751" cy="2471361"/>
          </a:xfrm>
          <a:prstGeom prst="rect">
            <a:avLst/>
          </a:prstGeom>
          <a:noFill/>
          <a:ln>
            <a:noFill/>
          </a:ln>
        </p:spPr>
      </p:pic>
      <p:cxnSp>
        <p:nvCxnSpPr>
          <p:cNvPr id="88" name="Google Shape;88;p3"/>
          <p:cNvCxnSpPr/>
          <p:nvPr/>
        </p:nvCxnSpPr>
        <p:spPr>
          <a:xfrm>
            <a:off x="720000" y="790175"/>
            <a:ext cx="0" cy="872100"/>
          </a:xfrm>
          <a:prstGeom prst="straightConnector1">
            <a:avLst/>
          </a:prstGeom>
          <a:noFill/>
          <a:ln w="19050" cap="flat" cmpd="sng">
            <a:solidFill>
              <a:schemeClr val="lt1"/>
            </a:solidFill>
            <a:prstDash val="solid"/>
            <a:round/>
            <a:headEnd type="none" w="sm" len="sm"/>
            <a:tailEnd type="none" w="sm" len="sm"/>
          </a:ln>
        </p:spPr>
      </p:cxnSp>
      <p:pic>
        <p:nvPicPr>
          <p:cNvPr id="89" name="Google Shape;89;p3"/>
          <p:cNvPicPr preferRelativeResize="0"/>
          <p:nvPr/>
        </p:nvPicPr>
        <p:blipFill rotWithShape="1">
          <a:blip r:embed="rId4">
            <a:alphaModFix/>
          </a:blip>
          <a:srcRect/>
          <a:stretch/>
        </p:blipFill>
        <p:spPr>
          <a:xfrm>
            <a:off x="8406261" y="85675"/>
            <a:ext cx="574610" cy="429582"/>
          </a:xfrm>
          <a:prstGeom prst="rect">
            <a:avLst/>
          </a:prstGeom>
          <a:noFill/>
          <a:ln>
            <a:noFill/>
          </a:ln>
        </p:spPr>
      </p:pic>
      <p:sp>
        <p:nvSpPr>
          <p:cNvPr id="90" name="Google Shape;90;p3"/>
          <p:cNvSpPr txBox="1"/>
          <p:nvPr/>
        </p:nvSpPr>
        <p:spPr>
          <a:xfrm>
            <a:off x="3907800" y="2248989"/>
            <a:ext cx="2143044" cy="42423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 sz="1400" b="1" i="0" u="none" strike="noStrike" cap="none">
                <a:solidFill>
                  <a:schemeClr val="lt1"/>
                </a:solidFill>
                <a:latin typeface="Montserrat"/>
                <a:ea typeface="Montserrat"/>
                <a:cs typeface="Montserrat"/>
                <a:sym typeface="Montserrat"/>
              </a:rPr>
              <a:t>Grupo destinatario</a:t>
            </a:r>
            <a:endParaRPr sz="1400" b="1" i="0" u="none" strike="noStrike" cap="none">
              <a:solidFill>
                <a:schemeClr val="lt1"/>
              </a:solidFill>
              <a:latin typeface="Montserrat"/>
              <a:ea typeface="Montserrat"/>
              <a:cs typeface="Montserrat"/>
              <a:sym typeface="Montserrat"/>
            </a:endParaRPr>
          </a:p>
        </p:txBody>
      </p:sp>
      <p:sp>
        <p:nvSpPr>
          <p:cNvPr id="91" name="Google Shape;91;p3"/>
          <p:cNvSpPr txBox="1"/>
          <p:nvPr/>
        </p:nvSpPr>
        <p:spPr>
          <a:xfrm>
            <a:off x="3947612" y="2607408"/>
            <a:ext cx="1579675" cy="71124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000" b="0" i="0" u="none" strike="noStrike" cap="none">
                <a:solidFill>
                  <a:schemeClr val="lt1"/>
                </a:solidFill>
                <a:latin typeface="Open Sans"/>
                <a:ea typeface="Open Sans"/>
                <a:cs typeface="Open Sans"/>
                <a:sym typeface="Open Sans"/>
              </a:rPr>
              <a:t>Adultos y jóvenes en entornos de formación formal y no formal</a:t>
            </a:r>
            <a:endParaRPr sz="1000" b="0" i="0" u="none" strike="noStrike" cap="none">
              <a:solidFill>
                <a:schemeClr val="lt1"/>
              </a:solidFill>
              <a:latin typeface="Open Sans"/>
              <a:ea typeface="Open Sans"/>
              <a:cs typeface="Open Sans"/>
              <a:sym typeface="Open Sans"/>
            </a:endParaRPr>
          </a:p>
        </p:txBody>
      </p:sp>
      <p:sp>
        <p:nvSpPr>
          <p:cNvPr id="92" name="Google Shape;92;p3"/>
          <p:cNvSpPr txBox="1"/>
          <p:nvPr/>
        </p:nvSpPr>
        <p:spPr>
          <a:xfrm>
            <a:off x="3953838" y="3390677"/>
            <a:ext cx="1567200" cy="3798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 sz="1400" b="1" i="0" u="none" strike="noStrike" cap="none">
                <a:solidFill>
                  <a:schemeClr val="lt1"/>
                </a:solidFill>
                <a:latin typeface="Montserrat"/>
                <a:ea typeface="Montserrat"/>
                <a:cs typeface="Montserrat"/>
                <a:sym typeface="Montserrat"/>
              </a:rPr>
              <a:t>Material</a:t>
            </a:r>
            <a:endParaRPr sz="1400" b="1" i="0" u="none" strike="noStrike" cap="none">
              <a:solidFill>
                <a:schemeClr val="lt1"/>
              </a:solidFill>
              <a:latin typeface="Montserrat"/>
              <a:ea typeface="Montserrat"/>
              <a:cs typeface="Montserrat"/>
              <a:sym typeface="Montserrat"/>
            </a:endParaRPr>
          </a:p>
        </p:txBody>
      </p:sp>
      <p:sp>
        <p:nvSpPr>
          <p:cNvPr id="93" name="Google Shape;93;p3"/>
          <p:cNvSpPr txBox="1"/>
          <p:nvPr/>
        </p:nvSpPr>
        <p:spPr>
          <a:xfrm>
            <a:off x="3861750" y="3738072"/>
            <a:ext cx="5038229" cy="100219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000" b="0" i="0" u="none" strike="noStrike" cap="none">
                <a:solidFill>
                  <a:schemeClr val="lt1"/>
                </a:solidFill>
                <a:latin typeface="Open Sans"/>
                <a:ea typeface="Open Sans"/>
                <a:cs typeface="Open Sans"/>
                <a:sym typeface="Open Sans"/>
              </a:rPr>
              <a:t>▶ Papel y bolígrafos, cinta adhesiva, resaltadores, rotuladores</a:t>
            </a:r>
            <a:br>
              <a:rPr lang="en" sz="1000" b="0" i="0" u="none" strike="noStrike" cap="none">
                <a:solidFill>
                  <a:schemeClr val="lt1"/>
                </a:solidFill>
                <a:latin typeface="Open Sans"/>
                <a:ea typeface="Open Sans"/>
                <a:cs typeface="Open Sans"/>
                <a:sym typeface="Open Sans"/>
              </a:rPr>
            </a:br>
            <a:r>
              <a:rPr lang="en" sz="1000" b="0" i="0" u="none" strike="noStrike" cap="none">
                <a:solidFill>
                  <a:schemeClr val="lt1"/>
                </a:solidFill>
                <a:latin typeface="Open Sans"/>
                <a:ea typeface="Open Sans"/>
                <a:cs typeface="Open Sans"/>
                <a:sym typeface="Open Sans"/>
              </a:rPr>
              <a:t>▶ Folleto - Rueda de sentimientos: https://legacy.camosun.ca/covid19/documents/camhelps/9-Feelings-Wheel-Handout-2019.pdf</a:t>
            </a:r>
            <a:br>
              <a:rPr lang="en" sz="1000" b="0" i="0" u="none" strike="noStrike" cap="none">
                <a:solidFill>
                  <a:schemeClr val="lt1"/>
                </a:solidFill>
                <a:latin typeface="Open Sans"/>
                <a:ea typeface="Open Sans"/>
                <a:cs typeface="Open Sans"/>
                <a:sym typeface="Open Sans"/>
              </a:rPr>
            </a:br>
            <a:r>
              <a:rPr lang="en" sz="1000" b="0" i="0" u="none" strike="noStrike" cap="none">
                <a:solidFill>
                  <a:schemeClr val="lt1"/>
                </a:solidFill>
                <a:latin typeface="Open Sans"/>
                <a:ea typeface="Open Sans"/>
                <a:cs typeface="Open Sans"/>
                <a:sym typeface="Open Sans"/>
              </a:rPr>
              <a:t>▶ Ordenador y pantalla para mostrar ejemplos de vídeo</a:t>
            </a:r>
            <a:endParaRPr sz="1400" b="0" i="0" u="none" strike="noStrike" cap="none">
              <a:solidFill>
                <a:srgbClr val="000000"/>
              </a:solidFill>
              <a:latin typeface="Arial"/>
              <a:ea typeface="Arial"/>
              <a:cs typeface="Arial"/>
              <a:sym typeface="Arial"/>
            </a:endParaRPr>
          </a:p>
        </p:txBody>
      </p:sp>
      <p:sp>
        <p:nvSpPr>
          <p:cNvPr id="94" name="Google Shape;94;p3"/>
          <p:cNvSpPr txBox="1"/>
          <p:nvPr/>
        </p:nvSpPr>
        <p:spPr>
          <a:xfrm>
            <a:off x="6398158" y="2329377"/>
            <a:ext cx="2316864" cy="38497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 sz="1400" b="1" i="0" u="none" strike="noStrike" cap="none">
                <a:solidFill>
                  <a:schemeClr val="lt1"/>
                </a:solidFill>
                <a:latin typeface="Montserrat"/>
                <a:ea typeface="Montserrat"/>
                <a:cs typeface="Montserrat"/>
                <a:sym typeface="Montserrat"/>
              </a:rPr>
              <a:t>Método de evaluación</a:t>
            </a:r>
            <a:endParaRPr sz="1400" b="1" i="0" u="none" strike="noStrike" cap="none">
              <a:solidFill>
                <a:schemeClr val="lt1"/>
              </a:solidFill>
              <a:latin typeface="Montserrat"/>
              <a:ea typeface="Montserrat"/>
              <a:cs typeface="Montserrat"/>
              <a:sym typeface="Montserrat"/>
            </a:endParaRPr>
          </a:p>
        </p:txBody>
      </p:sp>
      <p:sp>
        <p:nvSpPr>
          <p:cNvPr id="95" name="Google Shape;95;p3"/>
          <p:cNvSpPr txBox="1"/>
          <p:nvPr/>
        </p:nvSpPr>
        <p:spPr>
          <a:xfrm>
            <a:off x="6511003" y="2706072"/>
            <a:ext cx="2204019" cy="71124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000" b="0" i="0" u="none" strike="noStrike" cap="none">
                <a:solidFill>
                  <a:schemeClr val="lt1"/>
                </a:solidFill>
                <a:latin typeface="Open Sans"/>
                <a:ea typeface="Open Sans"/>
                <a:cs typeface="Open Sans"/>
                <a:sym typeface="Open Sans"/>
              </a:rPr>
              <a:t>Reflexión y </a:t>
            </a:r>
            <a:br>
              <a:rPr lang="en" sz="1000" b="0" i="0" u="none" strike="noStrike" cap="none">
                <a:solidFill>
                  <a:schemeClr val="lt1"/>
                </a:solidFill>
                <a:latin typeface="Open Sans"/>
                <a:ea typeface="Open Sans"/>
                <a:cs typeface="Open Sans"/>
                <a:sym typeface="Open Sans"/>
              </a:rPr>
            </a:br>
            <a:r>
              <a:rPr lang="en" sz="1000" b="0" i="0" u="none" strike="noStrike" cap="none">
                <a:solidFill>
                  <a:schemeClr val="lt1"/>
                </a:solidFill>
                <a:latin typeface="Open Sans"/>
                <a:ea typeface="Open Sans"/>
                <a:cs typeface="Open Sans"/>
                <a:sym typeface="Open Sans"/>
              </a:rPr>
              <a:t>Actividades prácticas</a:t>
            </a:r>
            <a:endParaRPr sz="1400" b="0" i="0" u="none" strike="noStrike" cap="none">
              <a:solidFill>
                <a:srgbClr val="000000"/>
              </a:solidFill>
              <a:latin typeface="Arial"/>
              <a:ea typeface="Arial"/>
              <a:cs typeface="Arial"/>
              <a:sym typeface="Arial"/>
            </a:endParaRPr>
          </a:p>
        </p:txBody>
      </p:sp>
      <p:pic>
        <p:nvPicPr>
          <p:cNvPr id="96" name="Google Shape;96;p3"/>
          <p:cNvPicPr preferRelativeResize="0"/>
          <p:nvPr/>
        </p:nvPicPr>
        <p:blipFill rotWithShape="1">
          <a:blip r:embed="rId5">
            <a:alphaModFix/>
          </a:blip>
          <a:srcRect/>
          <a:stretch/>
        </p:blipFill>
        <p:spPr>
          <a:xfrm>
            <a:off x="233771" y="4754810"/>
            <a:ext cx="972457" cy="214513"/>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2"/>
          <p:cNvSpPr txBox="1">
            <a:spLocks noGrp="1"/>
          </p:cNvSpPr>
          <p:nvPr>
            <p:ph type="ctrTitle"/>
          </p:nvPr>
        </p:nvSpPr>
        <p:spPr>
          <a:xfrm>
            <a:off x="698641" y="2236408"/>
            <a:ext cx="7893417" cy="2340600"/>
          </a:xfrm>
          <a:prstGeom prst="rect">
            <a:avLst/>
          </a:prstGeom>
          <a:noFill/>
          <a:ln>
            <a:noFill/>
          </a:ln>
        </p:spPr>
        <p:txBody>
          <a:bodyPr spcFirstLastPara="1" wrap="square" lIns="91425" tIns="91425" rIns="91425" bIns="91425" anchor="b" anchorCtr="0">
            <a:noAutofit/>
          </a:bodyPr>
          <a:lstStyle/>
          <a:p>
            <a:pPr lvl="0"/>
            <a:r>
              <a:rPr lang="es-ES" dirty="0"/>
              <a:t>Módulo #3</a:t>
            </a:r>
            <a:br>
              <a:rPr lang="en" dirty="0"/>
            </a:br>
            <a:r>
              <a:rPr lang="es-ES" sz="3200" dirty="0"/>
              <a:t>¿Cómo verificar los recursos de Internet a través de protocolos simples?</a:t>
            </a:r>
            <a:endParaRPr sz="3200" b="1" dirty="0"/>
          </a:p>
        </p:txBody>
      </p:sp>
      <p:grpSp>
        <p:nvGrpSpPr>
          <p:cNvPr id="79" name="Google Shape;79;p2"/>
          <p:cNvGrpSpPr/>
          <p:nvPr/>
        </p:nvGrpSpPr>
        <p:grpSpPr>
          <a:xfrm>
            <a:off x="4167750" y="4704850"/>
            <a:ext cx="808500" cy="92100"/>
            <a:chOff x="3570750" y="4704850"/>
            <a:chExt cx="808500" cy="92100"/>
          </a:xfrm>
        </p:grpSpPr>
        <p:sp>
          <p:nvSpPr>
            <p:cNvPr id="80" name="Google Shape;80;p2"/>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 name="Google Shape;81;p2"/>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 name="Google Shape;82;p2"/>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83;p2"/>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84" name="Google Shape;84;p2"/>
          <p:cNvCxnSpPr/>
          <p:nvPr/>
        </p:nvCxnSpPr>
        <p:spPr>
          <a:xfrm>
            <a:off x="609600" y="2203699"/>
            <a:ext cx="0" cy="872100"/>
          </a:xfrm>
          <a:prstGeom prst="straightConnector1">
            <a:avLst/>
          </a:prstGeom>
          <a:noFill/>
          <a:ln w="19050" cap="flat" cmpd="sng">
            <a:solidFill>
              <a:schemeClr val="lt1"/>
            </a:solidFill>
            <a:prstDash val="solid"/>
            <a:round/>
            <a:headEnd type="none" w="sm" len="sm"/>
            <a:tailEnd type="none" w="sm" len="sm"/>
          </a:ln>
        </p:spPr>
      </p:cxnSp>
      <p:pic>
        <p:nvPicPr>
          <p:cNvPr id="85" name="Google Shape;85;p2"/>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11" name="Image 10"/>
          <p:cNvPicPr>
            <a:picLocks noChangeAspect="1"/>
          </p:cNvPicPr>
          <p:nvPr/>
        </p:nvPicPr>
        <p:blipFill>
          <a:blip r:embed="rId4"/>
          <a:stretch>
            <a:fillRect/>
          </a:stretch>
        </p:blipFill>
        <p:spPr>
          <a:xfrm>
            <a:off x="4884150" y="515257"/>
            <a:ext cx="3493311" cy="2560542"/>
          </a:xfrm>
          <a:prstGeom prst="rect">
            <a:avLst/>
          </a:prstGeom>
        </p:spPr>
      </p:pic>
      <p:pic>
        <p:nvPicPr>
          <p:cNvPr id="3" name="Imagen 2">
            <a:extLst>
              <a:ext uri="{FF2B5EF4-FFF2-40B4-BE49-F238E27FC236}">
                <a16:creationId xmlns:a16="http://schemas.microsoft.com/office/drawing/2014/main" id="{50EC3132-7E57-83D8-01BA-C8145B941970}"/>
              </a:ext>
            </a:extLst>
          </p:cNvPr>
          <p:cNvPicPr>
            <a:picLocks noChangeAspect="1"/>
          </p:cNvPicPr>
          <p:nvPr/>
        </p:nvPicPr>
        <p:blipFill>
          <a:blip r:embed="rId5"/>
          <a:stretch>
            <a:fillRect/>
          </a:stretch>
        </p:blipFill>
        <p:spPr>
          <a:xfrm>
            <a:off x="123372" y="4810466"/>
            <a:ext cx="863600" cy="190500"/>
          </a:xfrm>
          <a:prstGeom prst="rect">
            <a:avLst/>
          </a:prstGeom>
        </p:spPr>
      </p:pic>
    </p:spTree>
    <p:extLst>
      <p:ext uri="{BB962C8B-B14F-4D97-AF65-F5344CB8AC3E}">
        <p14:creationId xmlns:p14="http://schemas.microsoft.com/office/powerpoint/2010/main" val="22220716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3075850" y="182284"/>
            <a:ext cx="4423677" cy="673025"/>
          </a:xfrm>
          <a:prstGeom prst="rect">
            <a:avLst/>
          </a:prstGeom>
          <a:noFill/>
          <a:ln>
            <a:noFill/>
          </a:ln>
        </p:spPr>
        <p:txBody>
          <a:bodyPr spcFirstLastPara="1" wrap="square" lIns="91425" tIns="91425" rIns="91425" bIns="91425" anchor="b" anchorCtr="0">
            <a:noAutofit/>
          </a:bodyPr>
          <a:lstStyle/>
          <a:p>
            <a:pPr lvl="0" algn="l"/>
            <a:r>
              <a:rPr lang="es-ES" sz="3200"/>
              <a:t>VISIÓN GENERAL</a:t>
            </a:r>
            <a:endParaRPr sz="3200" dirty="0"/>
          </a:p>
        </p:txBody>
      </p:sp>
      <p:sp>
        <p:nvSpPr>
          <p:cNvPr id="92" name="Google Shape;92;p3"/>
          <p:cNvSpPr txBox="1">
            <a:spLocks noGrp="1"/>
          </p:cNvSpPr>
          <p:nvPr>
            <p:ph type="subTitle" idx="1"/>
          </p:nvPr>
        </p:nvSpPr>
        <p:spPr>
          <a:xfrm>
            <a:off x="3045765" y="780074"/>
            <a:ext cx="5952506" cy="1803799"/>
          </a:xfrm>
          <a:prstGeom prst="rect">
            <a:avLst/>
          </a:prstGeom>
          <a:noFill/>
          <a:ln>
            <a:noFill/>
          </a:ln>
        </p:spPr>
        <p:txBody>
          <a:bodyPr spcFirstLastPara="1" wrap="square" lIns="91425" tIns="91425" rIns="91425" bIns="91425" anchor="t" anchorCtr="0">
            <a:noAutofit/>
          </a:bodyPr>
          <a:lstStyle/>
          <a:p>
            <a:pPr marL="0" lvl="0" indent="0" algn="just">
              <a:buClr>
                <a:schemeClr val="dk1"/>
              </a:buClr>
              <a:buSzPts val="1100"/>
            </a:pPr>
            <a:r>
              <a:rPr lang="es-ES" sz="1050"/>
              <a:t>Este módulo proporciona pasos para verificar la información que es accesible para todos. 
A diferencia de la información similar que se encuentra en los periódicos o en las emisiones de televisión, la información disponible en Internet no está regulada por su calidad o exactitud; por lo tanto, es particularmente importante que el usuario individual de Internet evalúe el recurso o la información. Tenga en cuenta que casi cualquier persona puede publicar cualquier cosa que desee en la Web. A menudo es difícil determinar la autoría de las fuentes web, e incluso si el autor está en la lista, es posible que no siempre se represente a sí mismo honestamente, o que represente opiniones como hechos. El objetivo de este módulo es mostrar que la desinformación es un proceso común y que la verificación de la información es fácil y está al alcance de todos.</a:t>
            </a:r>
            <a:endParaRPr dirty="0"/>
          </a:p>
        </p:txBody>
      </p:sp>
      <p:grpSp>
        <p:nvGrpSpPr>
          <p:cNvPr id="93" name="Google Shape;93;p3"/>
          <p:cNvGrpSpPr/>
          <p:nvPr/>
        </p:nvGrpSpPr>
        <p:grpSpPr>
          <a:xfrm>
            <a:off x="4167750" y="4704850"/>
            <a:ext cx="808500" cy="92100"/>
            <a:chOff x="3570750" y="4704850"/>
            <a:chExt cx="808500" cy="92100"/>
          </a:xfrm>
        </p:grpSpPr>
        <p:sp>
          <p:nvSpPr>
            <p:cNvPr id="94" name="Google Shape;94;p3"/>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 name="Google Shape;95;p3"/>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96;p3"/>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97;p3"/>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98" name="Google Shape;98;p3"/>
          <p:cNvCxnSpPr/>
          <p:nvPr/>
        </p:nvCxnSpPr>
        <p:spPr>
          <a:xfrm>
            <a:off x="720000" y="790175"/>
            <a:ext cx="0" cy="872100"/>
          </a:xfrm>
          <a:prstGeom prst="straightConnector1">
            <a:avLst/>
          </a:prstGeom>
          <a:noFill/>
          <a:ln w="19050" cap="flat" cmpd="sng">
            <a:solidFill>
              <a:schemeClr val="lt1"/>
            </a:solidFill>
            <a:prstDash val="solid"/>
            <a:round/>
            <a:headEnd type="none" w="sm" len="sm"/>
            <a:tailEnd type="none" w="sm" len="sm"/>
          </a:ln>
        </p:spPr>
      </p:cxnSp>
      <p:pic>
        <p:nvPicPr>
          <p:cNvPr id="100" name="Google Shape;100;p3"/>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101" name="Google Shape;101;p3"/>
          <p:cNvSpPr txBox="1"/>
          <p:nvPr/>
        </p:nvSpPr>
        <p:spPr>
          <a:xfrm>
            <a:off x="3147986" y="2553617"/>
            <a:ext cx="2139703" cy="424236"/>
          </a:xfrm>
          <a:prstGeom prst="rect">
            <a:avLst/>
          </a:prstGeom>
          <a:noFill/>
          <a:ln>
            <a:noFill/>
          </a:ln>
        </p:spPr>
        <p:txBody>
          <a:bodyPr spcFirstLastPara="1" wrap="square" lIns="91425" tIns="91425" rIns="91425" bIns="91425" anchor="b" anchorCtr="0">
            <a:noAutofit/>
          </a:bodyPr>
          <a:lstStyle/>
          <a:p>
            <a:pPr lvl="0">
              <a:buClr>
                <a:srgbClr val="FFFFFF"/>
              </a:buClr>
              <a:buSzPts val="3600"/>
              <a:defRPr/>
            </a:pPr>
            <a:r>
              <a:rPr lang="es-ES" b="1">
                <a:solidFill>
                  <a:srgbClr val="FFFFFF"/>
                </a:solidFill>
                <a:latin typeface="Montserrat"/>
                <a:ea typeface="Montserrat"/>
                <a:cs typeface="Montserrat"/>
                <a:sym typeface="Montserrat"/>
              </a:rPr>
              <a:t>Grupo destinatario</a:t>
            </a:r>
            <a:endParaRPr kumimoji="0" sz="1400" b="1"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102" name="Google Shape;102;p3"/>
          <p:cNvSpPr txBox="1"/>
          <p:nvPr/>
        </p:nvSpPr>
        <p:spPr>
          <a:xfrm>
            <a:off x="3147987" y="2923278"/>
            <a:ext cx="2396590" cy="711248"/>
          </a:xfrm>
          <a:prstGeom prst="rect">
            <a:avLst/>
          </a:prstGeom>
          <a:noFill/>
          <a:ln>
            <a:noFill/>
          </a:ln>
        </p:spPr>
        <p:txBody>
          <a:bodyPr spcFirstLastPara="1" wrap="square" lIns="91425" tIns="91425" rIns="91425" bIns="91425" anchor="t" anchorCtr="0">
            <a:noAutofit/>
          </a:bodyPr>
          <a:lstStyle/>
          <a:p>
            <a:pPr lvl="0">
              <a:buClr>
                <a:srgbClr val="312783"/>
              </a:buClr>
              <a:buSzPts val="1100"/>
              <a:defRPr/>
            </a:pPr>
            <a:r>
              <a:rPr lang="es-ES" sz="1000">
                <a:solidFill>
                  <a:srgbClr val="FFFFFF"/>
                </a:solidFill>
                <a:latin typeface="Open Sans"/>
                <a:ea typeface="Open Sans"/>
                <a:cs typeface="Open Sans"/>
                <a:sym typeface="Open Sans"/>
              </a:rPr>
              <a:t>Adultos y jóvenes en entornos de formación formal y no formal</a:t>
            </a:r>
            <a:endParaRPr kumimoji="0" sz="10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103" name="Google Shape;103;p3"/>
          <p:cNvSpPr txBox="1"/>
          <p:nvPr/>
        </p:nvSpPr>
        <p:spPr>
          <a:xfrm>
            <a:off x="3247198" y="3500408"/>
            <a:ext cx="1567199" cy="379864"/>
          </a:xfrm>
          <a:prstGeom prst="rect">
            <a:avLst/>
          </a:prstGeom>
          <a:noFill/>
          <a:ln>
            <a:noFill/>
          </a:ln>
        </p:spPr>
        <p:txBody>
          <a:bodyPr spcFirstLastPara="1" wrap="square" lIns="91425" tIns="91425" rIns="91425" bIns="91425" anchor="b" anchorCtr="0">
            <a:noAutofit/>
          </a:bodyPr>
          <a:lstStyle/>
          <a:p>
            <a:pPr lvl="0">
              <a:buClr>
                <a:srgbClr val="FFFFFF"/>
              </a:buClr>
              <a:buSzPts val="3600"/>
              <a:defRPr/>
            </a:pPr>
            <a:r>
              <a:rPr lang="es-ES" b="1">
                <a:solidFill>
                  <a:srgbClr val="FFFFFF"/>
                </a:solidFill>
                <a:latin typeface="Montserrat"/>
                <a:ea typeface="Montserrat"/>
                <a:cs typeface="Montserrat"/>
                <a:sym typeface="Montserrat"/>
              </a:rPr>
              <a:t>Material</a:t>
            </a:r>
            <a:endParaRPr kumimoji="0" sz="1400" b="1"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104" name="Google Shape;104;p3"/>
          <p:cNvSpPr txBox="1"/>
          <p:nvPr/>
        </p:nvSpPr>
        <p:spPr>
          <a:xfrm>
            <a:off x="3247198" y="3906385"/>
            <a:ext cx="5038229" cy="1002193"/>
          </a:xfrm>
          <a:prstGeom prst="rect">
            <a:avLst/>
          </a:prstGeom>
          <a:noFill/>
          <a:ln>
            <a:noFill/>
          </a:ln>
        </p:spPr>
        <p:txBody>
          <a:bodyPr spcFirstLastPara="1" wrap="square" lIns="91425" tIns="91425" rIns="91425" bIns="91425" anchor="t" anchorCtr="0">
            <a:noAutofit/>
          </a:bodyPr>
          <a:lstStyle/>
          <a:p>
            <a:pPr lvl="0">
              <a:buClr>
                <a:srgbClr val="312783"/>
              </a:buClr>
              <a:buSzPts val="1100"/>
              <a:defRPr/>
            </a:pPr>
            <a:r>
              <a:rPr lang="es-ES" sz="1000">
                <a:solidFill>
                  <a:srgbClr val="FFFFFF"/>
                </a:solidFill>
                <a:latin typeface="Open Sans"/>
                <a:ea typeface="Open Sans"/>
                <a:cs typeface="Open Sans"/>
                <a:sym typeface="Open Sans"/>
              </a:rPr>
              <a:t>▶ Papel y bolígrafos, cinta adhesiva, resaltadores, rotuladores
▶ Enlace: https://www.getbadnews.com/en/
▶ Ordenador y pantalla para mostrar ejemplos de vídeo</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5" name="Google Shape;105;p3"/>
          <p:cNvSpPr txBox="1"/>
          <p:nvPr/>
        </p:nvSpPr>
        <p:spPr>
          <a:xfrm>
            <a:off x="6450097" y="2583873"/>
            <a:ext cx="2396590" cy="384972"/>
          </a:xfrm>
          <a:prstGeom prst="rect">
            <a:avLst/>
          </a:prstGeom>
          <a:noFill/>
          <a:ln>
            <a:noFill/>
          </a:ln>
        </p:spPr>
        <p:txBody>
          <a:bodyPr spcFirstLastPara="1" wrap="square" lIns="91425" tIns="91425" rIns="91425" bIns="91425" anchor="b" anchorCtr="0">
            <a:noAutofit/>
          </a:bodyPr>
          <a:lstStyle/>
          <a:p>
            <a:pPr lvl="0">
              <a:buClr>
                <a:srgbClr val="FFFFFF"/>
              </a:buClr>
              <a:buSzPts val="3600"/>
              <a:defRPr/>
            </a:pPr>
            <a:r>
              <a:rPr lang="es-ES" b="1" dirty="0">
                <a:solidFill>
                  <a:srgbClr val="FFFFFF"/>
                </a:solidFill>
                <a:latin typeface="Montserrat"/>
                <a:ea typeface="Montserrat"/>
                <a:cs typeface="Montserrat"/>
                <a:sym typeface="Montserrat"/>
              </a:rPr>
              <a:t>Método de evaluación</a:t>
            </a:r>
            <a:endParaRPr kumimoji="0" sz="1400" b="1"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106" name="Google Shape;106;p3"/>
          <p:cNvSpPr txBox="1"/>
          <p:nvPr/>
        </p:nvSpPr>
        <p:spPr>
          <a:xfrm>
            <a:off x="6664310" y="2923278"/>
            <a:ext cx="1246635" cy="711248"/>
          </a:xfrm>
          <a:prstGeom prst="rect">
            <a:avLst/>
          </a:prstGeom>
          <a:noFill/>
          <a:ln>
            <a:noFill/>
          </a:ln>
        </p:spPr>
        <p:txBody>
          <a:bodyPr spcFirstLastPara="1" wrap="square" lIns="91425" tIns="91425" rIns="91425" bIns="91425" anchor="t" anchorCtr="0">
            <a:noAutofit/>
          </a:bodyPr>
          <a:lstStyle/>
          <a:p>
            <a:pPr lvl="0">
              <a:buClr>
                <a:srgbClr val="312783"/>
              </a:buClr>
              <a:buSzPts val="1100"/>
              <a:defRPr/>
            </a:pPr>
            <a:r>
              <a:rPr lang="es-ES" sz="1000">
                <a:solidFill>
                  <a:srgbClr val="FFFFFF"/>
                </a:solidFill>
                <a:latin typeface="Open Sans"/>
                <a:ea typeface="Open Sans"/>
                <a:cs typeface="Open Sans"/>
                <a:sym typeface="Open Sans"/>
              </a:rPr>
              <a:t>Reflexión y 
Actividades prácticas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07" name="Google Shape;107;p3"/>
          <p:cNvGrpSpPr/>
          <p:nvPr/>
        </p:nvGrpSpPr>
        <p:grpSpPr>
          <a:xfrm>
            <a:off x="1193046" y="2006065"/>
            <a:ext cx="1049420" cy="1155616"/>
            <a:chOff x="2662884" y="1513044"/>
            <a:chExt cx="322914" cy="348543"/>
          </a:xfrm>
        </p:grpSpPr>
        <p:sp>
          <p:nvSpPr>
            <p:cNvPr id="108" name="Google Shape;108;p3"/>
            <p:cNvSpPr/>
            <p:nvPr/>
          </p:nvSpPr>
          <p:spPr>
            <a:xfrm>
              <a:off x="2662884" y="1513044"/>
              <a:ext cx="260663" cy="348543"/>
            </a:xfrm>
            <a:custGeom>
              <a:avLst/>
              <a:gdLst/>
              <a:ahLst/>
              <a:cxnLst/>
              <a:rect l="l" t="t" r="r" b="b"/>
              <a:pathLst>
                <a:path w="8228" h="11002" extrusionOk="0">
                  <a:moveTo>
                    <a:pt x="5692" y="0"/>
                  </a:moveTo>
                  <a:cubicBezTo>
                    <a:pt x="5597" y="0"/>
                    <a:pt x="5525" y="72"/>
                    <a:pt x="5525" y="167"/>
                  </a:cubicBezTo>
                  <a:cubicBezTo>
                    <a:pt x="5525" y="250"/>
                    <a:pt x="5597" y="322"/>
                    <a:pt x="5692" y="322"/>
                  </a:cubicBezTo>
                  <a:lnTo>
                    <a:pt x="7907" y="322"/>
                  </a:lnTo>
                  <a:lnTo>
                    <a:pt x="7907" y="10668"/>
                  </a:lnTo>
                  <a:lnTo>
                    <a:pt x="334" y="10668"/>
                  </a:lnTo>
                  <a:lnTo>
                    <a:pt x="334" y="9406"/>
                  </a:lnTo>
                  <a:cubicBezTo>
                    <a:pt x="334" y="9311"/>
                    <a:pt x="251" y="9240"/>
                    <a:pt x="167" y="9240"/>
                  </a:cubicBezTo>
                  <a:cubicBezTo>
                    <a:pt x="72" y="9240"/>
                    <a:pt x="1" y="9311"/>
                    <a:pt x="1" y="9406"/>
                  </a:cubicBezTo>
                  <a:lnTo>
                    <a:pt x="1" y="10835"/>
                  </a:lnTo>
                  <a:cubicBezTo>
                    <a:pt x="1" y="10918"/>
                    <a:pt x="72" y="11002"/>
                    <a:pt x="167" y="11002"/>
                  </a:cubicBezTo>
                  <a:lnTo>
                    <a:pt x="8049" y="11002"/>
                  </a:lnTo>
                  <a:cubicBezTo>
                    <a:pt x="8145" y="11002"/>
                    <a:pt x="8216" y="10918"/>
                    <a:pt x="8216" y="10835"/>
                  </a:cubicBezTo>
                  <a:lnTo>
                    <a:pt x="8216" y="179"/>
                  </a:lnTo>
                  <a:cubicBezTo>
                    <a:pt x="8228" y="60"/>
                    <a:pt x="8157" y="0"/>
                    <a:pt x="8073"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 name="Google Shape;109;p3"/>
            <p:cNvSpPr/>
            <p:nvPr/>
          </p:nvSpPr>
          <p:spPr>
            <a:xfrm>
              <a:off x="2663264" y="1513044"/>
              <a:ext cx="165243" cy="282554"/>
            </a:xfrm>
            <a:custGeom>
              <a:avLst/>
              <a:gdLst/>
              <a:ahLst/>
              <a:cxnLst/>
              <a:rect l="l" t="t" r="r" b="b"/>
              <a:pathLst>
                <a:path w="5216" h="8919" extrusionOk="0">
                  <a:moveTo>
                    <a:pt x="2358" y="548"/>
                  </a:moveTo>
                  <a:lnTo>
                    <a:pt x="2358" y="2346"/>
                  </a:lnTo>
                  <a:lnTo>
                    <a:pt x="560" y="2346"/>
                  </a:lnTo>
                  <a:lnTo>
                    <a:pt x="2358" y="548"/>
                  </a:lnTo>
                  <a:close/>
                  <a:moveTo>
                    <a:pt x="2537" y="0"/>
                  </a:moveTo>
                  <a:cubicBezTo>
                    <a:pt x="2418" y="0"/>
                    <a:pt x="2299" y="167"/>
                    <a:pt x="2227" y="238"/>
                  </a:cubicBezTo>
                  <a:lnTo>
                    <a:pt x="108" y="2346"/>
                  </a:lnTo>
                  <a:cubicBezTo>
                    <a:pt x="60" y="2393"/>
                    <a:pt x="1" y="2441"/>
                    <a:pt x="1" y="2513"/>
                  </a:cubicBezTo>
                  <a:lnTo>
                    <a:pt x="1" y="8751"/>
                  </a:lnTo>
                  <a:cubicBezTo>
                    <a:pt x="1" y="8835"/>
                    <a:pt x="72" y="8918"/>
                    <a:pt x="167" y="8918"/>
                  </a:cubicBezTo>
                  <a:cubicBezTo>
                    <a:pt x="263" y="8918"/>
                    <a:pt x="334" y="8835"/>
                    <a:pt x="334" y="8751"/>
                  </a:cubicBezTo>
                  <a:lnTo>
                    <a:pt x="334" y="2667"/>
                  </a:lnTo>
                  <a:lnTo>
                    <a:pt x="2525" y="2667"/>
                  </a:lnTo>
                  <a:cubicBezTo>
                    <a:pt x="2608" y="2667"/>
                    <a:pt x="2680" y="2584"/>
                    <a:pt x="2680" y="2501"/>
                  </a:cubicBezTo>
                  <a:lnTo>
                    <a:pt x="2680" y="310"/>
                  </a:lnTo>
                  <a:lnTo>
                    <a:pt x="5049" y="310"/>
                  </a:lnTo>
                  <a:cubicBezTo>
                    <a:pt x="5144" y="310"/>
                    <a:pt x="5216" y="238"/>
                    <a:pt x="5216" y="143"/>
                  </a:cubicBezTo>
                  <a:cubicBezTo>
                    <a:pt x="5216" y="60"/>
                    <a:pt x="5132" y="0"/>
                    <a:pt x="5049"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 name="Google Shape;110;p3"/>
            <p:cNvSpPr/>
            <p:nvPr/>
          </p:nvSpPr>
          <p:spPr>
            <a:xfrm>
              <a:off x="2717596" y="1747634"/>
              <a:ext cx="152412" cy="10613"/>
            </a:xfrm>
            <a:custGeom>
              <a:avLst/>
              <a:gdLst/>
              <a:ahLst/>
              <a:cxnLst/>
              <a:rect l="l" t="t" r="r" b="b"/>
              <a:pathLst>
                <a:path w="4811" h="335" extrusionOk="0">
                  <a:moveTo>
                    <a:pt x="167" y="1"/>
                  </a:moveTo>
                  <a:cubicBezTo>
                    <a:pt x="72" y="1"/>
                    <a:pt x="0" y="84"/>
                    <a:pt x="0" y="168"/>
                  </a:cubicBezTo>
                  <a:cubicBezTo>
                    <a:pt x="0" y="263"/>
                    <a:pt x="72" y="334"/>
                    <a:pt x="167" y="334"/>
                  </a:cubicBezTo>
                  <a:lnTo>
                    <a:pt x="4644" y="334"/>
                  </a:lnTo>
                  <a:cubicBezTo>
                    <a:pt x="4739" y="334"/>
                    <a:pt x="4810" y="263"/>
                    <a:pt x="4810" y="168"/>
                  </a:cubicBezTo>
                  <a:cubicBezTo>
                    <a:pt x="4798" y="84"/>
                    <a:pt x="4739" y="1"/>
                    <a:pt x="4644" y="1"/>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1" name="Google Shape;111;p3"/>
            <p:cNvSpPr/>
            <p:nvPr/>
          </p:nvSpPr>
          <p:spPr>
            <a:xfrm>
              <a:off x="2788876" y="1809886"/>
              <a:ext cx="81132" cy="10581"/>
            </a:xfrm>
            <a:custGeom>
              <a:avLst/>
              <a:gdLst/>
              <a:ahLst/>
              <a:cxnLst/>
              <a:rect l="l" t="t" r="r" b="b"/>
              <a:pathLst>
                <a:path w="2561" h="334" extrusionOk="0">
                  <a:moveTo>
                    <a:pt x="167" y="1"/>
                  </a:moveTo>
                  <a:cubicBezTo>
                    <a:pt x="72" y="1"/>
                    <a:pt x="0" y="84"/>
                    <a:pt x="0" y="167"/>
                  </a:cubicBezTo>
                  <a:cubicBezTo>
                    <a:pt x="0" y="262"/>
                    <a:pt x="72" y="334"/>
                    <a:pt x="167" y="334"/>
                  </a:cubicBezTo>
                  <a:lnTo>
                    <a:pt x="2394" y="334"/>
                  </a:lnTo>
                  <a:cubicBezTo>
                    <a:pt x="2489" y="334"/>
                    <a:pt x="2560" y="262"/>
                    <a:pt x="2560" y="167"/>
                  </a:cubicBezTo>
                  <a:cubicBezTo>
                    <a:pt x="2560" y="84"/>
                    <a:pt x="2489" y="1"/>
                    <a:pt x="2394" y="1"/>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 name="Google Shape;112;p3"/>
            <p:cNvSpPr/>
            <p:nvPr/>
          </p:nvSpPr>
          <p:spPr>
            <a:xfrm>
              <a:off x="2717596" y="1722385"/>
              <a:ext cx="152412" cy="10201"/>
            </a:xfrm>
            <a:custGeom>
              <a:avLst/>
              <a:gdLst/>
              <a:ahLst/>
              <a:cxnLst/>
              <a:rect l="l" t="t" r="r" b="b"/>
              <a:pathLst>
                <a:path w="4811" h="322" extrusionOk="0">
                  <a:moveTo>
                    <a:pt x="167" y="0"/>
                  </a:moveTo>
                  <a:cubicBezTo>
                    <a:pt x="72" y="0"/>
                    <a:pt x="0" y="72"/>
                    <a:pt x="0" y="167"/>
                  </a:cubicBezTo>
                  <a:cubicBezTo>
                    <a:pt x="0" y="250"/>
                    <a:pt x="72" y="322"/>
                    <a:pt x="167" y="322"/>
                  </a:cubicBezTo>
                  <a:lnTo>
                    <a:pt x="4644" y="322"/>
                  </a:lnTo>
                  <a:cubicBezTo>
                    <a:pt x="4739" y="322"/>
                    <a:pt x="4810" y="250"/>
                    <a:pt x="4810" y="167"/>
                  </a:cubicBezTo>
                  <a:cubicBezTo>
                    <a:pt x="4798" y="60"/>
                    <a:pt x="4739" y="0"/>
                    <a:pt x="4644"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 name="Google Shape;113;p3"/>
            <p:cNvSpPr/>
            <p:nvPr/>
          </p:nvSpPr>
          <p:spPr>
            <a:xfrm>
              <a:off x="2717596" y="1696344"/>
              <a:ext cx="152412" cy="10613"/>
            </a:xfrm>
            <a:custGeom>
              <a:avLst/>
              <a:gdLst/>
              <a:ahLst/>
              <a:cxnLst/>
              <a:rect l="l" t="t" r="r" b="b"/>
              <a:pathLst>
                <a:path w="4811" h="335" extrusionOk="0">
                  <a:moveTo>
                    <a:pt x="167" y="1"/>
                  </a:moveTo>
                  <a:cubicBezTo>
                    <a:pt x="72" y="1"/>
                    <a:pt x="0" y="72"/>
                    <a:pt x="0" y="167"/>
                  </a:cubicBezTo>
                  <a:cubicBezTo>
                    <a:pt x="0" y="251"/>
                    <a:pt x="72" y="334"/>
                    <a:pt x="167" y="334"/>
                  </a:cubicBezTo>
                  <a:lnTo>
                    <a:pt x="4644" y="334"/>
                  </a:lnTo>
                  <a:cubicBezTo>
                    <a:pt x="4739" y="334"/>
                    <a:pt x="4810" y="251"/>
                    <a:pt x="4810" y="167"/>
                  </a:cubicBezTo>
                  <a:cubicBezTo>
                    <a:pt x="4798" y="72"/>
                    <a:pt x="4739" y="1"/>
                    <a:pt x="4644" y="1"/>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 name="Google Shape;114;p3"/>
            <p:cNvSpPr/>
            <p:nvPr/>
          </p:nvSpPr>
          <p:spPr>
            <a:xfrm>
              <a:off x="2717596" y="1670335"/>
              <a:ext cx="152412" cy="10581"/>
            </a:xfrm>
            <a:custGeom>
              <a:avLst/>
              <a:gdLst/>
              <a:ahLst/>
              <a:cxnLst/>
              <a:rect l="l" t="t" r="r" b="b"/>
              <a:pathLst>
                <a:path w="4811" h="334" extrusionOk="0">
                  <a:moveTo>
                    <a:pt x="167" y="0"/>
                  </a:moveTo>
                  <a:cubicBezTo>
                    <a:pt x="72" y="0"/>
                    <a:pt x="0" y="84"/>
                    <a:pt x="0" y="167"/>
                  </a:cubicBezTo>
                  <a:cubicBezTo>
                    <a:pt x="0" y="262"/>
                    <a:pt x="72" y="334"/>
                    <a:pt x="167" y="334"/>
                  </a:cubicBezTo>
                  <a:lnTo>
                    <a:pt x="4644" y="334"/>
                  </a:lnTo>
                  <a:cubicBezTo>
                    <a:pt x="4739" y="334"/>
                    <a:pt x="4810" y="262"/>
                    <a:pt x="4810" y="167"/>
                  </a:cubicBezTo>
                  <a:cubicBezTo>
                    <a:pt x="4810" y="84"/>
                    <a:pt x="4739" y="0"/>
                    <a:pt x="4644"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 name="Google Shape;115;p3"/>
            <p:cNvSpPr/>
            <p:nvPr/>
          </p:nvSpPr>
          <p:spPr>
            <a:xfrm>
              <a:off x="2778326" y="1594145"/>
              <a:ext cx="31332" cy="61111"/>
            </a:xfrm>
            <a:custGeom>
              <a:avLst/>
              <a:gdLst/>
              <a:ahLst/>
              <a:cxnLst/>
              <a:rect l="l" t="t" r="r" b="b"/>
              <a:pathLst>
                <a:path w="989" h="1929" extrusionOk="0">
                  <a:moveTo>
                    <a:pt x="179" y="0"/>
                  </a:moveTo>
                  <a:cubicBezTo>
                    <a:pt x="95" y="0"/>
                    <a:pt x="12" y="72"/>
                    <a:pt x="12" y="167"/>
                  </a:cubicBezTo>
                  <a:cubicBezTo>
                    <a:pt x="12" y="250"/>
                    <a:pt x="95" y="322"/>
                    <a:pt x="179" y="322"/>
                  </a:cubicBezTo>
                  <a:lnTo>
                    <a:pt x="333" y="322"/>
                  </a:lnTo>
                  <a:lnTo>
                    <a:pt x="333" y="1607"/>
                  </a:lnTo>
                  <a:lnTo>
                    <a:pt x="167" y="1607"/>
                  </a:lnTo>
                  <a:cubicBezTo>
                    <a:pt x="72" y="1607"/>
                    <a:pt x="0" y="1679"/>
                    <a:pt x="0" y="1774"/>
                  </a:cubicBezTo>
                  <a:cubicBezTo>
                    <a:pt x="0" y="1858"/>
                    <a:pt x="72" y="1929"/>
                    <a:pt x="167" y="1929"/>
                  </a:cubicBezTo>
                  <a:lnTo>
                    <a:pt x="822" y="1929"/>
                  </a:lnTo>
                  <a:cubicBezTo>
                    <a:pt x="905" y="1929"/>
                    <a:pt x="988" y="1858"/>
                    <a:pt x="988" y="1774"/>
                  </a:cubicBezTo>
                  <a:cubicBezTo>
                    <a:pt x="976" y="1679"/>
                    <a:pt x="893" y="1607"/>
                    <a:pt x="810" y="1607"/>
                  </a:cubicBezTo>
                  <a:lnTo>
                    <a:pt x="643" y="1607"/>
                  </a:lnTo>
                  <a:lnTo>
                    <a:pt x="643" y="167"/>
                  </a:lnTo>
                  <a:cubicBezTo>
                    <a:pt x="643" y="72"/>
                    <a:pt x="572" y="0"/>
                    <a:pt x="476"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16;p3"/>
            <p:cNvSpPr/>
            <p:nvPr/>
          </p:nvSpPr>
          <p:spPr>
            <a:xfrm>
              <a:off x="2782476" y="1575263"/>
              <a:ext cx="16220" cy="15872"/>
            </a:xfrm>
            <a:custGeom>
              <a:avLst/>
              <a:gdLst/>
              <a:ahLst/>
              <a:cxnLst/>
              <a:rect l="l" t="t" r="r" b="b"/>
              <a:pathLst>
                <a:path w="512" h="501" extrusionOk="0">
                  <a:moveTo>
                    <a:pt x="262" y="1"/>
                  </a:moveTo>
                  <a:cubicBezTo>
                    <a:pt x="131" y="1"/>
                    <a:pt x="0" y="120"/>
                    <a:pt x="0" y="251"/>
                  </a:cubicBezTo>
                  <a:cubicBezTo>
                    <a:pt x="0" y="382"/>
                    <a:pt x="119" y="501"/>
                    <a:pt x="262" y="501"/>
                  </a:cubicBezTo>
                  <a:cubicBezTo>
                    <a:pt x="393" y="501"/>
                    <a:pt x="512" y="382"/>
                    <a:pt x="512" y="251"/>
                  </a:cubicBezTo>
                  <a:cubicBezTo>
                    <a:pt x="512" y="120"/>
                    <a:pt x="393" y="1"/>
                    <a:pt x="262" y="1"/>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 name="Google Shape;117;p3"/>
            <p:cNvSpPr/>
            <p:nvPr/>
          </p:nvSpPr>
          <p:spPr>
            <a:xfrm>
              <a:off x="2943537" y="1513044"/>
              <a:ext cx="42261" cy="347783"/>
            </a:xfrm>
            <a:custGeom>
              <a:avLst/>
              <a:gdLst/>
              <a:ahLst/>
              <a:cxnLst/>
              <a:rect l="l" t="t" r="r" b="b"/>
              <a:pathLst>
                <a:path w="1334" h="10978" extrusionOk="0">
                  <a:moveTo>
                    <a:pt x="667" y="310"/>
                  </a:moveTo>
                  <a:cubicBezTo>
                    <a:pt x="857" y="310"/>
                    <a:pt x="1012" y="477"/>
                    <a:pt x="1012" y="655"/>
                  </a:cubicBezTo>
                  <a:lnTo>
                    <a:pt x="1012" y="1477"/>
                  </a:lnTo>
                  <a:lnTo>
                    <a:pt x="321" y="1477"/>
                  </a:lnTo>
                  <a:lnTo>
                    <a:pt x="321" y="655"/>
                  </a:lnTo>
                  <a:cubicBezTo>
                    <a:pt x="321" y="465"/>
                    <a:pt x="488" y="310"/>
                    <a:pt x="667" y="310"/>
                  </a:cubicBezTo>
                  <a:close/>
                  <a:moveTo>
                    <a:pt x="1024" y="1798"/>
                  </a:moveTo>
                  <a:lnTo>
                    <a:pt x="1024" y="2453"/>
                  </a:lnTo>
                  <a:lnTo>
                    <a:pt x="321" y="2453"/>
                  </a:lnTo>
                  <a:lnTo>
                    <a:pt x="321" y="1798"/>
                  </a:lnTo>
                  <a:close/>
                  <a:moveTo>
                    <a:pt x="964" y="9597"/>
                  </a:moveTo>
                  <a:lnTo>
                    <a:pt x="833" y="10525"/>
                  </a:lnTo>
                  <a:cubicBezTo>
                    <a:pt x="810" y="10597"/>
                    <a:pt x="750" y="10656"/>
                    <a:pt x="679" y="10656"/>
                  </a:cubicBezTo>
                  <a:cubicBezTo>
                    <a:pt x="607" y="10656"/>
                    <a:pt x="536" y="10597"/>
                    <a:pt x="536" y="10525"/>
                  </a:cubicBezTo>
                  <a:lnTo>
                    <a:pt x="417" y="9597"/>
                  </a:lnTo>
                  <a:close/>
                  <a:moveTo>
                    <a:pt x="667" y="0"/>
                  </a:moveTo>
                  <a:cubicBezTo>
                    <a:pt x="298" y="0"/>
                    <a:pt x="0" y="298"/>
                    <a:pt x="0" y="667"/>
                  </a:cubicBezTo>
                  <a:lnTo>
                    <a:pt x="0" y="1631"/>
                  </a:lnTo>
                  <a:lnTo>
                    <a:pt x="0" y="2822"/>
                  </a:lnTo>
                  <a:lnTo>
                    <a:pt x="0" y="4810"/>
                  </a:lnTo>
                  <a:cubicBezTo>
                    <a:pt x="0" y="4894"/>
                    <a:pt x="71" y="4965"/>
                    <a:pt x="167" y="4965"/>
                  </a:cubicBezTo>
                  <a:cubicBezTo>
                    <a:pt x="250" y="4965"/>
                    <a:pt x="321" y="4894"/>
                    <a:pt x="321" y="4810"/>
                  </a:cubicBezTo>
                  <a:lnTo>
                    <a:pt x="321" y="2763"/>
                  </a:lnTo>
                  <a:lnTo>
                    <a:pt x="1024" y="2763"/>
                  </a:lnTo>
                  <a:lnTo>
                    <a:pt x="1024" y="9275"/>
                  </a:lnTo>
                  <a:lnTo>
                    <a:pt x="321" y="9275"/>
                  </a:lnTo>
                  <a:lnTo>
                    <a:pt x="321" y="5430"/>
                  </a:lnTo>
                  <a:cubicBezTo>
                    <a:pt x="321" y="5346"/>
                    <a:pt x="250" y="5263"/>
                    <a:pt x="167" y="5263"/>
                  </a:cubicBezTo>
                  <a:cubicBezTo>
                    <a:pt x="71" y="5263"/>
                    <a:pt x="0" y="5346"/>
                    <a:pt x="0" y="5430"/>
                  </a:cubicBezTo>
                  <a:lnTo>
                    <a:pt x="0" y="9430"/>
                  </a:lnTo>
                  <a:cubicBezTo>
                    <a:pt x="0" y="9490"/>
                    <a:pt x="24" y="9537"/>
                    <a:pt x="60" y="9561"/>
                  </a:cubicBezTo>
                  <a:lnTo>
                    <a:pt x="191" y="10561"/>
                  </a:lnTo>
                  <a:cubicBezTo>
                    <a:pt x="226" y="10799"/>
                    <a:pt x="429" y="10978"/>
                    <a:pt x="667" y="10978"/>
                  </a:cubicBezTo>
                  <a:cubicBezTo>
                    <a:pt x="905" y="10978"/>
                    <a:pt x="1119" y="10799"/>
                    <a:pt x="1143" y="10561"/>
                  </a:cubicBezTo>
                  <a:lnTo>
                    <a:pt x="1274" y="9561"/>
                  </a:lnTo>
                  <a:cubicBezTo>
                    <a:pt x="1322" y="9537"/>
                    <a:pt x="1334" y="9490"/>
                    <a:pt x="1334" y="9430"/>
                  </a:cubicBezTo>
                  <a:lnTo>
                    <a:pt x="1334" y="2822"/>
                  </a:lnTo>
                  <a:lnTo>
                    <a:pt x="1334" y="1631"/>
                  </a:lnTo>
                  <a:lnTo>
                    <a:pt x="1334" y="667"/>
                  </a:lnTo>
                  <a:cubicBezTo>
                    <a:pt x="1334" y="298"/>
                    <a:pt x="1036" y="0"/>
                    <a:pt x="667"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 name="Imagen 1">
            <a:extLst>
              <a:ext uri="{FF2B5EF4-FFF2-40B4-BE49-F238E27FC236}">
                <a16:creationId xmlns:a16="http://schemas.microsoft.com/office/drawing/2014/main" id="{AAA83297-4A26-EE82-627B-167AB17213B2}"/>
              </a:ext>
            </a:extLst>
          </p:cNvPr>
          <p:cNvPicPr>
            <a:picLocks noChangeAspect="1"/>
          </p:cNvPicPr>
          <p:nvPr/>
        </p:nvPicPr>
        <p:blipFill>
          <a:blip r:embed="rId4"/>
          <a:stretch>
            <a:fillRect/>
          </a:stretch>
        </p:blipFill>
        <p:spPr>
          <a:xfrm>
            <a:off x="123372" y="4810466"/>
            <a:ext cx="863600" cy="190500"/>
          </a:xfrm>
          <a:prstGeom prst="rect">
            <a:avLst/>
          </a:prstGeom>
        </p:spPr>
      </p:pic>
    </p:spTree>
    <p:extLst>
      <p:ext uri="{BB962C8B-B14F-4D97-AF65-F5344CB8AC3E}">
        <p14:creationId xmlns:p14="http://schemas.microsoft.com/office/powerpoint/2010/main" val="33297430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5"/>
          <p:cNvSpPr txBox="1">
            <a:spLocks noGrp="1"/>
          </p:cNvSpPr>
          <p:nvPr>
            <p:ph type="subTitle" idx="1"/>
          </p:nvPr>
        </p:nvSpPr>
        <p:spPr>
          <a:xfrm>
            <a:off x="431667" y="2019812"/>
            <a:ext cx="2022367" cy="644700"/>
          </a:xfrm>
          <a:prstGeom prst="rect">
            <a:avLst/>
          </a:prstGeom>
          <a:noFill/>
          <a:ln>
            <a:noFill/>
          </a:ln>
        </p:spPr>
        <p:txBody>
          <a:bodyPr spcFirstLastPara="1" wrap="square" lIns="91425" tIns="91425" rIns="91425" bIns="91425" anchor="t" anchorCtr="0">
            <a:noAutofit/>
          </a:bodyPr>
          <a:lstStyle/>
          <a:p>
            <a:pPr marL="0" lvl="0" indent="0" algn="l">
              <a:spcAft>
                <a:spcPts val="1600"/>
              </a:spcAft>
            </a:pPr>
            <a:r>
              <a:rPr lang="es-ES" sz="1000"/>
              <a:t>Construir nuestra resistencia psicológica contra la desinformación en línea</a:t>
            </a:r>
            <a:endParaRPr sz="1000" dirty="0"/>
          </a:p>
        </p:txBody>
      </p:sp>
      <p:sp>
        <p:nvSpPr>
          <p:cNvPr id="123" name="Google Shape;123;p5"/>
          <p:cNvSpPr txBox="1">
            <a:spLocks noGrp="1"/>
          </p:cNvSpPr>
          <p:nvPr>
            <p:ph type="subTitle" idx="3"/>
          </p:nvPr>
        </p:nvSpPr>
        <p:spPr>
          <a:xfrm>
            <a:off x="2927122" y="1923977"/>
            <a:ext cx="1917900" cy="969710"/>
          </a:xfrm>
          <a:prstGeom prst="rect">
            <a:avLst/>
          </a:prstGeom>
          <a:noFill/>
          <a:ln>
            <a:noFill/>
          </a:ln>
        </p:spPr>
        <p:txBody>
          <a:bodyPr spcFirstLastPara="1" wrap="square" lIns="91425" tIns="91425" rIns="91425" bIns="91425" anchor="t" anchorCtr="0">
            <a:noAutofit/>
          </a:bodyPr>
          <a:lstStyle/>
          <a:p>
            <a:pPr marL="0" lvl="0" indent="0">
              <a:spcAft>
                <a:spcPts val="1600"/>
              </a:spcAft>
            </a:pPr>
            <a:r>
              <a:rPr lang="es-ES" sz="1000"/>
              <a:t>Cuestionar las fuentes, y verificar la credibilidad y veracidad de la información encontrada.</a:t>
            </a:r>
            <a:endParaRPr sz="1000" dirty="0"/>
          </a:p>
        </p:txBody>
      </p:sp>
      <p:sp>
        <p:nvSpPr>
          <p:cNvPr id="124" name="Google Shape;124;p5"/>
          <p:cNvSpPr txBox="1">
            <a:spLocks noGrp="1"/>
          </p:cNvSpPr>
          <p:nvPr>
            <p:ph type="subTitle" idx="5"/>
          </p:nvPr>
        </p:nvSpPr>
        <p:spPr>
          <a:xfrm>
            <a:off x="2950402" y="3444924"/>
            <a:ext cx="2079883" cy="1101807"/>
          </a:xfrm>
          <a:prstGeom prst="rect">
            <a:avLst/>
          </a:prstGeom>
          <a:noFill/>
          <a:ln>
            <a:noFill/>
          </a:ln>
        </p:spPr>
        <p:txBody>
          <a:bodyPr spcFirstLastPara="1" wrap="square" lIns="91425" tIns="91425" rIns="91425" bIns="91425" anchor="t" anchorCtr="0">
            <a:noAutofit/>
          </a:bodyPr>
          <a:lstStyle/>
          <a:p>
            <a:pPr marL="0" lvl="0" indent="0">
              <a:spcAft>
                <a:spcPts val="1600"/>
              </a:spcAft>
            </a:pPr>
            <a:r>
              <a:rPr lang="es-ES" sz="1000"/>
              <a:t>Resumir diferentes propuestas para verificar los recursos de internet</a:t>
            </a:r>
            <a:endParaRPr sz="1000" dirty="0"/>
          </a:p>
        </p:txBody>
      </p:sp>
      <p:sp>
        <p:nvSpPr>
          <p:cNvPr id="125" name="Google Shape;125;p5"/>
          <p:cNvSpPr txBox="1">
            <a:spLocks noGrp="1"/>
          </p:cNvSpPr>
          <p:nvPr>
            <p:ph type="subTitle" idx="7"/>
          </p:nvPr>
        </p:nvSpPr>
        <p:spPr>
          <a:xfrm>
            <a:off x="433443" y="3411935"/>
            <a:ext cx="2249700" cy="899700"/>
          </a:xfrm>
          <a:prstGeom prst="rect">
            <a:avLst/>
          </a:prstGeom>
          <a:noFill/>
          <a:ln>
            <a:noFill/>
          </a:ln>
        </p:spPr>
        <p:txBody>
          <a:bodyPr spcFirstLastPara="1" wrap="square" lIns="91425" tIns="91425" rIns="91425" bIns="91425" anchor="t" anchorCtr="0">
            <a:noAutofit/>
          </a:bodyPr>
          <a:lstStyle/>
          <a:p>
            <a:pPr marL="0" lvl="0" indent="0" algn="l">
              <a:spcAft>
                <a:spcPts val="1600"/>
              </a:spcAft>
            </a:pPr>
            <a:r>
              <a:rPr lang="es-ES" sz="1000"/>
              <a:t>Comparar las diferentes propuestas existentes para verificar la credibilidad de los recursos disponibles en Internet</a:t>
            </a:r>
            <a:endParaRPr sz="1000" dirty="0"/>
          </a:p>
        </p:txBody>
      </p:sp>
      <p:sp>
        <p:nvSpPr>
          <p:cNvPr id="126" name="Google Shape;126;p5"/>
          <p:cNvSpPr txBox="1">
            <a:spLocks noGrp="1"/>
          </p:cNvSpPr>
          <p:nvPr>
            <p:ph type="title" idx="8"/>
          </p:nvPr>
        </p:nvSpPr>
        <p:spPr>
          <a:xfrm>
            <a:off x="489817" y="1363904"/>
            <a:ext cx="1028700" cy="554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01</a:t>
            </a:r>
            <a:endParaRPr/>
          </a:p>
        </p:txBody>
      </p:sp>
      <p:sp>
        <p:nvSpPr>
          <p:cNvPr id="127" name="Google Shape;127;p5"/>
          <p:cNvSpPr txBox="1">
            <a:spLocks noGrp="1"/>
          </p:cNvSpPr>
          <p:nvPr>
            <p:ph type="title" idx="9"/>
          </p:nvPr>
        </p:nvSpPr>
        <p:spPr>
          <a:xfrm>
            <a:off x="2846337" y="1371244"/>
            <a:ext cx="1028700" cy="554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02</a:t>
            </a:r>
            <a:endParaRPr/>
          </a:p>
        </p:txBody>
      </p:sp>
      <p:sp>
        <p:nvSpPr>
          <p:cNvPr id="128" name="Google Shape;128;p5"/>
          <p:cNvSpPr txBox="1">
            <a:spLocks noGrp="1"/>
          </p:cNvSpPr>
          <p:nvPr>
            <p:ph type="title" idx="13"/>
          </p:nvPr>
        </p:nvSpPr>
        <p:spPr>
          <a:xfrm>
            <a:off x="577105" y="2885223"/>
            <a:ext cx="1028700" cy="554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05</a:t>
            </a:r>
            <a:endParaRPr/>
          </a:p>
        </p:txBody>
      </p:sp>
      <p:sp>
        <p:nvSpPr>
          <p:cNvPr id="129" name="Google Shape;129;p5"/>
          <p:cNvSpPr txBox="1">
            <a:spLocks noGrp="1"/>
          </p:cNvSpPr>
          <p:nvPr>
            <p:ph type="title" idx="14"/>
          </p:nvPr>
        </p:nvSpPr>
        <p:spPr>
          <a:xfrm>
            <a:off x="2837241" y="2910665"/>
            <a:ext cx="1028700" cy="554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06</a:t>
            </a:r>
            <a:endParaRPr/>
          </a:p>
        </p:txBody>
      </p:sp>
      <p:cxnSp>
        <p:nvCxnSpPr>
          <p:cNvPr id="130" name="Google Shape;130;p5"/>
          <p:cNvCxnSpPr/>
          <p:nvPr/>
        </p:nvCxnSpPr>
        <p:spPr>
          <a:xfrm rot="10800000">
            <a:off x="2930917" y="1880657"/>
            <a:ext cx="1635900" cy="0"/>
          </a:xfrm>
          <a:prstGeom prst="straightConnector1">
            <a:avLst/>
          </a:prstGeom>
          <a:noFill/>
          <a:ln w="19050" cap="flat" cmpd="sng">
            <a:solidFill>
              <a:schemeClr val="lt1"/>
            </a:solidFill>
            <a:prstDash val="solid"/>
            <a:round/>
            <a:headEnd type="none" w="sm" len="sm"/>
            <a:tailEnd type="none" w="sm" len="sm"/>
          </a:ln>
        </p:spPr>
      </p:cxnSp>
      <p:cxnSp>
        <p:nvCxnSpPr>
          <p:cNvPr id="131" name="Google Shape;131;p5"/>
          <p:cNvCxnSpPr/>
          <p:nvPr/>
        </p:nvCxnSpPr>
        <p:spPr>
          <a:xfrm rot="10800000">
            <a:off x="2965014" y="3399666"/>
            <a:ext cx="1635900" cy="0"/>
          </a:xfrm>
          <a:prstGeom prst="straightConnector1">
            <a:avLst/>
          </a:prstGeom>
          <a:noFill/>
          <a:ln w="19050" cap="flat" cmpd="sng">
            <a:solidFill>
              <a:schemeClr val="lt1"/>
            </a:solidFill>
            <a:prstDash val="solid"/>
            <a:round/>
            <a:headEnd type="none" w="sm" len="sm"/>
            <a:tailEnd type="none" w="sm" len="sm"/>
          </a:ln>
        </p:spPr>
      </p:cxnSp>
      <p:cxnSp>
        <p:nvCxnSpPr>
          <p:cNvPr id="132" name="Google Shape;132;p5"/>
          <p:cNvCxnSpPr/>
          <p:nvPr/>
        </p:nvCxnSpPr>
        <p:spPr>
          <a:xfrm rot="10800000">
            <a:off x="541745" y="1917088"/>
            <a:ext cx="1635900" cy="0"/>
          </a:xfrm>
          <a:prstGeom prst="straightConnector1">
            <a:avLst/>
          </a:prstGeom>
          <a:noFill/>
          <a:ln w="19050" cap="flat" cmpd="sng">
            <a:solidFill>
              <a:schemeClr val="lt1"/>
            </a:solidFill>
            <a:prstDash val="solid"/>
            <a:round/>
            <a:headEnd type="none" w="sm" len="sm"/>
            <a:tailEnd type="none" w="sm" len="sm"/>
          </a:ln>
        </p:spPr>
      </p:cxnSp>
      <p:cxnSp>
        <p:nvCxnSpPr>
          <p:cNvPr id="133" name="Google Shape;133;p5"/>
          <p:cNvCxnSpPr/>
          <p:nvPr/>
        </p:nvCxnSpPr>
        <p:spPr>
          <a:xfrm rot="10800000">
            <a:off x="572070" y="3411935"/>
            <a:ext cx="1635900" cy="0"/>
          </a:xfrm>
          <a:prstGeom prst="straightConnector1">
            <a:avLst/>
          </a:prstGeom>
          <a:noFill/>
          <a:ln w="19050" cap="flat" cmpd="sng">
            <a:solidFill>
              <a:schemeClr val="lt1"/>
            </a:solidFill>
            <a:prstDash val="solid"/>
            <a:round/>
            <a:headEnd type="none" w="sm" len="sm"/>
            <a:tailEnd type="none" w="sm" len="sm"/>
          </a:ln>
        </p:spPr>
      </p:cxnSp>
      <p:cxnSp>
        <p:nvCxnSpPr>
          <p:cNvPr id="134" name="Google Shape;134;p5"/>
          <p:cNvCxnSpPr/>
          <p:nvPr/>
        </p:nvCxnSpPr>
        <p:spPr>
          <a:xfrm>
            <a:off x="2701559" y="1648162"/>
            <a:ext cx="34037" cy="2903186"/>
          </a:xfrm>
          <a:prstGeom prst="straightConnector1">
            <a:avLst/>
          </a:prstGeom>
          <a:noFill/>
          <a:ln w="19050" cap="flat" cmpd="sng">
            <a:solidFill>
              <a:schemeClr val="lt1"/>
            </a:solidFill>
            <a:prstDash val="solid"/>
            <a:round/>
            <a:headEnd type="none" w="sm" len="sm"/>
            <a:tailEnd type="none" w="sm" len="sm"/>
          </a:ln>
        </p:spPr>
      </p:cxnSp>
      <p:grpSp>
        <p:nvGrpSpPr>
          <p:cNvPr id="135" name="Google Shape;135;p5"/>
          <p:cNvGrpSpPr/>
          <p:nvPr/>
        </p:nvGrpSpPr>
        <p:grpSpPr>
          <a:xfrm>
            <a:off x="4167750" y="4704850"/>
            <a:ext cx="808500" cy="92100"/>
            <a:chOff x="3570750" y="4704850"/>
            <a:chExt cx="808500" cy="92100"/>
          </a:xfrm>
        </p:grpSpPr>
        <p:sp>
          <p:nvSpPr>
            <p:cNvPr id="136" name="Google Shape;136;p5"/>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 name="Google Shape;137;p5"/>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 name="Google Shape;138;p5"/>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 name="Google Shape;139;p5"/>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141" name="Google Shape;141;p5"/>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142" name="Google Shape;142;p5"/>
          <p:cNvSpPr txBox="1"/>
          <p:nvPr/>
        </p:nvSpPr>
        <p:spPr>
          <a:xfrm>
            <a:off x="267723" y="442129"/>
            <a:ext cx="6961612" cy="673025"/>
          </a:xfrm>
          <a:prstGeom prst="rect">
            <a:avLst/>
          </a:prstGeom>
          <a:noFill/>
          <a:ln>
            <a:noFill/>
          </a:ln>
        </p:spPr>
        <p:txBody>
          <a:bodyPr spcFirstLastPara="1" wrap="square" lIns="91425" tIns="91425" rIns="91425" bIns="91425" anchor="b" anchorCtr="0">
            <a:noAutofit/>
          </a:bodyPr>
          <a:lstStyle/>
          <a:p>
            <a:pPr lvl="0">
              <a:buClr>
                <a:srgbClr val="FFFFFF"/>
              </a:buClr>
              <a:buSzPts val="3600"/>
              <a:defRPr/>
            </a:pPr>
            <a:r>
              <a:rPr lang="es-ES" sz="2400" b="1">
                <a:solidFill>
                  <a:srgbClr val="FFFFFF"/>
                </a:solidFill>
                <a:latin typeface="Montserrat"/>
                <a:ea typeface="Montserrat"/>
                <a:cs typeface="Montserrat"/>
                <a:sym typeface="Montserrat"/>
              </a:rPr>
              <a:t>Objetivos de la formación – Resultados de aprendizaje</a:t>
            </a:r>
            <a:endParaRPr kumimoji="0" sz="2400" b="1"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cxnSp>
        <p:nvCxnSpPr>
          <p:cNvPr id="143" name="Google Shape;143;p5"/>
          <p:cNvCxnSpPr/>
          <p:nvPr/>
        </p:nvCxnSpPr>
        <p:spPr>
          <a:xfrm>
            <a:off x="4995732" y="1633599"/>
            <a:ext cx="34037" cy="2903186"/>
          </a:xfrm>
          <a:prstGeom prst="straightConnector1">
            <a:avLst/>
          </a:prstGeom>
          <a:noFill/>
          <a:ln w="19050" cap="flat" cmpd="sng">
            <a:solidFill>
              <a:schemeClr val="lt1"/>
            </a:solidFill>
            <a:prstDash val="solid"/>
            <a:round/>
            <a:headEnd type="none" w="sm" len="sm"/>
            <a:tailEnd type="none" w="sm" len="sm"/>
          </a:ln>
        </p:spPr>
      </p:cxnSp>
      <p:sp>
        <p:nvSpPr>
          <p:cNvPr id="144" name="Google Shape;144;p5"/>
          <p:cNvSpPr txBox="1"/>
          <p:nvPr/>
        </p:nvSpPr>
        <p:spPr>
          <a:xfrm>
            <a:off x="7157138" y="1965243"/>
            <a:ext cx="1795625" cy="2130723"/>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buClr>
                <a:srgbClr val="FFFFFF"/>
              </a:buClr>
              <a:buSzPts val="1800"/>
              <a:defRPr/>
            </a:pPr>
            <a:r>
              <a:rPr lang="es-ES" sz="1000">
                <a:solidFill>
                  <a:srgbClr val="FFFFFF"/>
                </a:solidFill>
                <a:latin typeface="Open Sans"/>
                <a:ea typeface="Open Sans"/>
                <a:cs typeface="Open Sans"/>
                <a:sym typeface="Open Sans"/>
              </a:rPr>
              <a:t>Aplicar diferentes protocolos para verificar la credibilidad de los recursos de Internet disponibles y evaluar la fiabilidad de una fuente</a:t>
            </a:r>
            <a:endParaRPr kumimoji="0" sz="10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145" name="Google Shape;145;p5"/>
          <p:cNvSpPr txBox="1"/>
          <p:nvPr/>
        </p:nvSpPr>
        <p:spPr>
          <a:xfrm>
            <a:off x="7229335" y="1356399"/>
            <a:ext cx="1028700" cy="5544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Montserrat"/>
              <a:buNone/>
              <a:tabLst/>
              <a:defRPr/>
            </a:pPr>
            <a:r>
              <a:rPr kumimoji="0" lang="en" sz="2400" b="1" i="0" u="none" strike="noStrike" kern="0" cap="none" spc="0" normalizeH="0" baseline="0" noProof="0">
                <a:ln>
                  <a:noFill/>
                </a:ln>
                <a:solidFill>
                  <a:srgbClr val="FFFFFF"/>
                </a:solidFill>
                <a:effectLst/>
                <a:uLnTx/>
                <a:uFillTx/>
                <a:latin typeface="Montserrat"/>
                <a:ea typeface="Montserrat"/>
                <a:cs typeface="Montserrat"/>
                <a:sym typeface="Montserrat"/>
              </a:rPr>
              <a:t>04</a:t>
            </a:r>
            <a:endParaRPr kumimoji="0" sz="2400" b="1" i="0" u="none" strike="noStrike" kern="0" cap="none" spc="0" normalizeH="0" baseline="0" noProof="0">
              <a:ln>
                <a:noFill/>
              </a:ln>
              <a:solidFill>
                <a:srgbClr val="FFFFFF"/>
              </a:solidFill>
              <a:effectLst/>
              <a:uLnTx/>
              <a:uFillTx/>
              <a:latin typeface="Montserrat"/>
              <a:ea typeface="Montserrat"/>
              <a:cs typeface="Montserrat"/>
              <a:sym typeface="Montserrat"/>
            </a:endParaRPr>
          </a:p>
        </p:txBody>
      </p:sp>
      <p:cxnSp>
        <p:nvCxnSpPr>
          <p:cNvPr id="146" name="Google Shape;146;p5"/>
          <p:cNvCxnSpPr/>
          <p:nvPr/>
        </p:nvCxnSpPr>
        <p:spPr>
          <a:xfrm rot="10800000">
            <a:off x="7172372" y="1868579"/>
            <a:ext cx="1635900" cy="0"/>
          </a:xfrm>
          <a:prstGeom prst="straightConnector1">
            <a:avLst/>
          </a:prstGeom>
          <a:noFill/>
          <a:ln w="19050" cap="flat" cmpd="sng">
            <a:solidFill>
              <a:schemeClr val="lt1"/>
            </a:solidFill>
            <a:prstDash val="solid"/>
            <a:round/>
            <a:headEnd type="none" w="sm" len="sm"/>
            <a:tailEnd type="none" w="sm" len="sm"/>
          </a:ln>
        </p:spPr>
      </p:cxnSp>
      <p:cxnSp>
        <p:nvCxnSpPr>
          <p:cNvPr id="147" name="Google Shape;147;p5"/>
          <p:cNvCxnSpPr/>
          <p:nvPr/>
        </p:nvCxnSpPr>
        <p:spPr>
          <a:xfrm>
            <a:off x="7110964" y="1579012"/>
            <a:ext cx="34037" cy="2903186"/>
          </a:xfrm>
          <a:prstGeom prst="straightConnector1">
            <a:avLst/>
          </a:prstGeom>
          <a:noFill/>
          <a:ln w="19050" cap="flat" cmpd="sng">
            <a:solidFill>
              <a:schemeClr val="lt1"/>
            </a:solidFill>
            <a:prstDash val="solid"/>
            <a:round/>
            <a:headEnd type="none" w="sm" len="sm"/>
            <a:tailEnd type="none" w="sm" len="sm"/>
          </a:ln>
        </p:spPr>
      </p:cxnSp>
      <p:sp>
        <p:nvSpPr>
          <p:cNvPr id="148" name="Google Shape;148;p5"/>
          <p:cNvSpPr txBox="1"/>
          <p:nvPr/>
        </p:nvSpPr>
        <p:spPr>
          <a:xfrm>
            <a:off x="5078091" y="1976332"/>
            <a:ext cx="1917900" cy="96971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buClr>
                <a:srgbClr val="FFFFFF"/>
              </a:buClr>
              <a:buSzPts val="1800"/>
              <a:defRPr/>
            </a:pPr>
            <a:r>
              <a:rPr lang="es-ES" sz="1000">
                <a:solidFill>
                  <a:srgbClr val="FFFFFF"/>
                </a:solidFill>
                <a:latin typeface="Open Sans"/>
                <a:ea typeface="Open Sans"/>
                <a:cs typeface="Open Sans"/>
                <a:sym typeface="Open Sans"/>
              </a:rPr>
              <a:t>Desarrollar habilidades para encontrar, seleccionar e interpretar información</a:t>
            </a:r>
            <a:endParaRPr kumimoji="0" sz="10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149" name="Google Shape;149;p5"/>
          <p:cNvSpPr txBox="1"/>
          <p:nvPr/>
        </p:nvSpPr>
        <p:spPr>
          <a:xfrm>
            <a:off x="5078091" y="1378612"/>
            <a:ext cx="1028700" cy="5544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Montserrat"/>
              <a:buNone/>
              <a:tabLst/>
              <a:defRPr/>
            </a:pPr>
            <a:r>
              <a:rPr kumimoji="0" lang="en" sz="2400" b="1" i="0" u="none" strike="noStrike" kern="0" cap="none" spc="0" normalizeH="0" baseline="0" noProof="0">
                <a:ln>
                  <a:noFill/>
                </a:ln>
                <a:solidFill>
                  <a:srgbClr val="FFFFFF"/>
                </a:solidFill>
                <a:effectLst/>
                <a:uLnTx/>
                <a:uFillTx/>
                <a:latin typeface="Montserrat"/>
                <a:ea typeface="Montserrat"/>
                <a:cs typeface="Montserrat"/>
                <a:sym typeface="Montserrat"/>
              </a:rPr>
              <a:t>03</a:t>
            </a:r>
            <a:endParaRPr kumimoji="0" sz="2400" b="1" i="0" u="none" strike="noStrike" kern="0" cap="none" spc="0" normalizeH="0" baseline="0" noProof="0">
              <a:ln>
                <a:noFill/>
              </a:ln>
              <a:solidFill>
                <a:srgbClr val="FFFFFF"/>
              </a:solidFill>
              <a:effectLst/>
              <a:uLnTx/>
              <a:uFillTx/>
              <a:latin typeface="Montserrat"/>
              <a:ea typeface="Montserrat"/>
              <a:cs typeface="Montserrat"/>
              <a:sym typeface="Montserrat"/>
            </a:endParaRPr>
          </a:p>
        </p:txBody>
      </p:sp>
      <p:cxnSp>
        <p:nvCxnSpPr>
          <p:cNvPr id="150" name="Google Shape;150;p5"/>
          <p:cNvCxnSpPr/>
          <p:nvPr/>
        </p:nvCxnSpPr>
        <p:spPr>
          <a:xfrm rot="10800000">
            <a:off x="5156863" y="1886637"/>
            <a:ext cx="1635900" cy="0"/>
          </a:xfrm>
          <a:prstGeom prst="straightConnector1">
            <a:avLst/>
          </a:prstGeom>
          <a:noFill/>
          <a:ln w="19050" cap="flat" cmpd="sng">
            <a:solidFill>
              <a:schemeClr val="lt1"/>
            </a:solidFill>
            <a:prstDash val="solid"/>
            <a:round/>
            <a:headEnd type="none" w="sm" len="sm"/>
            <a:tailEnd type="none" w="sm" len="sm"/>
          </a:ln>
        </p:spPr>
      </p:cxnSp>
      <p:sp>
        <p:nvSpPr>
          <p:cNvPr id="151" name="Google Shape;151;p5"/>
          <p:cNvSpPr txBox="1"/>
          <p:nvPr/>
        </p:nvSpPr>
        <p:spPr>
          <a:xfrm>
            <a:off x="5165693" y="3440030"/>
            <a:ext cx="1917900" cy="96971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buClr>
                <a:srgbClr val="FFFFFF"/>
              </a:buClr>
              <a:buSzPts val="1800"/>
              <a:defRPr/>
            </a:pPr>
            <a:r>
              <a:rPr lang="es-ES" sz="1000">
                <a:solidFill>
                  <a:srgbClr val="FFFFFF"/>
                </a:solidFill>
                <a:latin typeface="Open Sans"/>
                <a:ea typeface="Open Sans"/>
                <a:cs typeface="Open Sans"/>
                <a:sym typeface="Open Sans"/>
              </a:rPr>
              <a:t>Demostrar cómo verificar los recursos de Internet a través de diferentes protocolos</a:t>
            </a:r>
            <a:endParaRPr kumimoji="0" sz="10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152" name="Google Shape;152;p5"/>
          <p:cNvSpPr txBox="1"/>
          <p:nvPr/>
        </p:nvSpPr>
        <p:spPr>
          <a:xfrm>
            <a:off x="5095943" y="2876274"/>
            <a:ext cx="1028700" cy="5544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Montserrat"/>
              <a:buNone/>
              <a:tabLst/>
              <a:defRPr/>
            </a:pPr>
            <a:r>
              <a:rPr kumimoji="0" lang="en" sz="2400" b="1" i="0" u="none" strike="noStrike" kern="0" cap="none" spc="0" normalizeH="0" baseline="0" noProof="0">
                <a:ln>
                  <a:noFill/>
                </a:ln>
                <a:solidFill>
                  <a:srgbClr val="FFFFFF"/>
                </a:solidFill>
                <a:effectLst/>
                <a:uLnTx/>
                <a:uFillTx/>
                <a:latin typeface="Montserrat"/>
                <a:ea typeface="Montserrat"/>
                <a:cs typeface="Montserrat"/>
                <a:sym typeface="Montserrat"/>
              </a:rPr>
              <a:t>07</a:t>
            </a:r>
            <a:endParaRPr kumimoji="0" sz="2400" b="1" i="0" u="none" strike="noStrike" kern="0" cap="none" spc="0" normalizeH="0" baseline="0" noProof="0">
              <a:ln>
                <a:noFill/>
              </a:ln>
              <a:solidFill>
                <a:srgbClr val="FFFFFF"/>
              </a:solidFill>
              <a:effectLst/>
              <a:uLnTx/>
              <a:uFillTx/>
              <a:latin typeface="Montserrat"/>
              <a:ea typeface="Montserrat"/>
              <a:cs typeface="Montserrat"/>
              <a:sym typeface="Montserrat"/>
            </a:endParaRPr>
          </a:p>
        </p:txBody>
      </p:sp>
      <p:cxnSp>
        <p:nvCxnSpPr>
          <p:cNvPr id="153" name="Google Shape;153;p5"/>
          <p:cNvCxnSpPr/>
          <p:nvPr/>
        </p:nvCxnSpPr>
        <p:spPr>
          <a:xfrm rot="10800000">
            <a:off x="5169488" y="3396710"/>
            <a:ext cx="1635900" cy="0"/>
          </a:xfrm>
          <a:prstGeom prst="straightConnector1">
            <a:avLst/>
          </a:prstGeom>
          <a:noFill/>
          <a:ln w="19050" cap="flat" cmpd="sng">
            <a:solidFill>
              <a:schemeClr val="lt1"/>
            </a:solidFill>
            <a:prstDash val="solid"/>
            <a:round/>
            <a:headEnd type="none" w="sm" len="sm"/>
            <a:tailEnd type="none" w="sm" len="sm"/>
          </a:ln>
        </p:spPr>
      </p:cxnSp>
      <p:pic>
        <p:nvPicPr>
          <p:cNvPr id="2" name="Imagen 1">
            <a:extLst>
              <a:ext uri="{FF2B5EF4-FFF2-40B4-BE49-F238E27FC236}">
                <a16:creationId xmlns:a16="http://schemas.microsoft.com/office/drawing/2014/main" id="{C5CB64C0-E3BF-FF43-802D-03127C986B14}"/>
              </a:ext>
            </a:extLst>
          </p:cNvPr>
          <p:cNvPicPr>
            <a:picLocks noChangeAspect="1"/>
          </p:cNvPicPr>
          <p:nvPr/>
        </p:nvPicPr>
        <p:blipFill>
          <a:blip r:embed="rId4"/>
          <a:stretch>
            <a:fillRect/>
          </a:stretch>
        </p:blipFill>
        <p:spPr>
          <a:xfrm>
            <a:off x="123372" y="4810466"/>
            <a:ext cx="863600" cy="190500"/>
          </a:xfrm>
          <a:prstGeom prst="rect">
            <a:avLst/>
          </a:prstGeom>
        </p:spPr>
      </p:pic>
    </p:spTree>
    <p:extLst>
      <p:ext uri="{BB962C8B-B14F-4D97-AF65-F5344CB8AC3E}">
        <p14:creationId xmlns:p14="http://schemas.microsoft.com/office/powerpoint/2010/main" val="28452598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8"/>
          <p:cNvSpPr txBox="1">
            <a:spLocks noGrp="1"/>
          </p:cNvSpPr>
          <p:nvPr>
            <p:ph type="title"/>
          </p:nvPr>
        </p:nvSpPr>
        <p:spPr>
          <a:xfrm>
            <a:off x="83523" y="2602325"/>
            <a:ext cx="1385059" cy="401700"/>
          </a:xfrm>
          <a:prstGeom prst="rect">
            <a:avLst/>
          </a:prstGeom>
          <a:noFill/>
          <a:ln>
            <a:noFill/>
          </a:ln>
        </p:spPr>
        <p:txBody>
          <a:bodyPr spcFirstLastPara="1" wrap="square" lIns="0" tIns="0" rIns="0" bIns="0" anchor="b" anchorCtr="0">
            <a:noAutofit/>
          </a:bodyPr>
          <a:lstStyle/>
          <a:p>
            <a:pPr lvl="0" algn="l"/>
            <a:r>
              <a:rPr lang="es-ES" sz="1200"/>
              <a:t>Fuente primaria</a:t>
            </a:r>
            <a:endParaRPr sz="1200" dirty="0"/>
          </a:p>
        </p:txBody>
      </p:sp>
      <p:sp>
        <p:nvSpPr>
          <p:cNvPr id="159" name="Google Shape;159;p8"/>
          <p:cNvSpPr txBox="1">
            <a:spLocks noGrp="1"/>
          </p:cNvSpPr>
          <p:nvPr>
            <p:ph type="subTitle" idx="1"/>
          </p:nvPr>
        </p:nvSpPr>
        <p:spPr>
          <a:xfrm>
            <a:off x="83523" y="3048240"/>
            <a:ext cx="1585950" cy="1454699"/>
          </a:xfrm>
          <a:prstGeom prst="rect">
            <a:avLst/>
          </a:prstGeom>
          <a:noFill/>
          <a:ln>
            <a:noFill/>
          </a:ln>
        </p:spPr>
        <p:txBody>
          <a:bodyPr spcFirstLastPara="1" wrap="square" lIns="91425" tIns="91425" rIns="91425" bIns="91425" anchor="t" anchorCtr="0">
            <a:noAutofit/>
          </a:bodyPr>
          <a:lstStyle/>
          <a:p>
            <a:pPr marL="0" lvl="0" indent="0" algn="l"/>
            <a:r>
              <a:rPr lang="es-ES" sz="1000"/>
              <a:t>Evidencia de primera mano que le da acceso directo a su tema de investigación (por ejemplo: resultados empíricos o estadísticos)</a:t>
            </a:r>
            <a:endParaRPr sz="1000" dirty="0"/>
          </a:p>
        </p:txBody>
      </p:sp>
      <p:sp>
        <p:nvSpPr>
          <p:cNvPr id="160" name="Google Shape;160;p8"/>
          <p:cNvSpPr txBox="1">
            <a:spLocks noGrp="1"/>
          </p:cNvSpPr>
          <p:nvPr>
            <p:ph type="title" idx="6"/>
          </p:nvPr>
        </p:nvSpPr>
        <p:spPr>
          <a:xfrm>
            <a:off x="2752213" y="533935"/>
            <a:ext cx="3727603" cy="401700"/>
          </a:xfrm>
          <a:prstGeom prst="rect">
            <a:avLst/>
          </a:prstGeom>
          <a:noFill/>
          <a:ln>
            <a:noFill/>
          </a:ln>
        </p:spPr>
        <p:txBody>
          <a:bodyPr spcFirstLastPara="1" wrap="square" lIns="91425" tIns="91425" rIns="91425" bIns="91425" anchor="t" anchorCtr="0">
            <a:noAutofit/>
          </a:bodyPr>
          <a:lstStyle/>
          <a:p>
            <a:pPr lvl="0"/>
            <a:r>
              <a:rPr lang="es-ES"/>
              <a:t>Conceptos y Definiciones I</a:t>
            </a:r>
            <a:endParaRPr dirty="0"/>
          </a:p>
        </p:txBody>
      </p:sp>
      <p:grpSp>
        <p:nvGrpSpPr>
          <p:cNvPr id="161" name="Google Shape;161;p8"/>
          <p:cNvGrpSpPr/>
          <p:nvPr/>
        </p:nvGrpSpPr>
        <p:grpSpPr>
          <a:xfrm>
            <a:off x="4167750" y="4704850"/>
            <a:ext cx="808500" cy="92100"/>
            <a:chOff x="3570750" y="4704850"/>
            <a:chExt cx="808500" cy="92100"/>
          </a:xfrm>
        </p:grpSpPr>
        <p:sp>
          <p:nvSpPr>
            <p:cNvPr id="162" name="Google Shape;162;p8"/>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 name="Google Shape;163;p8"/>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 name="Google Shape;164;p8"/>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 name="Google Shape;165;p8"/>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166" name="Google Shape;166;p8"/>
          <p:cNvPicPr preferRelativeResize="0"/>
          <p:nvPr/>
        </p:nvPicPr>
        <p:blipFill rotWithShape="1">
          <a:blip r:embed="rId3">
            <a:alphaModFix/>
          </a:blip>
          <a:srcRect t="11513" b="27598"/>
          <a:stretch/>
        </p:blipFill>
        <p:spPr>
          <a:xfrm>
            <a:off x="2830367" y="1136485"/>
            <a:ext cx="3034335" cy="1231402"/>
          </a:xfrm>
          <a:prstGeom prst="rect">
            <a:avLst/>
          </a:prstGeom>
          <a:noFill/>
          <a:ln>
            <a:noFill/>
          </a:ln>
        </p:spPr>
      </p:pic>
      <p:cxnSp>
        <p:nvCxnSpPr>
          <p:cNvPr id="167" name="Google Shape;167;p8"/>
          <p:cNvCxnSpPr/>
          <p:nvPr/>
        </p:nvCxnSpPr>
        <p:spPr>
          <a:xfrm>
            <a:off x="8420775" y="418900"/>
            <a:ext cx="0" cy="872100"/>
          </a:xfrm>
          <a:prstGeom prst="straightConnector1">
            <a:avLst/>
          </a:prstGeom>
          <a:noFill/>
          <a:ln w="19050" cap="flat" cmpd="sng">
            <a:solidFill>
              <a:schemeClr val="lt1"/>
            </a:solidFill>
            <a:prstDash val="solid"/>
            <a:round/>
            <a:headEnd type="none" w="sm" len="sm"/>
            <a:tailEnd type="none" w="sm" len="sm"/>
          </a:ln>
        </p:spPr>
      </p:cxnSp>
      <p:pic>
        <p:nvPicPr>
          <p:cNvPr id="169" name="Google Shape;169;p8"/>
          <p:cNvPicPr preferRelativeResize="0"/>
          <p:nvPr/>
        </p:nvPicPr>
        <p:blipFill rotWithShape="1">
          <a:blip r:embed="rId4">
            <a:alphaModFix/>
          </a:blip>
          <a:srcRect/>
          <a:stretch/>
        </p:blipFill>
        <p:spPr>
          <a:xfrm>
            <a:off x="8406261" y="85675"/>
            <a:ext cx="574610" cy="429582"/>
          </a:xfrm>
          <a:prstGeom prst="rect">
            <a:avLst/>
          </a:prstGeom>
          <a:noFill/>
          <a:ln>
            <a:noFill/>
          </a:ln>
        </p:spPr>
      </p:pic>
      <p:sp>
        <p:nvSpPr>
          <p:cNvPr id="170" name="Google Shape;170;p8"/>
          <p:cNvSpPr txBox="1"/>
          <p:nvPr/>
        </p:nvSpPr>
        <p:spPr>
          <a:xfrm>
            <a:off x="1533483" y="2617456"/>
            <a:ext cx="1437544" cy="401700"/>
          </a:xfrm>
          <a:prstGeom prst="rect">
            <a:avLst/>
          </a:prstGeom>
          <a:noFill/>
          <a:ln>
            <a:noFill/>
          </a:ln>
        </p:spPr>
        <p:txBody>
          <a:bodyPr spcFirstLastPara="1" wrap="square" lIns="0" tIns="0" rIns="0" bIns="0" anchor="b" anchorCtr="0">
            <a:noAutofit/>
          </a:bodyPr>
          <a:lstStyle/>
          <a:p>
            <a:pPr lvl="0">
              <a:buClr>
                <a:srgbClr val="FFFFFF"/>
              </a:buClr>
              <a:buSzPts val="1400"/>
              <a:defRPr/>
            </a:pPr>
            <a:r>
              <a:rPr lang="es-ES" sz="1200" b="1">
                <a:solidFill>
                  <a:srgbClr val="FFFFFF"/>
                </a:solidFill>
                <a:latin typeface="Montserrat"/>
                <a:ea typeface="Montserrat"/>
                <a:cs typeface="Montserrat"/>
                <a:sym typeface="Montserrat"/>
              </a:rPr>
              <a:t>Fuente secundaria</a:t>
            </a:r>
            <a:endParaRPr kumimoji="0" sz="1200" b="1"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171" name="Google Shape;171;p8"/>
          <p:cNvSpPr txBox="1"/>
          <p:nvPr/>
        </p:nvSpPr>
        <p:spPr>
          <a:xfrm>
            <a:off x="1594896" y="3042909"/>
            <a:ext cx="1435281" cy="1204151"/>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buClr>
                <a:srgbClr val="FFFFFF"/>
              </a:buClr>
              <a:buSzPts val="1800"/>
              <a:defRPr/>
            </a:pPr>
            <a:r>
              <a:rPr lang="es-ES" sz="1000">
                <a:solidFill>
                  <a:srgbClr val="FFFFFF"/>
                </a:solidFill>
                <a:latin typeface="Open Sans"/>
                <a:ea typeface="Open Sans"/>
                <a:cs typeface="Open Sans"/>
                <a:sym typeface="Open Sans"/>
              </a:rPr>
              <a:t>Información de segunda mano que analice, describa o evalúe fuentes primarias (por ejemplo, un libro)</a:t>
            </a:r>
            <a:endParaRPr kumimoji="0" sz="10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172" name="Google Shape;172;p8"/>
          <p:cNvSpPr txBox="1"/>
          <p:nvPr/>
        </p:nvSpPr>
        <p:spPr>
          <a:xfrm>
            <a:off x="3096483" y="2647497"/>
            <a:ext cx="1385100" cy="401700"/>
          </a:xfrm>
          <a:prstGeom prst="rect">
            <a:avLst/>
          </a:prstGeom>
          <a:noFill/>
          <a:ln>
            <a:noFill/>
          </a:ln>
        </p:spPr>
        <p:txBody>
          <a:bodyPr spcFirstLastPara="1" wrap="square" lIns="0" tIns="0" rIns="0" bIns="0" anchor="b" anchorCtr="0">
            <a:noAutofit/>
          </a:bodyPr>
          <a:lstStyle/>
          <a:p>
            <a:pPr lvl="0">
              <a:buClr>
                <a:srgbClr val="FFFFFF"/>
              </a:buClr>
              <a:buSzPts val="1400"/>
              <a:defRPr/>
            </a:pPr>
            <a:r>
              <a:rPr lang="es-ES" sz="1300" b="1">
                <a:solidFill>
                  <a:srgbClr val="FFFFFF"/>
                </a:solidFill>
                <a:latin typeface="Montserrat"/>
                <a:ea typeface="Montserrat"/>
                <a:cs typeface="Montserrat"/>
                <a:sym typeface="Montserrat"/>
              </a:rPr>
              <a:t>Fuente terciaria</a:t>
            </a:r>
            <a:endParaRPr kumimoji="0" sz="13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3" name="Google Shape;173;p8"/>
          <p:cNvSpPr txBox="1"/>
          <p:nvPr/>
        </p:nvSpPr>
        <p:spPr>
          <a:xfrm>
            <a:off x="3047834" y="3049197"/>
            <a:ext cx="1436400" cy="11556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buClr>
                <a:srgbClr val="FFFFFF"/>
              </a:buClr>
              <a:buSzPts val="1800"/>
              <a:defRPr/>
            </a:pPr>
            <a:r>
              <a:rPr lang="es-ES" sz="1000">
                <a:solidFill>
                  <a:srgbClr val="FFFFFF"/>
                </a:solidFill>
                <a:latin typeface="Open Sans"/>
                <a:ea typeface="Open Sans"/>
                <a:cs typeface="Open Sans"/>
                <a:sym typeface="Open Sans"/>
              </a:rPr>
              <a:t>Fuentes que identifican, indexan o consolidan fuentes primarias y secundarias (por ejemplo, enciclopedias)</a:t>
            </a:r>
            <a:endParaRPr kumimoji="0" sz="10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174" name="Google Shape;174;p8"/>
          <p:cNvSpPr txBox="1"/>
          <p:nvPr/>
        </p:nvSpPr>
        <p:spPr>
          <a:xfrm>
            <a:off x="5938040" y="2754870"/>
            <a:ext cx="1385059" cy="401700"/>
          </a:xfrm>
          <a:prstGeom prst="rect">
            <a:avLst/>
          </a:prstGeom>
          <a:noFill/>
          <a:ln>
            <a:noFill/>
          </a:ln>
        </p:spPr>
        <p:txBody>
          <a:bodyPr spcFirstLastPara="1" wrap="square" lIns="0" tIns="0" rIns="0" bIns="0" anchor="b" anchorCtr="0">
            <a:noAutofit/>
          </a:bodyPr>
          <a:lstStyle/>
          <a:p>
            <a:pPr lvl="0">
              <a:buClr>
                <a:srgbClr val="FFFFFF"/>
              </a:buClr>
              <a:buSzPts val="1400"/>
              <a:defRPr/>
            </a:pPr>
            <a:r>
              <a:rPr lang="es-ES" sz="1300" b="1" dirty="0">
                <a:solidFill>
                  <a:srgbClr val="FFFFFF"/>
                </a:solidFill>
                <a:latin typeface="Montserrat"/>
                <a:ea typeface="Montserrat"/>
                <a:cs typeface="Montserrat"/>
                <a:sym typeface="Montserrat"/>
              </a:rPr>
              <a:t>Verificación</a:t>
            </a:r>
            <a:r>
              <a:rPr kumimoji="0" lang="en" sz="1300" b="1" i="0" u="none" strike="noStrike" kern="0" cap="none" spc="0" normalizeH="0" baseline="0" noProof="0" dirty="0">
                <a:ln>
                  <a:noFill/>
                </a:ln>
                <a:solidFill>
                  <a:srgbClr val="FFFFFF"/>
                </a:solidFill>
                <a:effectLst/>
                <a:uLnTx/>
                <a:uFillTx/>
                <a:latin typeface="Montserrat"/>
                <a:ea typeface="Montserrat"/>
                <a:cs typeface="Montserrat"/>
                <a:sym typeface="Montserrat"/>
              </a:rPr>
              <a:t> </a:t>
            </a:r>
            <a:r>
              <a:rPr kumimoji="0" lang="en" sz="1000" b="0" i="0" u="none" strike="noStrike" kern="0" cap="none" spc="0" normalizeH="0" baseline="0" noProof="0" dirty="0">
                <a:ln>
                  <a:noFill/>
                </a:ln>
                <a:solidFill>
                  <a:srgbClr val="FFFFFF"/>
                </a:solidFill>
                <a:effectLst/>
                <a:uLnTx/>
                <a:uFillTx/>
                <a:latin typeface="Open Sans"/>
                <a:ea typeface="Open Sans"/>
                <a:cs typeface="Open Sans"/>
                <a:sym typeface="Open Sans"/>
              </a:rPr>
              <a:t>(</a:t>
            </a:r>
            <a:r>
              <a:rPr lang="es-ES" sz="1000" dirty="0">
                <a:solidFill>
                  <a:srgbClr val="FFFFFF"/>
                </a:solidFill>
                <a:latin typeface="Open Sans"/>
                <a:ea typeface="Open Sans"/>
                <a:cs typeface="Open Sans"/>
                <a:sym typeface="Open Sans"/>
              </a:rPr>
              <a:t>relacionados con la información)</a:t>
            </a:r>
            <a:endParaRPr kumimoji="0" sz="10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175" name="Google Shape;175;p8"/>
          <p:cNvSpPr txBox="1"/>
          <p:nvPr/>
        </p:nvSpPr>
        <p:spPr>
          <a:xfrm>
            <a:off x="5864702" y="3156570"/>
            <a:ext cx="1531736" cy="1294203"/>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buClr>
                <a:srgbClr val="FFFFFF"/>
              </a:buClr>
              <a:buSzPts val="1800"/>
              <a:defRPr/>
            </a:pPr>
            <a:r>
              <a:rPr lang="es-ES" sz="1000">
                <a:solidFill>
                  <a:srgbClr val="FFFFFF"/>
                </a:solidFill>
                <a:latin typeface="Open Sans"/>
                <a:ea typeface="Open Sans"/>
                <a:cs typeface="Open Sans"/>
                <a:sym typeface="Open Sans"/>
              </a:rPr>
              <a:t>Un proceso que toma información de interés periodístico y verifica su credibilidad y confiabilidad antes de que se publique o transmita como noticia</a:t>
            </a:r>
            <a:endParaRPr kumimoji="0" sz="10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176" name="Google Shape;176;p8"/>
          <p:cNvSpPr txBox="1"/>
          <p:nvPr/>
        </p:nvSpPr>
        <p:spPr>
          <a:xfrm>
            <a:off x="4642690" y="2632476"/>
            <a:ext cx="1385059" cy="401700"/>
          </a:xfrm>
          <a:prstGeom prst="rect">
            <a:avLst/>
          </a:prstGeom>
          <a:noFill/>
          <a:ln>
            <a:noFill/>
          </a:ln>
        </p:spPr>
        <p:txBody>
          <a:bodyPr spcFirstLastPara="1" wrap="square" lIns="0" tIns="0" rIns="0" bIns="0" anchor="b" anchorCtr="0">
            <a:noAutofit/>
          </a:bodyPr>
          <a:lstStyle/>
          <a:p>
            <a:pPr lvl="0">
              <a:buClr>
                <a:srgbClr val="FFFFFF"/>
              </a:buClr>
              <a:buSzPts val="1400"/>
              <a:defRPr/>
            </a:pPr>
            <a:r>
              <a:rPr lang="es-ES" sz="1300" b="1" dirty="0">
                <a:solidFill>
                  <a:srgbClr val="FFFFFF"/>
                </a:solidFill>
                <a:latin typeface="Montserrat"/>
                <a:ea typeface="Montserrat"/>
                <a:cs typeface="Montserrat"/>
                <a:sym typeface="Montserrat"/>
              </a:rPr>
              <a:t>Protocolo</a:t>
            </a:r>
            <a:endParaRPr kumimoji="0" sz="13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 name="Google Shape;177;p8"/>
          <p:cNvSpPr txBox="1"/>
          <p:nvPr/>
        </p:nvSpPr>
        <p:spPr>
          <a:xfrm>
            <a:off x="4547850" y="3049197"/>
            <a:ext cx="1365040" cy="921833"/>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buClr>
                <a:srgbClr val="FFFFFF"/>
              </a:buClr>
              <a:buSzPts val="1800"/>
              <a:defRPr/>
            </a:pPr>
            <a:r>
              <a:rPr lang="es-ES" sz="1000">
                <a:solidFill>
                  <a:srgbClr val="FFFFFF"/>
                </a:solidFill>
                <a:latin typeface="Open Sans"/>
                <a:ea typeface="Open Sans"/>
                <a:cs typeface="Open Sans"/>
                <a:sym typeface="Open Sans"/>
              </a:rPr>
              <a:t>Un sistema de reglas que explican la conducta correcta y los procedimientos a seguir en situaciones formales.</a:t>
            </a:r>
            <a:endParaRPr kumimoji="0" sz="10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178" name="Google Shape;178;p8"/>
          <p:cNvSpPr txBox="1"/>
          <p:nvPr/>
        </p:nvSpPr>
        <p:spPr>
          <a:xfrm>
            <a:off x="7595095" y="2617456"/>
            <a:ext cx="1553319" cy="401700"/>
          </a:xfrm>
          <a:prstGeom prst="rect">
            <a:avLst/>
          </a:prstGeom>
          <a:noFill/>
          <a:ln>
            <a:noFill/>
          </a:ln>
        </p:spPr>
        <p:txBody>
          <a:bodyPr spcFirstLastPara="1" wrap="square" lIns="0" tIns="0" rIns="0" bIns="0" anchor="b" anchorCtr="0">
            <a:noAutofit/>
          </a:bodyPr>
          <a:lstStyle/>
          <a:p>
            <a:pPr lvl="0">
              <a:buClr>
                <a:srgbClr val="FFFFFF"/>
              </a:buClr>
              <a:buSzPts val="1400"/>
              <a:defRPr/>
            </a:pPr>
            <a:r>
              <a:rPr lang="es-ES" sz="1300" b="1">
                <a:solidFill>
                  <a:srgbClr val="FFFFFF"/>
                </a:solidFill>
                <a:latin typeface="Montserrat"/>
                <a:ea typeface="Montserrat"/>
                <a:cs typeface="Montserrat"/>
                <a:sym typeface="Montserrat"/>
              </a:rPr>
              <a:t>Restricción de clics</a:t>
            </a:r>
            <a:endParaRPr kumimoji="0" sz="1300" b="1"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179" name="Google Shape;179;p8"/>
          <p:cNvSpPr txBox="1"/>
          <p:nvPr/>
        </p:nvSpPr>
        <p:spPr>
          <a:xfrm>
            <a:off x="7480236" y="3007899"/>
            <a:ext cx="1531736" cy="1508948"/>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buClr>
                <a:srgbClr val="FFFFFF"/>
              </a:buClr>
              <a:buSzPts val="1800"/>
              <a:defRPr/>
            </a:pPr>
            <a:r>
              <a:rPr lang="es-ES" sz="900">
                <a:solidFill>
                  <a:srgbClr val="FFFFFF"/>
                </a:solidFill>
                <a:latin typeface="Open Sans"/>
                <a:ea typeface="Open Sans"/>
                <a:cs typeface="Open Sans"/>
                <a:sym typeface="Open Sans"/>
              </a:rPr>
              <a:t>Una estrategia sencilla que consiste en resistir la tentación de hacer clic inmediatamente en el primer resultado de búsqueda. En su lugar, los estudiantes escanean los resultados para tomar una decisión más informada sobre a dónde ir primero</a:t>
            </a:r>
            <a:endParaRPr kumimoji="0" sz="9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pic>
        <p:nvPicPr>
          <p:cNvPr id="2" name="Imagen 1">
            <a:extLst>
              <a:ext uri="{FF2B5EF4-FFF2-40B4-BE49-F238E27FC236}">
                <a16:creationId xmlns:a16="http://schemas.microsoft.com/office/drawing/2014/main" id="{6FAFD151-17F7-724C-D638-46C15F5079E3}"/>
              </a:ext>
            </a:extLst>
          </p:cNvPr>
          <p:cNvPicPr>
            <a:picLocks noChangeAspect="1"/>
          </p:cNvPicPr>
          <p:nvPr/>
        </p:nvPicPr>
        <p:blipFill>
          <a:blip r:embed="rId5"/>
          <a:stretch>
            <a:fillRect/>
          </a:stretch>
        </p:blipFill>
        <p:spPr>
          <a:xfrm>
            <a:off x="123372" y="4810466"/>
            <a:ext cx="863600" cy="190500"/>
          </a:xfrm>
          <a:prstGeom prst="rect">
            <a:avLst/>
          </a:prstGeom>
        </p:spPr>
      </p:pic>
    </p:spTree>
    <p:extLst>
      <p:ext uri="{BB962C8B-B14F-4D97-AF65-F5344CB8AC3E}">
        <p14:creationId xmlns:p14="http://schemas.microsoft.com/office/powerpoint/2010/main" val="42761353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6"/>
          <p:cNvSpPr txBox="1">
            <a:spLocks noGrp="1"/>
          </p:cNvSpPr>
          <p:nvPr>
            <p:ph type="title"/>
          </p:nvPr>
        </p:nvSpPr>
        <p:spPr>
          <a:xfrm>
            <a:off x="2882591" y="2116398"/>
            <a:ext cx="1385100" cy="231000"/>
          </a:xfrm>
          <a:prstGeom prst="rect">
            <a:avLst/>
          </a:prstGeom>
          <a:noFill/>
          <a:ln>
            <a:noFill/>
          </a:ln>
        </p:spPr>
        <p:txBody>
          <a:bodyPr spcFirstLastPara="1" wrap="square" lIns="0" tIns="0" rIns="0" bIns="0" anchor="b" anchorCtr="0">
            <a:noAutofit/>
          </a:bodyPr>
          <a:lstStyle/>
          <a:p>
            <a:pPr lvl="0" algn="l"/>
            <a:r>
              <a:rPr lang="es-ES" sz="1200"/>
              <a:t>Prueba CRAAP</a:t>
            </a:r>
            <a:endParaRPr sz="1200"/>
          </a:p>
        </p:txBody>
      </p:sp>
      <p:sp>
        <p:nvSpPr>
          <p:cNvPr id="185" name="Google Shape;185;p6"/>
          <p:cNvSpPr txBox="1">
            <a:spLocks noGrp="1"/>
          </p:cNvSpPr>
          <p:nvPr>
            <p:ph type="subTitle" idx="1"/>
          </p:nvPr>
        </p:nvSpPr>
        <p:spPr>
          <a:xfrm>
            <a:off x="2708898" y="2452738"/>
            <a:ext cx="2365069" cy="2435217"/>
          </a:xfrm>
          <a:prstGeom prst="rect">
            <a:avLst/>
          </a:prstGeom>
          <a:noFill/>
          <a:ln>
            <a:noFill/>
          </a:ln>
        </p:spPr>
        <p:txBody>
          <a:bodyPr spcFirstLastPara="1" wrap="square" lIns="91425" tIns="91425" rIns="91425" bIns="91425" anchor="t" anchorCtr="0">
            <a:noAutofit/>
          </a:bodyPr>
          <a:lstStyle/>
          <a:p>
            <a:pPr marL="0" lvl="0" indent="0" algn="l"/>
            <a:r>
              <a:rPr lang="es-ES" sz="900"/>
              <a:t>La prueba CRAAP es un protocolo que proporciona una lista de preguntas para ayudarte a evaluar la información que encuentres. Criterios de evaluación: 
Moneda: La actualidad de la información. Relevancia: La importancia de la información para sus necesidades. Autoridad: La fuente de la información. Precisión: La fiabilidad, veracidad y corrección del contenido. Propósito: La razón por la que existe la información.</a:t>
            </a:r>
            <a:endParaRPr sz="900" dirty="0"/>
          </a:p>
        </p:txBody>
      </p:sp>
      <p:sp>
        <p:nvSpPr>
          <p:cNvPr id="186" name="Google Shape;186;p6"/>
          <p:cNvSpPr txBox="1">
            <a:spLocks noGrp="1"/>
          </p:cNvSpPr>
          <p:nvPr>
            <p:ph type="title" idx="6"/>
          </p:nvPr>
        </p:nvSpPr>
        <p:spPr>
          <a:xfrm>
            <a:off x="2708898" y="225749"/>
            <a:ext cx="3951544" cy="401700"/>
          </a:xfrm>
          <a:prstGeom prst="rect">
            <a:avLst/>
          </a:prstGeom>
          <a:noFill/>
          <a:ln>
            <a:noFill/>
          </a:ln>
        </p:spPr>
        <p:txBody>
          <a:bodyPr spcFirstLastPara="1" wrap="square" lIns="91425" tIns="91425" rIns="91425" bIns="91425" anchor="t" anchorCtr="0">
            <a:noAutofit/>
          </a:bodyPr>
          <a:lstStyle/>
          <a:p>
            <a:pPr lvl="0"/>
            <a:r>
              <a:rPr lang="es-ES"/>
              <a:t>Conceptos y Definiciones II</a:t>
            </a:r>
            <a:endParaRPr dirty="0"/>
          </a:p>
        </p:txBody>
      </p:sp>
      <p:grpSp>
        <p:nvGrpSpPr>
          <p:cNvPr id="187" name="Google Shape;187;p6"/>
          <p:cNvGrpSpPr/>
          <p:nvPr/>
        </p:nvGrpSpPr>
        <p:grpSpPr>
          <a:xfrm>
            <a:off x="4167750" y="4704850"/>
            <a:ext cx="808500" cy="92100"/>
            <a:chOff x="3570750" y="4704850"/>
            <a:chExt cx="808500" cy="92100"/>
          </a:xfrm>
        </p:grpSpPr>
        <p:sp>
          <p:nvSpPr>
            <p:cNvPr id="188" name="Google Shape;188;p6"/>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 name="Google Shape;189;p6"/>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 name="Google Shape;190;p6"/>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1" name="Google Shape;191;p6"/>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192" name="Google Shape;192;p6"/>
          <p:cNvPicPr preferRelativeResize="0"/>
          <p:nvPr/>
        </p:nvPicPr>
        <p:blipFill rotWithShape="1">
          <a:blip r:embed="rId3">
            <a:alphaModFix/>
          </a:blip>
          <a:srcRect l="52550" t="41892" b="41892"/>
          <a:stretch/>
        </p:blipFill>
        <p:spPr>
          <a:xfrm>
            <a:off x="1836514" y="699825"/>
            <a:ext cx="5397624" cy="1231393"/>
          </a:xfrm>
          <a:prstGeom prst="rect">
            <a:avLst/>
          </a:prstGeom>
          <a:noFill/>
          <a:ln>
            <a:noFill/>
          </a:ln>
        </p:spPr>
      </p:pic>
      <p:cxnSp>
        <p:nvCxnSpPr>
          <p:cNvPr id="193" name="Google Shape;193;p6"/>
          <p:cNvCxnSpPr/>
          <p:nvPr/>
        </p:nvCxnSpPr>
        <p:spPr>
          <a:xfrm>
            <a:off x="8420775" y="418900"/>
            <a:ext cx="0" cy="872100"/>
          </a:xfrm>
          <a:prstGeom prst="straightConnector1">
            <a:avLst/>
          </a:prstGeom>
          <a:noFill/>
          <a:ln w="19050" cap="flat" cmpd="sng">
            <a:solidFill>
              <a:schemeClr val="lt1"/>
            </a:solidFill>
            <a:prstDash val="solid"/>
            <a:round/>
            <a:headEnd type="none" w="sm" len="sm"/>
            <a:tailEnd type="none" w="sm" len="sm"/>
          </a:ln>
        </p:spPr>
      </p:cxnSp>
      <p:pic>
        <p:nvPicPr>
          <p:cNvPr id="195" name="Google Shape;195;p6"/>
          <p:cNvPicPr preferRelativeResize="0"/>
          <p:nvPr/>
        </p:nvPicPr>
        <p:blipFill rotWithShape="1">
          <a:blip r:embed="rId4">
            <a:alphaModFix/>
          </a:blip>
          <a:srcRect/>
          <a:stretch/>
        </p:blipFill>
        <p:spPr>
          <a:xfrm>
            <a:off x="8406261" y="85675"/>
            <a:ext cx="574610" cy="429582"/>
          </a:xfrm>
          <a:prstGeom prst="rect">
            <a:avLst/>
          </a:prstGeom>
          <a:noFill/>
          <a:ln>
            <a:noFill/>
          </a:ln>
        </p:spPr>
      </p:pic>
      <p:sp>
        <p:nvSpPr>
          <p:cNvPr id="196" name="Google Shape;196;p6"/>
          <p:cNvSpPr txBox="1"/>
          <p:nvPr/>
        </p:nvSpPr>
        <p:spPr>
          <a:xfrm>
            <a:off x="5326947" y="2116389"/>
            <a:ext cx="2406341" cy="230891"/>
          </a:xfrm>
          <a:prstGeom prst="rect">
            <a:avLst/>
          </a:prstGeom>
          <a:noFill/>
          <a:ln>
            <a:noFill/>
          </a:ln>
        </p:spPr>
        <p:txBody>
          <a:bodyPr spcFirstLastPara="1" wrap="square" lIns="0" tIns="0" rIns="0" bIns="0" anchor="b" anchorCtr="0">
            <a:noAutofit/>
          </a:bodyPr>
          <a:lstStyle/>
          <a:p>
            <a:pPr lvl="0">
              <a:defRPr/>
            </a:pPr>
            <a:r>
              <a:rPr lang="es-ES" sz="1200" b="1">
                <a:solidFill>
                  <a:srgbClr val="FFFFFF"/>
                </a:solidFill>
                <a:latin typeface="Montserrat"/>
                <a:ea typeface="Montserrat"/>
                <a:cs typeface="Montserrat"/>
                <a:sym typeface="Montserrat"/>
              </a:rPr>
              <a:t>E.S.C.A.P.E. Noticias Basura</a:t>
            </a:r>
            <a:endParaRPr kumimoji="0" sz="1200" b="1"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197" name="Google Shape;197;p6"/>
          <p:cNvSpPr txBox="1"/>
          <p:nvPr/>
        </p:nvSpPr>
        <p:spPr>
          <a:xfrm>
            <a:off x="5233695" y="2452738"/>
            <a:ext cx="2000443" cy="1857787"/>
          </a:xfrm>
          <a:prstGeom prst="rect">
            <a:avLst/>
          </a:prstGeom>
          <a:noFill/>
          <a:ln>
            <a:noFill/>
          </a:ln>
        </p:spPr>
        <p:txBody>
          <a:bodyPr spcFirstLastPara="1" wrap="square" lIns="91425" tIns="91425" rIns="91425" bIns="91425" anchor="t" anchorCtr="0">
            <a:noAutofit/>
          </a:bodyPr>
          <a:lstStyle/>
          <a:p>
            <a:pPr lvl="0">
              <a:lnSpc>
                <a:spcPct val="107000"/>
              </a:lnSpc>
              <a:defRPr/>
            </a:pPr>
            <a:r>
              <a:rPr lang="es-ES" sz="900">
                <a:solidFill>
                  <a:srgbClr val="FFFFFF"/>
                </a:solidFill>
                <a:latin typeface="Open Sans"/>
                <a:ea typeface="Open Sans"/>
                <a:cs typeface="Open Sans"/>
                <a:sym typeface="Open Sans"/>
              </a:rPr>
              <a:t>Protocolo simple para ayudarlo a verificar las noticias en línea y averiguar si son confiables. Criterios de evaluación: 
Evidencia: ¿Se sostienen los hechos?, Fuente: ¿Quién hizo esto y puedo confiar en ellos?, Contexto: ¿Cuál es el panorama general?, Audiencia: ¿Quién es la audiencia a la que va dirigido?, Propósito: ¿Por qué se hizo esto?, Ejecución: ¿Cómo se presenta esta información?</a:t>
            </a:r>
            <a:endParaRPr kumimoji="0" sz="9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198" name="Google Shape;198;p6"/>
          <p:cNvSpPr txBox="1"/>
          <p:nvPr/>
        </p:nvSpPr>
        <p:spPr>
          <a:xfrm>
            <a:off x="7656800" y="2066192"/>
            <a:ext cx="1442663" cy="252835"/>
          </a:xfrm>
          <a:prstGeom prst="rect">
            <a:avLst/>
          </a:prstGeom>
          <a:noFill/>
          <a:ln>
            <a:noFill/>
          </a:ln>
        </p:spPr>
        <p:txBody>
          <a:bodyPr spcFirstLastPara="1" wrap="square" lIns="0" tIns="0" rIns="0" bIns="0" anchor="b" anchorCtr="0">
            <a:noAutofit/>
          </a:bodyPr>
          <a:lstStyle/>
          <a:p>
            <a:pPr lvl="0">
              <a:buClr>
                <a:srgbClr val="FFFFFF"/>
              </a:buClr>
              <a:buSzPts val="1400"/>
              <a:defRPr/>
            </a:pPr>
            <a:r>
              <a:rPr lang="es-ES" sz="1200" b="1">
                <a:solidFill>
                  <a:srgbClr val="FFFFFF"/>
                </a:solidFill>
                <a:latin typeface="Montserrat"/>
                <a:ea typeface="Montserrat"/>
                <a:cs typeface="Montserrat"/>
                <a:sym typeface="Montserrat"/>
              </a:rPr>
              <a:t>Modelo SIFT</a:t>
            </a:r>
            <a:endParaRPr kumimoji="0" sz="1200" b="1"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199" name="Google Shape;199;p6"/>
          <p:cNvSpPr txBox="1"/>
          <p:nvPr/>
        </p:nvSpPr>
        <p:spPr>
          <a:xfrm>
            <a:off x="7449135" y="2351294"/>
            <a:ext cx="1531736" cy="1294203"/>
          </a:xfrm>
          <a:prstGeom prst="rect">
            <a:avLst/>
          </a:prstGeom>
          <a:noFill/>
          <a:ln>
            <a:noFill/>
          </a:ln>
        </p:spPr>
        <p:txBody>
          <a:bodyPr spcFirstLastPara="1" wrap="square" lIns="91425" tIns="91425" rIns="91425" bIns="91425" anchor="t" anchorCtr="0">
            <a:noAutofit/>
          </a:bodyPr>
          <a:lstStyle/>
          <a:p>
            <a:pPr lvl="0">
              <a:lnSpc>
                <a:spcPct val="107000"/>
              </a:lnSpc>
              <a:defRPr/>
            </a:pPr>
            <a:r>
              <a:rPr lang="es-ES" sz="900">
                <a:solidFill>
                  <a:srgbClr val="FFFFFF"/>
                </a:solidFill>
                <a:latin typeface="Open Sans"/>
                <a:ea typeface="Open Sans"/>
                <a:cs typeface="Open Sans"/>
                <a:sym typeface="Open Sans"/>
              </a:rPr>
              <a:t>Protocolo basado en una serie de acciones que se pueden llevar a cabo para determinar la validez y fiabilidad de las afirmaciones y fuentes en la web. Basado en "Cuatro movimientos":
Parar
Investiga el origen
Encuentre una mejor cobertura.
Rastree las afirmaciones, las citas y los medios de comunicación en el contexto original</a:t>
            </a:r>
            <a:endParaRPr kumimoji="0" sz="9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200" name="Google Shape;200;p6"/>
          <p:cNvSpPr txBox="1"/>
          <p:nvPr/>
        </p:nvSpPr>
        <p:spPr>
          <a:xfrm>
            <a:off x="301741" y="2096734"/>
            <a:ext cx="2352037" cy="265000"/>
          </a:xfrm>
          <a:prstGeom prst="rect">
            <a:avLst/>
          </a:prstGeom>
          <a:noFill/>
          <a:ln>
            <a:noFill/>
          </a:ln>
        </p:spPr>
        <p:txBody>
          <a:bodyPr spcFirstLastPara="1" wrap="square" lIns="0" tIns="0" rIns="0" bIns="0" anchor="b" anchorCtr="0">
            <a:noAutofit/>
          </a:bodyPr>
          <a:lstStyle/>
          <a:p>
            <a:pPr lvl="0">
              <a:buClr>
                <a:srgbClr val="FFFFFF"/>
              </a:buClr>
              <a:buSzPts val="1400"/>
              <a:defRPr/>
            </a:pPr>
            <a:r>
              <a:rPr lang="es-ES" sz="1200" b="1" dirty="0">
                <a:solidFill>
                  <a:srgbClr val="FFFFFF"/>
                </a:solidFill>
                <a:latin typeface="Montserrat"/>
                <a:ea typeface="Montserrat"/>
                <a:cs typeface="Montserrat"/>
                <a:sym typeface="Montserrat"/>
              </a:rPr>
              <a:t>ABC de la evaluación de fuentes</a:t>
            </a:r>
            <a:endParaRPr kumimoji="0" sz="1200" b="1"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201" name="Google Shape;201;p6"/>
          <p:cNvSpPr txBox="1"/>
          <p:nvPr/>
        </p:nvSpPr>
        <p:spPr>
          <a:xfrm>
            <a:off x="181869" y="2361734"/>
            <a:ext cx="2413412" cy="2210266"/>
          </a:xfrm>
          <a:prstGeom prst="rect">
            <a:avLst/>
          </a:prstGeom>
          <a:noFill/>
          <a:ln>
            <a:noFill/>
          </a:ln>
        </p:spPr>
        <p:txBody>
          <a:bodyPr spcFirstLastPara="1" wrap="square" lIns="91425" tIns="91425" rIns="91425" bIns="91425" anchor="t" anchorCtr="0">
            <a:noAutofit/>
          </a:bodyPr>
          <a:lstStyle/>
          <a:p>
            <a:pPr lvl="0">
              <a:lnSpc>
                <a:spcPct val="115000"/>
              </a:lnSpc>
              <a:buClr>
                <a:srgbClr val="FFFFFF"/>
              </a:buClr>
              <a:buSzPts val="1800"/>
              <a:defRPr/>
            </a:pPr>
            <a:r>
              <a:rPr lang="es-ES" sz="900">
                <a:solidFill>
                  <a:srgbClr val="FFFFFF"/>
                </a:solidFill>
                <a:latin typeface="Open Sans"/>
                <a:ea typeface="Open Sans"/>
                <a:cs typeface="Open Sans"/>
                <a:sym typeface="Open Sans"/>
              </a:rPr>
              <a:t>Hay muchos protocolos y dispositivos que puedes utilizar para evaluar la credibilidad de la información. 
Un protocolo es tan fácil como ABCDE: A=Autor: ¿Quién es el autor o creador de la información?, B=Sesgo: ¿Cuál es el sesgo del autor?, C=Contenido: Examina el contenido en busca de pistas sobre la credibilidad de la fuente, D= Fecha: ¿Cuál es la fecha de publicación?, E=Evidencia: ¿Qué evidencia proporciona el autor/creador para respaldar sus afirmaciones?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Imagen 1">
            <a:extLst>
              <a:ext uri="{FF2B5EF4-FFF2-40B4-BE49-F238E27FC236}">
                <a16:creationId xmlns:a16="http://schemas.microsoft.com/office/drawing/2014/main" id="{15972E17-1190-DB37-64D6-E6B71779813C}"/>
              </a:ext>
            </a:extLst>
          </p:cNvPr>
          <p:cNvPicPr>
            <a:picLocks noChangeAspect="1"/>
          </p:cNvPicPr>
          <p:nvPr/>
        </p:nvPicPr>
        <p:blipFill>
          <a:blip r:embed="rId5"/>
          <a:stretch>
            <a:fillRect/>
          </a:stretch>
        </p:blipFill>
        <p:spPr>
          <a:xfrm>
            <a:off x="123372" y="4810466"/>
            <a:ext cx="863600" cy="190500"/>
          </a:xfrm>
          <a:prstGeom prst="rect">
            <a:avLst/>
          </a:prstGeom>
        </p:spPr>
      </p:pic>
    </p:spTree>
    <p:extLst>
      <p:ext uri="{BB962C8B-B14F-4D97-AF65-F5344CB8AC3E}">
        <p14:creationId xmlns:p14="http://schemas.microsoft.com/office/powerpoint/2010/main" val="10259802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51"/>
          <p:cNvSpPr txBox="1">
            <a:spLocks noGrp="1"/>
          </p:cNvSpPr>
          <p:nvPr>
            <p:ph type="ctrTitle"/>
          </p:nvPr>
        </p:nvSpPr>
        <p:spPr>
          <a:xfrm>
            <a:off x="269282" y="1780309"/>
            <a:ext cx="7436583" cy="2737642"/>
          </a:xfrm>
          <a:prstGeom prst="rect">
            <a:avLst/>
          </a:prstGeom>
          <a:noFill/>
          <a:ln>
            <a:noFill/>
          </a:ln>
        </p:spPr>
        <p:txBody>
          <a:bodyPr spcFirstLastPara="1" wrap="square" lIns="91425" tIns="91425" rIns="91425" bIns="91425" anchor="b" anchorCtr="0">
            <a:noAutofit/>
          </a:bodyPr>
          <a:lstStyle/>
          <a:p>
            <a:pPr lvl="0"/>
            <a:r>
              <a:rPr lang="es-ES" dirty="0"/>
              <a:t>Método #1</a:t>
            </a:r>
            <a:br>
              <a:rPr lang="en" dirty="0"/>
            </a:br>
            <a:r>
              <a:rPr lang="es-ES" sz="3200" dirty="0"/>
              <a:t>Rompehielos y juego para crear resistencia psicológica contra la desinformación en línea.</a:t>
            </a:r>
            <a:endParaRPr sz="3200" b="1" dirty="0"/>
          </a:p>
        </p:txBody>
      </p:sp>
      <p:grpSp>
        <p:nvGrpSpPr>
          <p:cNvPr id="207" name="Google Shape;207;p51"/>
          <p:cNvGrpSpPr/>
          <p:nvPr/>
        </p:nvGrpSpPr>
        <p:grpSpPr>
          <a:xfrm>
            <a:off x="4167750" y="4704850"/>
            <a:ext cx="808500" cy="92100"/>
            <a:chOff x="3570750" y="4704850"/>
            <a:chExt cx="808500" cy="92100"/>
          </a:xfrm>
        </p:grpSpPr>
        <p:sp>
          <p:nvSpPr>
            <p:cNvPr id="208" name="Google Shape;208;p51"/>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 name="Google Shape;209;p51"/>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 name="Google Shape;210;p51"/>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 name="Google Shape;211;p51"/>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212" name="Google Shape;212;p51"/>
          <p:cNvCxnSpPr/>
          <p:nvPr/>
        </p:nvCxnSpPr>
        <p:spPr>
          <a:xfrm>
            <a:off x="207382" y="2074519"/>
            <a:ext cx="0" cy="872100"/>
          </a:xfrm>
          <a:prstGeom prst="straightConnector1">
            <a:avLst/>
          </a:prstGeom>
          <a:noFill/>
          <a:ln w="19050" cap="flat" cmpd="sng">
            <a:solidFill>
              <a:schemeClr val="lt1"/>
            </a:solidFill>
            <a:prstDash val="solid"/>
            <a:round/>
            <a:headEnd type="none" w="sm" len="sm"/>
            <a:tailEnd type="none" w="sm" len="sm"/>
          </a:ln>
        </p:spPr>
      </p:cxnSp>
      <p:pic>
        <p:nvPicPr>
          <p:cNvPr id="213" name="Google Shape;213;p51"/>
          <p:cNvPicPr preferRelativeResize="0"/>
          <p:nvPr/>
        </p:nvPicPr>
        <p:blipFill rotWithShape="1">
          <a:blip r:embed="rId3">
            <a:alphaModFix/>
          </a:blip>
          <a:srcRect/>
          <a:stretch/>
        </p:blipFill>
        <p:spPr>
          <a:xfrm>
            <a:off x="8406261" y="85675"/>
            <a:ext cx="574610" cy="429582"/>
          </a:xfrm>
          <a:prstGeom prst="rect">
            <a:avLst/>
          </a:prstGeom>
          <a:noFill/>
          <a:ln>
            <a:noFill/>
          </a:ln>
        </p:spPr>
      </p:pic>
      <p:grpSp>
        <p:nvGrpSpPr>
          <p:cNvPr id="215" name="Google Shape;215;p51"/>
          <p:cNvGrpSpPr/>
          <p:nvPr/>
        </p:nvGrpSpPr>
        <p:grpSpPr>
          <a:xfrm>
            <a:off x="7563836" y="2896008"/>
            <a:ext cx="1479734" cy="1484730"/>
            <a:chOff x="7976174" y="2925108"/>
            <a:chExt cx="334666" cy="334634"/>
          </a:xfrm>
        </p:grpSpPr>
        <p:sp>
          <p:nvSpPr>
            <p:cNvPr id="216" name="Google Shape;216;p51"/>
            <p:cNvSpPr/>
            <p:nvPr/>
          </p:nvSpPr>
          <p:spPr>
            <a:xfrm>
              <a:off x="8003100" y="3064545"/>
              <a:ext cx="10630" cy="14068"/>
            </a:xfrm>
            <a:custGeom>
              <a:avLst/>
              <a:gdLst/>
              <a:ahLst/>
              <a:cxnLst/>
              <a:rect l="l" t="t" r="r" b="b"/>
              <a:pathLst>
                <a:path w="334" h="442" extrusionOk="0">
                  <a:moveTo>
                    <a:pt x="167" y="1"/>
                  </a:moveTo>
                  <a:cubicBezTo>
                    <a:pt x="72" y="1"/>
                    <a:pt x="0" y="72"/>
                    <a:pt x="0" y="167"/>
                  </a:cubicBezTo>
                  <a:lnTo>
                    <a:pt x="0" y="286"/>
                  </a:lnTo>
                  <a:cubicBezTo>
                    <a:pt x="0" y="370"/>
                    <a:pt x="72" y="441"/>
                    <a:pt x="167" y="441"/>
                  </a:cubicBezTo>
                  <a:cubicBezTo>
                    <a:pt x="250" y="441"/>
                    <a:pt x="322" y="370"/>
                    <a:pt x="322" y="286"/>
                  </a:cubicBezTo>
                  <a:lnTo>
                    <a:pt x="322" y="167"/>
                  </a:lnTo>
                  <a:cubicBezTo>
                    <a:pt x="334" y="72"/>
                    <a:pt x="250" y="1"/>
                    <a:pt x="167" y="1"/>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 name="Google Shape;217;p51"/>
            <p:cNvSpPr/>
            <p:nvPr/>
          </p:nvSpPr>
          <p:spPr>
            <a:xfrm>
              <a:off x="8003100" y="3046371"/>
              <a:ext cx="10630" cy="14418"/>
            </a:xfrm>
            <a:custGeom>
              <a:avLst/>
              <a:gdLst/>
              <a:ahLst/>
              <a:cxnLst/>
              <a:rect l="l" t="t" r="r" b="b"/>
              <a:pathLst>
                <a:path w="334" h="453" extrusionOk="0">
                  <a:moveTo>
                    <a:pt x="167" y="0"/>
                  </a:moveTo>
                  <a:cubicBezTo>
                    <a:pt x="72" y="0"/>
                    <a:pt x="0" y="71"/>
                    <a:pt x="0" y="167"/>
                  </a:cubicBezTo>
                  <a:lnTo>
                    <a:pt x="0" y="286"/>
                  </a:lnTo>
                  <a:cubicBezTo>
                    <a:pt x="0" y="369"/>
                    <a:pt x="72" y="452"/>
                    <a:pt x="167" y="452"/>
                  </a:cubicBezTo>
                  <a:cubicBezTo>
                    <a:pt x="250" y="452"/>
                    <a:pt x="322" y="369"/>
                    <a:pt x="322" y="286"/>
                  </a:cubicBezTo>
                  <a:lnTo>
                    <a:pt x="322" y="167"/>
                  </a:lnTo>
                  <a:cubicBezTo>
                    <a:pt x="334" y="71"/>
                    <a:pt x="250" y="0"/>
                    <a:pt x="167"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 name="Google Shape;218;p51"/>
            <p:cNvSpPr/>
            <p:nvPr/>
          </p:nvSpPr>
          <p:spPr>
            <a:xfrm>
              <a:off x="8272519" y="3105093"/>
              <a:ext cx="10630" cy="14418"/>
            </a:xfrm>
            <a:custGeom>
              <a:avLst/>
              <a:gdLst/>
              <a:ahLst/>
              <a:cxnLst/>
              <a:rect l="l" t="t" r="r" b="b"/>
              <a:pathLst>
                <a:path w="334" h="453" extrusionOk="0">
                  <a:moveTo>
                    <a:pt x="167" y="0"/>
                  </a:moveTo>
                  <a:cubicBezTo>
                    <a:pt x="84" y="0"/>
                    <a:pt x="1" y="72"/>
                    <a:pt x="1" y="167"/>
                  </a:cubicBezTo>
                  <a:lnTo>
                    <a:pt x="1" y="286"/>
                  </a:lnTo>
                  <a:cubicBezTo>
                    <a:pt x="1" y="370"/>
                    <a:pt x="84" y="453"/>
                    <a:pt x="167" y="453"/>
                  </a:cubicBezTo>
                  <a:cubicBezTo>
                    <a:pt x="263" y="453"/>
                    <a:pt x="334" y="370"/>
                    <a:pt x="334" y="286"/>
                  </a:cubicBezTo>
                  <a:lnTo>
                    <a:pt x="334" y="167"/>
                  </a:lnTo>
                  <a:cubicBezTo>
                    <a:pt x="334" y="72"/>
                    <a:pt x="263" y="0"/>
                    <a:pt x="167"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 name="Google Shape;219;p51"/>
            <p:cNvSpPr/>
            <p:nvPr/>
          </p:nvSpPr>
          <p:spPr>
            <a:xfrm>
              <a:off x="8272519" y="3123266"/>
              <a:ext cx="10630" cy="14068"/>
            </a:xfrm>
            <a:custGeom>
              <a:avLst/>
              <a:gdLst/>
              <a:ahLst/>
              <a:cxnLst/>
              <a:rect l="l" t="t" r="r" b="b"/>
              <a:pathLst>
                <a:path w="334" h="442" extrusionOk="0">
                  <a:moveTo>
                    <a:pt x="167" y="1"/>
                  </a:moveTo>
                  <a:cubicBezTo>
                    <a:pt x="84" y="1"/>
                    <a:pt x="1" y="72"/>
                    <a:pt x="1" y="168"/>
                  </a:cubicBezTo>
                  <a:lnTo>
                    <a:pt x="1" y="287"/>
                  </a:lnTo>
                  <a:cubicBezTo>
                    <a:pt x="1" y="370"/>
                    <a:pt x="84" y="442"/>
                    <a:pt x="167" y="442"/>
                  </a:cubicBezTo>
                  <a:cubicBezTo>
                    <a:pt x="263" y="442"/>
                    <a:pt x="334" y="370"/>
                    <a:pt x="334" y="287"/>
                  </a:cubicBezTo>
                  <a:lnTo>
                    <a:pt x="334" y="168"/>
                  </a:lnTo>
                  <a:cubicBezTo>
                    <a:pt x="334" y="72"/>
                    <a:pt x="263" y="1"/>
                    <a:pt x="167" y="1"/>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 name="Google Shape;220;p51"/>
            <p:cNvSpPr/>
            <p:nvPr/>
          </p:nvSpPr>
          <p:spPr>
            <a:xfrm>
              <a:off x="7976174" y="2925108"/>
              <a:ext cx="334666" cy="334634"/>
            </a:xfrm>
            <a:custGeom>
              <a:avLst/>
              <a:gdLst/>
              <a:ahLst/>
              <a:cxnLst/>
              <a:rect l="l" t="t" r="r" b="b"/>
              <a:pathLst>
                <a:path w="10515" h="10514" extrusionOk="0">
                  <a:moveTo>
                    <a:pt x="5109" y="655"/>
                  </a:moveTo>
                  <a:lnTo>
                    <a:pt x="5109" y="2762"/>
                  </a:lnTo>
                  <a:lnTo>
                    <a:pt x="4704" y="2762"/>
                  </a:lnTo>
                  <a:lnTo>
                    <a:pt x="4704" y="655"/>
                  </a:lnTo>
                  <a:close/>
                  <a:moveTo>
                    <a:pt x="7549" y="655"/>
                  </a:moveTo>
                  <a:lnTo>
                    <a:pt x="7549" y="738"/>
                  </a:lnTo>
                  <a:lnTo>
                    <a:pt x="7549" y="750"/>
                  </a:lnTo>
                  <a:lnTo>
                    <a:pt x="7549" y="1584"/>
                  </a:lnTo>
                  <a:lnTo>
                    <a:pt x="7549" y="1774"/>
                  </a:lnTo>
                  <a:cubicBezTo>
                    <a:pt x="7442" y="1667"/>
                    <a:pt x="7311" y="1572"/>
                    <a:pt x="7157" y="1536"/>
                  </a:cubicBezTo>
                  <a:cubicBezTo>
                    <a:pt x="7122" y="1527"/>
                    <a:pt x="7085" y="1523"/>
                    <a:pt x="7048" y="1523"/>
                  </a:cubicBezTo>
                  <a:cubicBezTo>
                    <a:pt x="6935" y="1523"/>
                    <a:pt x="6818" y="1565"/>
                    <a:pt x="6728" y="1655"/>
                  </a:cubicBezTo>
                  <a:cubicBezTo>
                    <a:pt x="6716" y="1667"/>
                    <a:pt x="6371" y="1965"/>
                    <a:pt x="6811" y="2584"/>
                  </a:cubicBezTo>
                  <a:cubicBezTo>
                    <a:pt x="6859" y="2643"/>
                    <a:pt x="6907" y="2691"/>
                    <a:pt x="6918" y="2762"/>
                  </a:cubicBezTo>
                  <a:lnTo>
                    <a:pt x="5430" y="2762"/>
                  </a:lnTo>
                  <a:lnTo>
                    <a:pt x="5430" y="655"/>
                  </a:lnTo>
                  <a:close/>
                  <a:moveTo>
                    <a:pt x="2359" y="523"/>
                  </a:moveTo>
                  <a:cubicBezTo>
                    <a:pt x="2823" y="523"/>
                    <a:pt x="3485" y="630"/>
                    <a:pt x="3620" y="833"/>
                  </a:cubicBezTo>
                  <a:cubicBezTo>
                    <a:pt x="3644" y="881"/>
                    <a:pt x="3704" y="917"/>
                    <a:pt x="3763" y="917"/>
                  </a:cubicBezTo>
                  <a:lnTo>
                    <a:pt x="4359" y="917"/>
                  </a:lnTo>
                  <a:lnTo>
                    <a:pt x="4359" y="2500"/>
                  </a:lnTo>
                  <a:lnTo>
                    <a:pt x="3954" y="2500"/>
                  </a:lnTo>
                  <a:cubicBezTo>
                    <a:pt x="3894" y="2500"/>
                    <a:pt x="3847" y="2536"/>
                    <a:pt x="3823" y="2560"/>
                  </a:cubicBezTo>
                  <a:cubicBezTo>
                    <a:pt x="3466" y="3024"/>
                    <a:pt x="3275" y="3072"/>
                    <a:pt x="3037" y="3119"/>
                  </a:cubicBezTo>
                  <a:cubicBezTo>
                    <a:pt x="2858" y="3143"/>
                    <a:pt x="2644" y="3191"/>
                    <a:pt x="2358" y="3381"/>
                  </a:cubicBezTo>
                  <a:cubicBezTo>
                    <a:pt x="2174" y="3515"/>
                    <a:pt x="2037" y="3549"/>
                    <a:pt x="1955" y="3549"/>
                  </a:cubicBezTo>
                  <a:cubicBezTo>
                    <a:pt x="1921" y="3549"/>
                    <a:pt x="1896" y="3543"/>
                    <a:pt x="1882" y="3536"/>
                  </a:cubicBezTo>
                  <a:cubicBezTo>
                    <a:pt x="1846" y="3477"/>
                    <a:pt x="1846" y="3417"/>
                    <a:pt x="1846" y="3381"/>
                  </a:cubicBezTo>
                  <a:cubicBezTo>
                    <a:pt x="1882" y="3203"/>
                    <a:pt x="2168" y="3000"/>
                    <a:pt x="2346" y="2905"/>
                  </a:cubicBezTo>
                  <a:cubicBezTo>
                    <a:pt x="2442" y="2858"/>
                    <a:pt x="2466" y="2762"/>
                    <a:pt x="2430" y="2679"/>
                  </a:cubicBezTo>
                  <a:cubicBezTo>
                    <a:pt x="2394" y="2619"/>
                    <a:pt x="2335" y="2596"/>
                    <a:pt x="2263" y="2596"/>
                  </a:cubicBezTo>
                  <a:lnTo>
                    <a:pt x="715" y="2596"/>
                  </a:lnTo>
                  <a:cubicBezTo>
                    <a:pt x="644" y="2596"/>
                    <a:pt x="584" y="2536"/>
                    <a:pt x="584" y="2465"/>
                  </a:cubicBezTo>
                  <a:lnTo>
                    <a:pt x="584" y="2441"/>
                  </a:lnTo>
                  <a:cubicBezTo>
                    <a:pt x="584" y="2369"/>
                    <a:pt x="644" y="2310"/>
                    <a:pt x="715" y="2310"/>
                  </a:cubicBezTo>
                  <a:lnTo>
                    <a:pt x="2132" y="2310"/>
                  </a:lnTo>
                  <a:cubicBezTo>
                    <a:pt x="2215" y="2310"/>
                    <a:pt x="2287" y="2238"/>
                    <a:pt x="2287" y="2143"/>
                  </a:cubicBezTo>
                  <a:cubicBezTo>
                    <a:pt x="2287" y="2060"/>
                    <a:pt x="2215" y="1988"/>
                    <a:pt x="2132" y="1988"/>
                  </a:cubicBezTo>
                  <a:lnTo>
                    <a:pt x="715" y="1988"/>
                  </a:lnTo>
                  <a:lnTo>
                    <a:pt x="441" y="2012"/>
                  </a:lnTo>
                  <a:cubicBezTo>
                    <a:pt x="370" y="2012"/>
                    <a:pt x="310" y="1953"/>
                    <a:pt x="310" y="1881"/>
                  </a:cubicBezTo>
                  <a:lnTo>
                    <a:pt x="310" y="1869"/>
                  </a:lnTo>
                  <a:cubicBezTo>
                    <a:pt x="310" y="1786"/>
                    <a:pt x="370" y="1726"/>
                    <a:pt x="441" y="1726"/>
                  </a:cubicBezTo>
                  <a:lnTo>
                    <a:pt x="2156" y="1726"/>
                  </a:lnTo>
                  <a:cubicBezTo>
                    <a:pt x="2251" y="1726"/>
                    <a:pt x="2323" y="1655"/>
                    <a:pt x="2323" y="1572"/>
                  </a:cubicBezTo>
                  <a:cubicBezTo>
                    <a:pt x="2323" y="1476"/>
                    <a:pt x="2251" y="1405"/>
                    <a:pt x="2156" y="1405"/>
                  </a:cubicBezTo>
                  <a:lnTo>
                    <a:pt x="691" y="1405"/>
                  </a:lnTo>
                  <a:cubicBezTo>
                    <a:pt x="632" y="1393"/>
                    <a:pt x="596" y="1345"/>
                    <a:pt x="596" y="1286"/>
                  </a:cubicBezTo>
                  <a:lnTo>
                    <a:pt x="596" y="1274"/>
                  </a:lnTo>
                  <a:cubicBezTo>
                    <a:pt x="596" y="1191"/>
                    <a:pt x="656" y="1131"/>
                    <a:pt x="727" y="1131"/>
                  </a:cubicBezTo>
                  <a:lnTo>
                    <a:pt x="2156" y="1131"/>
                  </a:lnTo>
                  <a:cubicBezTo>
                    <a:pt x="2239" y="1131"/>
                    <a:pt x="2323" y="1060"/>
                    <a:pt x="2323" y="976"/>
                  </a:cubicBezTo>
                  <a:cubicBezTo>
                    <a:pt x="2323" y="881"/>
                    <a:pt x="2239" y="810"/>
                    <a:pt x="2156" y="810"/>
                  </a:cubicBezTo>
                  <a:lnTo>
                    <a:pt x="1442" y="810"/>
                  </a:lnTo>
                  <a:cubicBezTo>
                    <a:pt x="1370" y="810"/>
                    <a:pt x="1311" y="750"/>
                    <a:pt x="1311" y="679"/>
                  </a:cubicBezTo>
                  <a:lnTo>
                    <a:pt x="1311" y="655"/>
                  </a:lnTo>
                  <a:cubicBezTo>
                    <a:pt x="1311" y="583"/>
                    <a:pt x="1370" y="524"/>
                    <a:pt x="1442" y="524"/>
                  </a:cubicBezTo>
                  <a:lnTo>
                    <a:pt x="2287" y="524"/>
                  </a:lnTo>
                  <a:cubicBezTo>
                    <a:pt x="2310" y="523"/>
                    <a:pt x="2334" y="523"/>
                    <a:pt x="2359" y="523"/>
                  </a:cubicBezTo>
                  <a:close/>
                  <a:moveTo>
                    <a:pt x="8633" y="310"/>
                  </a:moveTo>
                  <a:cubicBezTo>
                    <a:pt x="8704" y="310"/>
                    <a:pt x="8764" y="369"/>
                    <a:pt x="8764" y="452"/>
                  </a:cubicBezTo>
                  <a:lnTo>
                    <a:pt x="8764" y="691"/>
                  </a:lnTo>
                  <a:lnTo>
                    <a:pt x="8764" y="726"/>
                  </a:lnTo>
                  <a:lnTo>
                    <a:pt x="8764" y="1107"/>
                  </a:lnTo>
                  <a:lnTo>
                    <a:pt x="8764" y="1131"/>
                  </a:lnTo>
                  <a:lnTo>
                    <a:pt x="8764" y="2155"/>
                  </a:lnTo>
                  <a:cubicBezTo>
                    <a:pt x="8764" y="2250"/>
                    <a:pt x="8835" y="2322"/>
                    <a:pt x="8931" y="2322"/>
                  </a:cubicBezTo>
                  <a:cubicBezTo>
                    <a:pt x="9014" y="2322"/>
                    <a:pt x="9085" y="2250"/>
                    <a:pt x="9085" y="2155"/>
                  </a:cubicBezTo>
                  <a:lnTo>
                    <a:pt x="9085" y="1012"/>
                  </a:lnTo>
                  <a:lnTo>
                    <a:pt x="9085" y="988"/>
                  </a:lnTo>
                  <a:lnTo>
                    <a:pt x="9085" y="953"/>
                  </a:lnTo>
                  <a:lnTo>
                    <a:pt x="9085" y="702"/>
                  </a:lnTo>
                  <a:cubicBezTo>
                    <a:pt x="9109" y="643"/>
                    <a:pt x="9145" y="595"/>
                    <a:pt x="9204" y="595"/>
                  </a:cubicBezTo>
                  <a:lnTo>
                    <a:pt x="9228" y="595"/>
                  </a:lnTo>
                  <a:cubicBezTo>
                    <a:pt x="9300" y="595"/>
                    <a:pt x="9359" y="655"/>
                    <a:pt x="9359" y="726"/>
                  </a:cubicBezTo>
                  <a:lnTo>
                    <a:pt x="9359" y="1322"/>
                  </a:lnTo>
                  <a:lnTo>
                    <a:pt x="9359" y="1441"/>
                  </a:lnTo>
                  <a:lnTo>
                    <a:pt x="9359" y="2155"/>
                  </a:lnTo>
                  <a:cubicBezTo>
                    <a:pt x="9359" y="2250"/>
                    <a:pt x="9431" y="2322"/>
                    <a:pt x="9526" y="2322"/>
                  </a:cubicBezTo>
                  <a:cubicBezTo>
                    <a:pt x="9609" y="2322"/>
                    <a:pt x="9681" y="2250"/>
                    <a:pt x="9681" y="2155"/>
                  </a:cubicBezTo>
                  <a:lnTo>
                    <a:pt x="9681" y="1441"/>
                  </a:lnTo>
                  <a:cubicBezTo>
                    <a:pt x="9681" y="1369"/>
                    <a:pt x="9740" y="1310"/>
                    <a:pt x="9824" y="1310"/>
                  </a:cubicBezTo>
                  <a:lnTo>
                    <a:pt x="9835" y="1310"/>
                  </a:lnTo>
                  <a:cubicBezTo>
                    <a:pt x="9907" y="1310"/>
                    <a:pt x="9966" y="1369"/>
                    <a:pt x="9966" y="1441"/>
                  </a:cubicBezTo>
                  <a:lnTo>
                    <a:pt x="9966" y="2298"/>
                  </a:lnTo>
                  <a:cubicBezTo>
                    <a:pt x="9978" y="2750"/>
                    <a:pt x="9883" y="3489"/>
                    <a:pt x="9657" y="3620"/>
                  </a:cubicBezTo>
                  <a:cubicBezTo>
                    <a:pt x="9609" y="3643"/>
                    <a:pt x="9585" y="3703"/>
                    <a:pt x="9585" y="3762"/>
                  </a:cubicBezTo>
                  <a:lnTo>
                    <a:pt x="9585" y="4358"/>
                  </a:lnTo>
                  <a:lnTo>
                    <a:pt x="7990" y="4358"/>
                  </a:lnTo>
                  <a:lnTo>
                    <a:pt x="7990" y="3965"/>
                  </a:lnTo>
                  <a:cubicBezTo>
                    <a:pt x="7990" y="3905"/>
                    <a:pt x="7954" y="3858"/>
                    <a:pt x="7930" y="3822"/>
                  </a:cubicBezTo>
                  <a:cubicBezTo>
                    <a:pt x="7466" y="3465"/>
                    <a:pt x="7419" y="3274"/>
                    <a:pt x="7383" y="3036"/>
                  </a:cubicBezTo>
                  <a:cubicBezTo>
                    <a:pt x="7347" y="2858"/>
                    <a:pt x="7299" y="2655"/>
                    <a:pt x="7109" y="2369"/>
                  </a:cubicBezTo>
                  <a:cubicBezTo>
                    <a:pt x="6918" y="2096"/>
                    <a:pt x="6930" y="1941"/>
                    <a:pt x="6966" y="1893"/>
                  </a:cubicBezTo>
                  <a:cubicBezTo>
                    <a:pt x="7026" y="1845"/>
                    <a:pt x="7085" y="1845"/>
                    <a:pt x="7109" y="1845"/>
                  </a:cubicBezTo>
                  <a:cubicBezTo>
                    <a:pt x="7288" y="1893"/>
                    <a:pt x="7502" y="2179"/>
                    <a:pt x="7585" y="2357"/>
                  </a:cubicBezTo>
                  <a:cubicBezTo>
                    <a:pt x="7603" y="2418"/>
                    <a:pt x="7658" y="2460"/>
                    <a:pt x="7718" y="2460"/>
                  </a:cubicBezTo>
                  <a:cubicBezTo>
                    <a:pt x="7741" y="2460"/>
                    <a:pt x="7765" y="2454"/>
                    <a:pt x="7788" y="2441"/>
                  </a:cubicBezTo>
                  <a:cubicBezTo>
                    <a:pt x="7847" y="2417"/>
                    <a:pt x="7871" y="2357"/>
                    <a:pt x="7871" y="2286"/>
                  </a:cubicBezTo>
                  <a:lnTo>
                    <a:pt x="7871" y="2262"/>
                  </a:lnTo>
                  <a:lnTo>
                    <a:pt x="7871" y="1584"/>
                  </a:lnTo>
                  <a:lnTo>
                    <a:pt x="7871" y="750"/>
                  </a:lnTo>
                  <a:lnTo>
                    <a:pt x="7871" y="726"/>
                  </a:lnTo>
                  <a:cubicBezTo>
                    <a:pt x="7871" y="655"/>
                    <a:pt x="7930" y="595"/>
                    <a:pt x="8002" y="595"/>
                  </a:cubicBezTo>
                  <a:lnTo>
                    <a:pt x="8014" y="595"/>
                  </a:lnTo>
                  <a:cubicBezTo>
                    <a:pt x="8097" y="595"/>
                    <a:pt x="8157" y="655"/>
                    <a:pt x="8157" y="726"/>
                  </a:cubicBezTo>
                  <a:lnTo>
                    <a:pt x="8157" y="2143"/>
                  </a:lnTo>
                  <a:cubicBezTo>
                    <a:pt x="8157" y="2238"/>
                    <a:pt x="8228" y="2310"/>
                    <a:pt x="8311" y="2310"/>
                  </a:cubicBezTo>
                  <a:cubicBezTo>
                    <a:pt x="8407" y="2310"/>
                    <a:pt x="8478" y="2238"/>
                    <a:pt x="8478" y="2143"/>
                  </a:cubicBezTo>
                  <a:lnTo>
                    <a:pt x="8478" y="726"/>
                  </a:lnTo>
                  <a:lnTo>
                    <a:pt x="8478" y="452"/>
                  </a:lnTo>
                  <a:cubicBezTo>
                    <a:pt x="8478" y="369"/>
                    <a:pt x="8538" y="310"/>
                    <a:pt x="8609" y="310"/>
                  </a:cubicBezTo>
                  <a:close/>
                  <a:moveTo>
                    <a:pt x="1763" y="2941"/>
                  </a:moveTo>
                  <a:cubicBezTo>
                    <a:pt x="1668" y="3036"/>
                    <a:pt x="1561" y="3179"/>
                    <a:pt x="1537" y="3322"/>
                  </a:cubicBezTo>
                  <a:cubicBezTo>
                    <a:pt x="1501" y="3477"/>
                    <a:pt x="1537" y="3631"/>
                    <a:pt x="1656" y="3750"/>
                  </a:cubicBezTo>
                  <a:cubicBezTo>
                    <a:pt x="1668" y="3774"/>
                    <a:pt x="1763" y="3881"/>
                    <a:pt x="1989" y="3881"/>
                  </a:cubicBezTo>
                  <a:cubicBezTo>
                    <a:pt x="2144" y="3881"/>
                    <a:pt x="2335" y="3834"/>
                    <a:pt x="2573" y="3667"/>
                  </a:cubicBezTo>
                  <a:cubicBezTo>
                    <a:pt x="2632" y="3620"/>
                    <a:pt x="2692" y="3572"/>
                    <a:pt x="2751" y="3560"/>
                  </a:cubicBezTo>
                  <a:lnTo>
                    <a:pt x="2751" y="5048"/>
                  </a:lnTo>
                  <a:lnTo>
                    <a:pt x="656" y="5048"/>
                  </a:lnTo>
                  <a:lnTo>
                    <a:pt x="656" y="2941"/>
                  </a:lnTo>
                  <a:close/>
                  <a:moveTo>
                    <a:pt x="9824" y="4703"/>
                  </a:moveTo>
                  <a:lnTo>
                    <a:pt x="9824" y="5108"/>
                  </a:lnTo>
                  <a:lnTo>
                    <a:pt x="7728" y="5108"/>
                  </a:lnTo>
                  <a:lnTo>
                    <a:pt x="7728" y="4703"/>
                  </a:lnTo>
                  <a:close/>
                  <a:moveTo>
                    <a:pt x="2751" y="5370"/>
                  </a:moveTo>
                  <a:lnTo>
                    <a:pt x="2751" y="5775"/>
                  </a:lnTo>
                  <a:lnTo>
                    <a:pt x="656" y="5775"/>
                  </a:lnTo>
                  <a:lnTo>
                    <a:pt x="656" y="5370"/>
                  </a:lnTo>
                  <a:close/>
                  <a:moveTo>
                    <a:pt x="4359" y="2858"/>
                  </a:moveTo>
                  <a:lnTo>
                    <a:pt x="4359" y="2917"/>
                  </a:lnTo>
                  <a:cubicBezTo>
                    <a:pt x="4359" y="3012"/>
                    <a:pt x="4430" y="3084"/>
                    <a:pt x="4525" y="3084"/>
                  </a:cubicBezTo>
                  <a:lnTo>
                    <a:pt x="7014" y="3084"/>
                  </a:lnTo>
                  <a:lnTo>
                    <a:pt x="7014" y="3096"/>
                  </a:lnTo>
                  <a:cubicBezTo>
                    <a:pt x="7049" y="3369"/>
                    <a:pt x="7109" y="3655"/>
                    <a:pt x="7621" y="4048"/>
                  </a:cubicBezTo>
                  <a:lnTo>
                    <a:pt x="7621" y="4370"/>
                  </a:lnTo>
                  <a:lnTo>
                    <a:pt x="7561" y="4370"/>
                  </a:lnTo>
                  <a:cubicBezTo>
                    <a:pt x="7466" y="4370"/>
                    <a:pt x="7395" y="4441"/>
                    <a:pt x="7395" y="4524"/>
                  </a:cubicBezTo>
                  <a:lnTo>
                    <a:pt x="7395" y="7013"/>
                  </a:lnTo>
                  <a:lnTo>
                    <a:pt x="7383" y="7013"/>
                  </a:lnTo>
                  <a:cubicBezTo>
                    <a:pt x="7109" y="7060"/>
                    <a:pt x="6823" y="7120"/>
                    <a:pt x="6430" y="7620"/>
                  </a:cubicBezTo>
                  <a:lnTo>
                    <a:pt x="6121" y="7620"/>
                  </a:lnTo>
                  <a:lnTo>
                    <a:pt x="6121" y="7560"/>
                  </a:lnTo>
                  <a:cubicBezTo>
                    <a:pt x="6121" y="7477"/>
                    <a:pt x="6037" y="7406"/>
                    <a:pt x="5954" y="7406"/>
                  </a:cubicBezTo>
                  <a:lnTo>
                    <a:pt x="3466" y="7406"/>
                  </a:lnTo>
                  <a:lnTo>
                    <a:pt x="3466" y="7382"/>
                  </a:lnTo>
                  <a:cubicBezTo>
                    <a:pt x="3418" y="7120"/>
                    <a:pt x="3358" y="6834"/>
                    <a:pt x="2858" y="6429"/>
                  </a:cubicBezTo>
                  <a:lnTo>
                    <a:pt x="2858" y="6120"/>
                  </a:lnTo>
                  <a:lnTo>
                    <a:pt x="2918" y="6120"/>
                  </a:lnTo>
                  <a:cubicBezTo>
                    <a:pt x="3001" y="6120"/>
                    <a:pt x="3085" y="6048"/>
                    <a:pt x="3085" y="5953"/>
                  </a:cubicBezTo>
                  <a:lnTo>
                    <a:pt x="3085" y="3477"/>
                  </a:lnTo>
                  <a:lnTo>
                    <a:pt x="3097" y="3477"/>
                  </a:lnTo>
                  <a:cubicBezTo>
                    <a:pt x="3358" y="3429"/>
                    <a:pt x="3644" y="3369"/>
                    <a:pt x="4049" y="2858"/>
                  </a:cubicBezTo>
                  <a:close/>
                  <a:moveTo>
                    <a:pt x="5787" y="7727"/>
                  </a:moveTo>
                  <a:lnTo>
                    <a:pt x="5787" y="9823"/>
                  </a:lnTo>
                  <a:lnTo>
                    <a:pt x="5383" y="9823"/>
                  </a:lnTo>
                  <a:lnTo>
                    <a:pt x="5383" y="7727"/>
                  </a:lnTo>
                  <a:close/>
                  <a:moveTo>
                    <a:pt x="8490" y="6933"/>
                  </a:moveTo>
                  <a:cubicBezTo>
                    <a:pt x="8530" y="6933"/>
                    <a:pt x="8558" y="6942"/>
                    <a:pt x="8573" y="6953"/>
                  </a:cubicBezTo>
                  <a:cubicBezTo>
                    <a:pt x="8621" y="7013"/>
                    <a:pt x="8621" y="7072"/>
                    <a:pt x="8621" y="7108"/>
                  </a:cubicBezTo>
                  <a:cubicBezTo>
                    <a:pt x="8573" y="7287"/>
                    <a:pt x="8288" y="7489"/>
                    <a:pt x="8109" y="7584"/>
                  </a:cubicBezTo>
                  <a:cubicBezTo>
                    <a:pt x="8026" y="7620"/>
                    <a:pt x="7990" y="7727"/>
                    <a:pt x="8038" y="7799"/>
                  </a:cubicBezTo>
                  <a:cubicBezTo>
                    <a:pt x="8061" y="7858"/>
                    <a:pt x="8121" y="7894"/>
                    <a:pt x="8204" y="7894"/>
                  </a:cubicBezTo>
                  <a:lnTo>
                    <a:pt x="9740" y="7894"/>
                  </a:lnTo>
                  <a:cubicBezTo>
                    <a:pt x="9824" y="7894"/>
                    <a:pt x="9883" y="7953"/>
                    <a:pt x="9883" y="8025"/>
                  </a:cubicBezTo>
                  <a:lnTo>
                    <a:pt x="9883" y="8037"/>
                  </a:lnTo>
                  <a:cubicBezTo>
                    <a:pt x="9883" y="8120"/>
                    <a:pt x="9824" y="8180"/>
                    <a:pt x="9740" y="8180"/>
                  </a:cubicBezTo>
                  <a:lnTo>
                    <a:pt x="8335" y="8180"/>
                  </a:lnTo>
                  <a:cubicBezTo>
                    <a:pt x="8240" y="8180"/>
                    <a:pt x="8169" y="8251"/>
                    <a:pt x="8169" y="8334"/>
                  </a:cubicBezTo>
                  <a:cubicBezTo>
                    <a:pt x="8169" y="8430"/>
                    <a:pt x="8240" y="8501"/>
                    <a:pt x="8335" y="8501"/>
                  </a:cubicBezTo>
                  <a:lnTo>
                    <a:pt x="10026" y="8501"/>
                  </a:lnTo>
                  <a:cubicBezTo>
                    <a:pt x="10034" y="8500"/>
                    <a:pt x="10043" y="8499"/>
                    <a:pt x="10051" y="8499"/>
                  </a:cubicBezTo>
                  <a:cubicBezTo>
                    <a:pt x="10121" y="8499"/>
                    <a:pt x="10169" y="8545"/>
                    <a:pt x="10169" y="8620"/>
                  </a:cubicBezTo>
                  <a:cubicBezTo>
                    <a:pt x="10169" y="8692"/>
                    <a:pt x="10097" y="8751"/>
                    <a:pt x="10026" y="8751"/>
                  </a:cubicBezTo>
                  <a:lnTo>
                    <a:pt x="8311" y="8751"/>
                  </a:lnTo>
                  <a:cubicBezTo>
                    <a:pt x="8228" y="8751"/>
                    <a:pt x="8157" y="8834"/>
                    <a:pt x="8157" y="8918"/>
                  </a:cubicBezTo>
                  <a:cubicBezTo>
                    <a:pt x="8157" y="9013"/>
                    <a:pt x="8228" y="9084"/>
                    <a:pt x="8311" y="9084"/>
                  </a:cubicBezTo>
                  <a:lnTo>
                    <a:pt x="9776" y="9084"/>
                  </a:lnTo>
                  <a:cubicBezTo>
                    <a:pt x="9835" y="9096"/>
                    <a:pt x="9883" y="9144"/>
                    <a:pt x="9883" y="9204"/>
                  </a:cubicBezTo>
                  <a:lnTo>
                    <a:pt x="9883" y="9215"/>
                  </a:lnTo>
                  <a:cubicBezTo>
                    <a:pt x="9883" y="9287"/>
                    <a:pt x="9824" y="9346"/>
                    <a:pt x="9752" y="9346"/>
                  </a:cubicBezTo>
                  <a:lnTo>
                    <a:pt x="8323" y="9346"/>
                  </a:lnTo>
                  <a:cubicBezTo>
                    <a:pt x="8228" y="9346"/>
                    <a:pt x="8157" y="9430"/>
                    <a:pt x="8157" y="9513"/>
                  </a:cubicBezTo>
                  <a:cubicBezTo>
                    <a:pt x="8157" y="9608"/>
                    <a:pt x="8228" y="9680"/>
                    <a:pt x="8323" y="9680"/>
                  </a:cubicBezTo>
                  <a:lnTo>
                    <a:pt x="9038" y="9680"/>
                  </a:lnTo>
                  <a:cubicBezTo>
                    <a:pt x="9109" y="9680"/>
                    <a:pt x="9169" y="9739"/>
                    <a:pt x="9169" y="9811"/>
                  </a:cubicBezTo>
                  <a:lnTo>
                    <a:pt x="9169" y="9823"/>
                  </a:lnTo>
                  <a:cubicBezTo>
                    <a:pt x="9169" y="9906"/>
                    <a:pt x="9109" y="9966"/>
                    <a:pt x="9038" y="9966"/>
                  </a:cubicBezTo>
                  <a:lnTo>
                    <a:pt x="8181" y="9966"/>
                  </a:lnTo>
                  <a:cubicBezTo>
                    <a:pt x="8151" y="9967"/>
                    <a:pt x="8120" y="9967"/>
                    <a:pt x="8088" y="9967"/>
                  </a:cubicBezTo>
                  <a:cubicBezTo>
                    <a:pt x="7740" y="9967"/>
                    <a:pt x="7288" y="9907"/>
                    <a:pt x="7026" y="9787"/>
                  </a:cubicBezTo>
                  <a:lnTo>
                    <a:pt x="7014" y="9763"/>
                  </a:lnTo>
                  <a:cubicBezTo>
                    <a:pt x="6978" y="9727"/>
                    <a:pt x="6930" y="9704"/>
                    <a:pt x="6895" y="9704"/>
                  </a:cubicBezTo>
                  <a:cubicBezTo>
                    <a:pt x="6871" y="9692"/>
                    <a:pt x="6859" y="9680"/>
                    <a:pt x="6847" y="9644"/>
                  </a:cubicBezTo>
                  <a:cubicBezTo>
                    <a:pt x="6811" y="9608"/>
                    <a:pt x="6752" y="9573"/>
                    <a:pt x="6692" y="9573"/>
                  </a:cubicBezTo>
                  <a:lnTo>
                    <a:pt x="6097" y="9573"/>
                  </a:lnTo>
                  <a:lnTo>
                    <a:pt x="6097" y="7977"/>
                  </a:lnTo>
                  <a:lnTo>
                    <a:pt x="6502" y="7977"/>
                  </a:lnTo>
                  <a:cubicBezTo>
                    <a:pt x="6561" y="7977"/>
                    <a:pt x="6609" y="7953"/>
                    <a:pt x="6633" y="7918"/>
                  </a:cubicBezTo>
                  <a:cubicBezTo>
                    <a:pt x="6990" y="7453"/>
                    <a:pt x="7192" y="7418"/>
                    <a:pt x="7430" y="7370"/>
                  </a:cubicBezTo>
                  <a:cubicBezTo>
                    <a:pt x="7609" y="7334"/>
                    <a:pt x="7811" y="7299"/>
                    <a:pt x="8097" y="7108"/>
                  </a:cubicBezTo>
                  <a:cubicBezTo>
                    <a:pt x="8274" y="6972"/>
                    <a:pt x="8407" y="6933"/>
                    <a:pt x="8490" y="6933"/>
                  </a:cubicBezTo>
                  <a:close/>
                  <a:moveTo>
                    <a:pt x="2501" y="6132"/>
                  </a:moveTo>
                  <a:lnTo>
                    <a:pt x="2501" y="6537"/>
                  </a:lnTo>
                  <a:cubicBezTo>
                    <a:pt x="2501" y="6596"/>
                    <a:pt x="2525" y="6644"/>
                    <a:pt x="2561" y="6668"/>
                  </a:cubicBezTo>
                  <a:cubicBezTo>
                    <a:pt x="3025" y="7025"/>
                    <a:pt x="3061" y="7227"/>
                    <a:pt x="3108" y="7465"/>
                  </a:cubicBezTo>
                  <a:cubicBezTo>
                    <a:pt x="3120" y="7501"/>
                    <a:pt x="3120" y="7560"/>
                    <a:pt x="3144" y="7608"/>
                  </a:cubicBezTo>
                  <a:cubicBezTo>
                    <a:pt x="3168" y="7763"/>
                    <a:pt x="3228" y="7918"/>
                    <a:pt x="3382" y="8120"/>
                  </a:cubicBezTo>
                  <a:cubicBezTo>
                    <a:pt x="3597" y="8382"/>
                    <a:pt x="3585" y="8537"/>
                    <a:pt x="3561" y="8596"/>
                  </a:cubicBezTo>
                  <a:cubicBezTo>
                    <a:pt x="3501" y="8632"/>
                    <a:pt x="3442" y="8632"/>
                    <a:pt x="3406" y="8632"/>
                  </a:cubicBezTo>
                  <a:cubicBezTo>
                    <a:pt x="3228" y="8596"/>
                    <a:pt x="3025" y="8311"/>
                    <a:pt x="2930" y="8132"/>
                  </a:cubicBezTo>
                  <a:cubicBezTo>
                    <a:pt x="2896" y="8064"/>
                    <a:pt x="2838" y="8033"/>
                    <a:pt x="2778" y="8033"/>
                  </a:cubicBezTo>
                  <a:cubicBezTo>
                    <a:pt x="2753" y="8033"/>
                    <a:pt x="2728" y="8038"/>
                    <a:pt x="2704" y="8049"/>
                  </a:cubicBezTo>
                  <a:cubicBezTo>
                    <a:pt x="2644" y="8084"/>
                    <a:pt x="2620" y="8144"/>
                    <a:pt x="2620" y="8215"/>
                  </a:cubicBezTo>
                  <a:lnTo>
                    <a:pt x="2620" y="8239"/>
                  </a:lnTo>
                  <a:lnTo>
                    <a:pt x="2620" y="8918"/>
                  </a:lnTo>
                  <a:lnTo>
                    <a:pt x="2620" y="9751"/>
                  </a:lnTo>
                  <a:lnTo>
                    <a:pt x="2620" y="9763"/>
                  </a:lnTo>
                  <a:cubicBezTo>
                    <a:pt x="2620" y="9846"/>
                    <a:pt x="2561" y="9906"/>
                    <a:pt x="2489" y="9906"/>
                  </a:cubicBezTo>
                  <a:lnTo>
                    <a:pt x="2466" y="9906"/>
                  </a:lnTo>
                  <a:cubicBezTo>
                    <a:pt x="2394" y="9906"/>
                    <a:pt x="2335" y="9846"/>
                    <a:pt x="2335" y="9763"/>
                  </a:cubicBezTo>
                  <a:lnTo>
                    <a:pt x="2335" y="8358"/>
                  </a:lnTo>
                  <a:cubicBezTo>
                    <a:pt x="2335" y="8263"/>
                    <a:pt x="2263" y="8191"/>
                    <a:pt x="2168" y="8191"/>
                  </a:cubicBezTo>
                  <a:cubicBezTo>
                    <a:pt x="2085" y="8191"/>
                    <a:pt x="2013" y="8263"/>
                    <a:pt x="2013" y="8358"/>
                  </a:cubicBezTo>
                  <a:lnTo>
                    <a:pt x="2013" y="9763"/>
                  </a:lnTo>
                  <a:lnTo>
                    <a:pt x="2013" y="10049"/>
                  </a:lnTo>
                  <a:cubicBezTo>
                    <a:pt x="2013" y="10120"/>
                    <a:pt x="1954" y="10180"/>
                    <a:pt x="1870" y="10180"/>
                  </a:cubicBezTo>
                  <a:lnTo>
                    <a:pt x="1858" y="10180"/>
                  </a:lnTo>
                  <a:cubicBezTo>
                    <a:pt x="1787" y="10180"/>
                    <a:pt x="1727" y="10120"/>
                    <a:pt x="1727" y="10049"/>
                  </a:cubicBezTo>
                  <a:lnTo>
                    <a:pt x="1727" y="9811"/>
                  </a:lnTo>
                  <a:lnTo>
                    <a:pt x="1727" y="9763"/>
                  </a:lnTo>
                  <a:lnTo>
                    <a:pt x="1727" y="9394"/>
                  </a:lnTo>
                  <a:lnTo>
                    <a:pt x="1727" y="9370"/>
                  </a:lnTo>
                  <a:lnTo>
                    <a:pt x="1727" y="8334"/>
                  </a:lnTo>
                  <a:cubicBezTo>
                    <a:pt x="1727" y="8251"/>
                    <a:pt x="1656" y="8180"/>
                    <a:pt x="1561" y="8180"/>
                  </a:cubicBezTo>
                  <a:cubicBezTo>
                    <a:pt x="1477" y="8180"/>
                    <a:pt x="1394" y="8251"/>
                    <a:pt x="1394" y="8334"/>
                  </a:cubicBezTo>
                  <a:lnTo>
                    <a:pt x="1394" y="9489"/>
                  </a:lnTo>
                  <a:lnTo>
                    <a:pt x="1394" y="9513"/>
                  </a:lnTo>
                  <a:lnTo>
                    <a:pt x="1394" y="9549"/>
                  </a:lnTo>
                  <a:lnTo>
                    <a:pt x="1394" y="9799"/>
                  </a:lnTo>
                  <a:cubicBezTo>
                    <a:pt x="1382" y="9858"/>
                    <a:pt x="1334" y="9906"/>
                    <a:pt x="1275" y="9906"/>
                  </a:cubicBezTo>
                  <a:lnTo>
                    <a:pt x="1263" y="9906"/>
                  </a:lnTo>
                  <a:cubicBezTo>
                    <a:pt x="1192" y="9906"/>
                    <a:pt x="1132" y="9846"/>
                    <a:pt x="1132" y="9763"/>
                  </a:cubicBezTo>
                  <a:lnTo>
                    <a:pt x="1132" y="9168"/>
                  </a:lnTo>
                  <a:lnTo>
                    <a:pt x="1132" y="9049"/>
                  </a:lnTo>
                  <a:lnTo>
                    <a:pt x="1132" y="8334"/>
                  </a:lnTo>
                  <a:cubicBezTo>
                    <a:pt x="1132" y="8251"/>
                    <a:pt x="1061" y="8180"/>
                    <a:pt x="965" y="8180"/>
                  </a:cubicBezTo>
                  <a:cubicBezTo>
                    <a:pt x="882" y="8180"/>
                    <a:pt x="799" y="8251"/>
                    <a:pt x="799" y="8334"/>
                  </a:cubicBezTo>
                  <a:lnTo>
                    <a:pt x="799" y="9049"/>
                  </a:lnTo>
                  <a:cubicBezTo>
                    <a:pt x="799" y="9132"/>
                    <a:pt x="739" y="9192"/>
                    <a:pt x="668" y="9192"/>
                  </a:cubicBezTo>
                  <a:lnTo>
                    <a:pt x="656" y="9192"/>
                  </a:lnTo>
                  <a:cubicBezTo>
                    <a:pt x="584" y="9192"/>
                    <a:pt x="525" y="9132"/>
                    <a:pt x="525" y="9049"/>
                  </a:cubicBezTo>
                  <a:lnTo>
                    <a:pt x="525" y="8203"/>
                  </a:lnTo>
                  <a:cubicBezTo>
                    <a:pt x="501" y="7739"/>
                    <a:pt x="608" y="7013"/>
                    <a:pt x="834" y="6882"/>
                  </a:cubicBezTo>
                  <a:cubicBezTo>
                    <a:pt x="882" y="6846"/>
                    <a:pt x="906" y="6787"/>
                    <a:pt x="906" y="6727"/>
                  </a:cubicBezTo>
                  <a:lnTo>
                    <a:pt x="906" y="6132"/>
                  </a:lnTo>
                  <a:close/>
                  <a:moveTo>
                    <a:pt x="8621" y="0"/>
                  </a:moveTo>
                  <a:cubicBezTo>
                    <a:pt x="8407" y="0"/>
                    <a:pt x="8240" y="143"/>
                    <a:pt x="8181" y="321"/>
                  </a:cubicBezTo>
                  <a:cubicBezTo>
                    <a:pt x="8145" y="298"/>
                    <a:pt x="8085" y="286"/>
                    <a:pt x="8038" y="286"/>
                  </a:cubicBezTo>
                  <a:lnTo>
                    <a:pt x="8026" y="286"/>
                  </a:lnTo>
                  <a:cubicBezTo>
                    <a:pt x="7942" y="286"/>
                    <a:pt x="7859" y="298"/>
                    <a:pt x="7800" y="345"/>
                  </a:cubicBezTo>
                  <a:lnTo>
                    <a:pt x="4549" y="345"/>
                  </a:lnTo>
                  <a:cubicBezTo>
                    <a:pt x="4466" y="345"/>
                    <a:pt x="4394" y="417"/>
                    <a:pt x="4394" y="512"/>
                  </a:cubicBezTo>
                  <a:lnTo>
                    <a:pt x="4394" y="619"/>
                  </a:lnTo>
                  <a:lnTo>
                    <a:pt x="3870" y="619"/>
                  </a:lnTo>
                  <a:cubicBezTo>
                    <a:pt x="3704" y="441"/>
                    <a:pt x="3418" y="321"/>
                    <a:pt x="2977" y="262"/>
                  </a:cubicBezTo>
                  <a:cubicBezTo>
                    <a:pt x="2632" y="214"/>
                    <a:pt x="2335" y="214"/>
                    <a:pt x="2311" y="214"/>
                  </a:cubicBezTo>
                  <a:lnTo>
                    <a:pt x="1453" y="214"/>
                  </a:lnTo>
                  <a:cubicBezTo>
                    <a:pt x="1203" y="214"/>
                    <a:pt x="1001" y="417"/>
                    <a:pt x="1001" y="679"/>
                  </a:cubicBezTo>
                  <a:lnTo>
                    <a:pt x="1001" y="691"/>
                  </a:lnTo>
                  <a:cubicBezTo>
                    <a:pt x="1001" y="738"/>
                    <a:pt x="1001" y="774"/>
                    <a:pt x="1013" y="822"/>
                  </a:cubicBezTo>
                  <a:lnTo>
                    <a:pt x="739" y="822"/>
                  </a:lnTo>
                  <a:cubicBezTo>
                    <a:pt x="489" y="822"/>
                    <a:pt x="287" y="1036"/>
                    <a:pt x="287" y="1286"/>
                  </a:cubicBezTo>
                  <a:lnTo>
                    <a:pt x="287" y="1298"/>
                  </a:lnTo>
                  <a:cubicBezTo>
                    <a:pt x="287" y="1357"/>
                    <a:pt x="299" y="1405"/>
                    <a:pt x="310" y="1453"/>
                  </a:cubicBezTo>
                  <a:cubicBezTo>
                    <a:pt x="132" y="1512"/>
                    <a:pt x="1" y="1691"/>
                    <a:pt x="1" y="1881"/>
                  </a:cubicBezTo>
                  <a:lnTo>
                    <a:pt x="1" y="1893"/>
                  </a:lnTo>
                  <a:cubicBezTo>
                    <a:pt x="1" y="2107"/>
                    <a:pt x="132" y="2262"/>
                    <a:pt x="310" y="2322"/>
                  </a:cubicBezTo>
                  <a:cubicBezTo>
                    <a:pt x="299" y="2369"/>
                    <a:pt x="287" y="2429"/>
                    <a:pt x="287" y="2477"/>
                  </a:cubicBezTo>
                  <a:lnTo>
                    <a:pt x="287" y="2488"/>
                  </a:lnTo>
                  <a:cubicBezTo>
                    <a:pt x="287" y="2560"/>
                    <a:pt x="299" y="2655"/>
                    <a:pt x="346" y="2715"/>
                  </a:cubicBezTo>
                  <a:lnTo>
                    <a:pt x="346" y="5953"/>
                  </a:lnTo>
                  <a:cubicBezTo>
                    <a:pt x="346" y="6048"/>
                    <a:pt x="418" y="6120"/>
                    <a:pt x="501" y="6120"/>
                  </a:cubicBezTo>
                  <a:lnTo>
                    <a:pt x="608" y="6120"/>
                  </a:lnTo>
                  <a:lnTo>
                    <a:pt x="608" y="6644"/>
                  </a:lnTo>
                  <a:cubicBezTo>
                    <a:pt x="430" y="6810"/>
                    <a:pt x="310" y="7084"/>
                    <a:pt x="251" y="7537"/>
                  </a:cubicBezTo>
                  <a:cubicBezTo>
                    <a:pt x="203" y="7882"/>
                    <a:pt x="203" y="8180"/>
                    <a:pt x="203" y="8203"/>
                  </a:cubicBezTo>
                  <a:lnTo>
                    <a:pt x="203" y="9049"/>
                  </a:lnTo>
                  <a:cubicBezTo>
                    <a:pt x="203" y="9311"/>
                    <a:pt x="418" y="9513"/>
                    <a:pt x="668" y="9513"/>
                  </a:cubicBezTo>
                  <a:lnTo>
                    <a:pt x="680" y="9513"/>
                  </a:lnTo>
                  <a:cubicBezTo>
                    <a:pt x="727" y="9513"/>
                    <a:pt x="775" y="9513"/>
                    <a:pt x="822" y="9501"/>
                  </a:cubicBezTo>
                  <a:lnTo>
                    <a:pt x="822" y="9763"/>
                  </a:lnTo>
                  <a:cubicBezTo>
                    <a:pt x="822" y="10025"/>
                    <a:pt x="1025" y="10227"/>
                    <a:pt x="1275" y="10227"/>
                  </a:cubicBezTo>
                  <a:lnTo>
                    <a:pt x="1299" y="10227"/>
                  </a:lnTo>
                  <a:cubicBezTo>
                    <a:pt x="1358" y="10227"/>
                    <a:pt x="1394" y="10216"/>
                    <a:pt x="1442" y="10204"/>
                  </a:cubicBezTo>
                  <a:cubicBezTo>
                    <a:pt x="1501" y="10382"/>
                    <a:pt x="1680" y="10513"/>
                    <a:pt x="1870" y="10513"/>
                  </a:cubicBezTo>
                  <a:lnTo>
                    <a:pt x="1894" y="10513"/>
                  </a:lnTo>
                  <a:cubicBezTo>
                    <a:pt x="2096" y="10513"/>
                    <a:pt x="2263" y="10382"/>
                    <a:pt x="2323" y="10204"/>
                  </a:cubicBezTo>
                  <a:cubicBezTo>
                    <a:pt x="2370" y="10216"/>
                    <a:pt x="2430" y="10227"/>
                    <a:pt x="2466" y="10227"/>
                  </a:cubicBezTo>
                  <a:lnTo>
                    <a:pt x="2489" y="10227"/>
                  </a:lnTo>
                  <a:cubicBezTo>
                    <a:pt x="2561" y="10227"/>
                    <a:pt x="2644" y="10216"/>
                    <a:pt x="2704" y="10168"/>
                  </a:cubicBezTo>
                  <a:lnTo>
                    <a:pt x="3323" y="10168"/>
                  </a:lnTo>
                  <a:cubicBezTo>
                    <a:pt x="3406" y="10168"/>
                    <a:pt x="3478" y="10096"/>
                    <a:pt x="3478" y="10001"/>
                  </a:cubicBezTo>
                  <a:cubicBezTo>
                    <a:pt x="3478" y="9918"/>
                    <a:pt x="3406" y="9846"/>
                    <a:pt x="3323" y="9846"/>
                  </a:cubicBezTo>
                  <a:lnTo>
                    <a:pt x="2942" y="9846"/>
                  </a:lnTo>
                  <a:lnTo>
                    <a:pt x="2942" y="9763"/>
                  </a:lnTo>
                  <a:lnTo>
                    <a:pt x="2942" y="9751"/>
                  </a:lnTo>
                  <a:lnTo>
                    <a:pt x="2942" y="8918"/>
                  </a:lnTo>
                  <a:lnTo>
                    <a:pt x="2942" y="8727"/>
                  </a:lnTo>
                  <a:cubicBezTo>
                    <a:pt x="3049" y="8834"/>
                    <a:pt x="3180" y="8930"/>
                    <a:pt x="3335" y="8965"/>
                  </a:cubicBezTo>
                  <a:cubicBezTo>
                    <a:pt x="3358" y="8977"/>
                    <a:pt x="3406" y="8977"/>
                    <a:pt x="3442" y="8977"/>
                  </a:cubicBezTo>
                  <a:cubicBezTo>
                    <a:pt x="3561" y="8977"/>
                    <a:pt x="3656" y="8930"/>
                    <a:pt x="3763" y="8858"/>
                  </a:cubicBezTo>
                  <a:cubicBezTo>
                    <a:pt x="3775" y="8846"/>
                    <a:pt x="4120" y="8549"/>
                    <a:pt x="3680" y="7941"/>
                  </a:cubicBezTo>
                  <a:cubicBezTo>
                    <a:pt x="3632" y="7882"/>
                    <a:pt x="3585" y="7822"/>
                    <a:pt x="3573" y="7763"/>
                  </a:cubicBezTo>
                  <a:lnTo>
                    <a:pt x="5061" y="7763"/>
                  </a:lnTo>
                  <a:lnTo>
                    <a:pt x="5061" y="9858"/>
                  </a:lnTo>
                  <a:lnTo>
                    <a:pt x="3835" y="9858"/>
                  </a:lnTo>
                  <a:cubicBezTo>
                    <a:pt x="3751" y="9858"/>
                    <a:pt x="3680" y="9930"/>
                    <a:pt x="3680" y="10025"/>
                  </a:cubicBezTo>
                  <a:cubicBezTo>
                    <a:pt x="3680" y="10108"/>
                    <a:pt x="3751" y="10180"/>
                    <a:pt x="3835" y="10180"/>
                  </a:cubicBezTo>
                  <a:lnTo>
                    <a:pt x="5966" y="10180"/>
                  </a:lnTo>
                  <a:cubicBezTo>
                    <a:pt x="6061" y="10180"/>
                    <a:pt x="6133" y="10108"/>
                    <a:pt x="6133" y="10025"/>
                  </a:cubicBezTo>
                  <a:lnTo>
                    <a:pt x="6133" y="9918"/>
                  </a:lnTo>
                  <a:lnTo>
                    <a:pt x="6657" y="9918"/>
                  </a:lnTo>
                  <a:cubicBezTo>
                    <a:pt x="6811" y="10096"/>
                    <a:pt x="7097" y="10216"/>
                    <a:pt x="7549" y="10275"/>
                  </a:cubicBezTo>
                  <a:cubicBezTo>
                    <a:pt x="7811" y="10323"/>
                    <a:pt x="8061" y="10323"/>
                    <a:pt x="8169" y="10323"/>
                  </a:cubicBezTo>
                  <a:lnTo>
                    <a:pt x="9062" y="10323"/>
                  </a:lnTo>
                  <a:cubicBezTo>
                    <a:pt x="9312" y="10323"/>
                    <a:pt x="9526" y="10108"/>
                    <a:pt x="9526" y="9858"/>
                  </a:cubicBezTo>
                  <a:lnTo>
                    <a:pt x="9526" y="9846"/>
                  </a:lnTo>
                  <a:cubicBezTo>
                    <a:pt x="9526" y="9799"/>
                    <a:pt x="9526" y="9751"/>
                    <a:pt x="9514" y="9704"/>
                  </a:cubicBezTo>
                  <a:lnTo>
                    <a:pt x="9776" y="9704"/>
                  </a:lnTo>
                  <a:cubicBezTo>
                    <a:pt x="10026" y="9704"/>
                    <a:pt x="10240" y="9501"/>
                    <a:pt x="10240" y="9251"/>
                  </a:cubicBezTo>
                  <a:lnTo>
                    <a:pt x="10240" y="9227"/>
                  </a:lnTo>
                  <a:cubicBezTo>
                    <a:pt x="10240" y="9168"/>
                    <a:pt x="10228" y="9132"/>
                    <a:pt x="10205" y="9084"/>
                  </a:cubicBezTo>
                  <a:cubicBezTo>
                    <a:pt x="10383" y="9025"/>
                    <a:pt x="10514" y="8846"/>
                    <a:pt x="10514" y="8656"/>
                  </a:cubicBezTo>
                  <a:lnTo>
                    <a:pt x="10514" y="8632"/>
                  </a:lnTo>
                  <a:cubicBezTo>
                    <a:pt x="10502" y="8418"/>
                    <a:pt x="10371" y="8239"/>
                    <a:pt x="10193" y="8180"/>
                  </a:cubicBezTo>
                  <a:cubicBezTo>
                    <a:pt x="10205" y="8132"/>
                    <a:pt x="10228" y="8072"/>
                    <a:pt x="10228" y="8025"/>
                  </a:cubicBezTo>
                  <a:lnTo>
                    <a:pt x="10228" y="8013"/>
                  </a:lnTo>
                  <a:cubicBezTo>
                    <a:pt x="10228" y="7941"/>
                    <a:pt x="10205" y="7846"/>
                    <a:pt x="10169" y="7787"/>
                  </a:cubicBezTo>
                  <a:lnTo>
                    <a:pt x="10169" y="6263"/>
                  </a:lnTo>
                  <a:cubicBezTo>
                    <a:pt x="10169" y="6179"/>
                    <a:pt x="10086" y="6108"/>
                    <a:pt x="10002" y="6108"/>
                  </a:cubicBezTo>
                  <a:cubicBezTo>
                    <a:pt x="9907" y="6108"/>
                    <a:pt x="9835" y="6179"/>
                    <a:pt x="9835" y="6263"/>
                  </a:cubicBezTo>
                  <a:lnTo>
                    <a:pt x="9835" y="7560"/>
                  </a:lnTo>
                  <a:lnTo>
                    <a:pt x="8716" y="7560"/>
                  </a:lnTo>
                  <a:cubicBezTo>
                    <a:pt x="8823" y="7453"/>
                    <a:pt x="8931" y="7322"/>
                    <a:pt x="8954" y="7179"/>
                  </a:cubicBezTo>
                  <a:cubicBezTo>
                    <a:pt x="8990" y="7025"/>
                    <a:pt x="8954" y="6858"/>
                    <a:pt x="8835" y="6751"/>
                  </a:cubicBezTo>
                  <a:cubicBezTo>
                    <a:pt x="8828" y="6736"/>
                    <a:pt x="8715" y="6608"/>
                    <a:pt x="8492" y="6608"/>
                  </a:cubicBezTo>
                  <a:cubicBezTo>
                    <a:pt x="8347" y="6608"/>
                    <a:pt x="8157" y="6661"/>
                    <a:pt x="7919" y="6834"/>
                  </a:cubicBezTo>
                  <a:cubicBezTo>
                    <a:pt x="7859" y="6882"/>
                    <a:pt x="7800" y="6929"/>
                    <a:pt x="7740" y="6941"/>
                  </a:cubicBezTo>
                  <a:lnTo>
                    <a:pt x="7740" y="5453"/>
                  </a:lnTo>
                  <a:lnTo>
                    <a:pt x="9835" y="5453"/>
                  </a:lnTo>
                  <a:lnTo>
                    <a:pt x="9835" y="5703"/>
                  </a:lnTo>
                  <a:cubicBezTo>
                    <a:pt x="9835" y="5798"/>
                    <a:pt x="9907" y="5870"/>
                    <a:pt x="10002" y="5870"/>
                  </a:cubicBezTo>
                  <a:cubicBezTo>
                    <a:pt x="10086" y="5870"/>
                    <a:pt x="10169" y="5798"/>
                    <a:pt x="10169" y="5703"/>
                  </a:cubicBezTo>
                  <a:lnTo>
                    <a:pt x="10169" y="4560"/>
                  </a:lnTo>
                  <a:cubicBezTo>
                    <a:pt x="10169" y="4465"/>
                    <a:pt x="10086" y="4393"/>
                    <a:pt x="10002" y="4393"/>
                  </a:cubicBezTo>
                  <a:lnTo>
                    <a:pt x="9895" y="4393"/>
                  </a:lnTo>
                  <a:lnTo>
                    <a:pt x="9895" y="3870"/>
                  </a:lnTo>
                  <a:cubicBezTo>
                    <a:pt x="10074" y="3715"/>
                    <a:pt x="10193" y="3429"/>
                    <a:pt x="10252" y="2977"/>
                  </a:cubicBezTo>
                  <a:cubicBezTo>
                    <a:pt x="10300" y="2643"/>
                    <a:pt x="10300" y="2346"/>
                    <a:pt x="10300" y="2310"/>
                  </a:cubicBezTo>
                  <a:lnTo>
                    <a:pt x="10300" y="1464"/>
                  </a:lnTo>
                  <a:cubicBezTo>
                    <a:pt x="10300" y="1203"/>
                    <a:pt x="10086" y="1000"/>
                    <a:pt x="9835" y="1000"/>
                  </a:cubicBezTo>
                  <a:lnTo>
                    <a:pt x="9824" y="1000"/>
                  </a:lnTo>
                  <a:cubicBezTo>
                    <a:pt x="9776" y="1000"/>
                    <a:pt x="9728" y="1000"/>
                    <a:pt x="9693" y="1012"/>
                  </a:cubicBezTo>
                  <a:lnTo>
                    <a:pt x="9693" y="750"/>
                  </a:lnTo>
                  <a:cubicBezTo>
                    <a:pt x="9693" y="500"/>
                    <a:pt x="9478" y="286"/>
                    <a:pt x="9228" y="286"/>
                  </a:cubicBezTo>
                  <a:lnTo>
                    <a:pt x="9216" y="286"/>
                  </a:lnTo>
                  <a:cubicBezTo>
                    <a:pt x="9157" y="286"/>
                    <a:pt x="9109" y="298"/>
                    <a:pt x="9062" y="321"/>
                  </a:cubicBezTo>
                  <a:cubicBezTo>
                    <a:pt x="9002" y="143"/>
                    <a:pt x="8823" y="0"/>
                    <a:pt x="86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 name="Google Shape;221;p51"/>
            <p:cNvSpPr/>
            <p:nvPr/>
          </p:nvSpPr>
          <p:spPr>
            <a:xfrm>
              <a:off x="8116024" y="3221804"/>
              <a:ext cx="14036" cy="10280"/>
            </a:xfrm>
            <a:custGeom>
              <a:avLst/>
              <a:gdLst/>
              <a:ahLst/>
              <a:cxnLst/>
              <a:rect l="l" t="t" r="r" b="b"/>
              <a:pathLst>
                <a:path w="441" h="323" extrusionOk="0">
                  <a:moveTo>
                    <a:pt x="155" y="1"/>
                  </a:moveTo>
                  <a:cubicBezTo>
                    <a:pt x="72" y="1"/>
                    <a:pt x="0" y="72"/>
                    <a:pt x="0" y="167"/>
                  </a:cubicBezTo>
                  <a:cubicBezTo>
                    <a:pt x="0" y="251"/>
                    <a:pt x="72" y="322"/>
                    <a:pt x="155" y="322"/>
                  </a:cubicBezTo>
                  <a:lnTo>
                    <a:pt x="274" y="322"/>
                  </a:lnTo>
                  <a:cubicBezTo>
                    <a:pt x="369" y="322"/>
                    <a:pt x="441" y="251"/>
                    <a:pt x="441" y="167"/>
                  </a:cubicBezTo>
                  <a:cubicBezTo>
                    <a:pt x="441" y="72"/>
                    <a:pt x="369" y="1"/>
                    <a:pt x="274" y="1"/>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 name="Google Shape;222;p51"/>
            <p:cNvSpPr/>
            <p:nvPr/>
          </p:nvSpPr>
          <p:spPr>
            <a:xfrm>
              <a:off x="8097818" y="3221804"/>
              <a:ext cx="14068" cy="10280"/>
            </a:xfrm>
            <a:custGeom>
              <a:avLst/>
              <a:gdLst/>
              <a:ahLst/>
              <a:cxnLst/>
              <a:rect l="l" t="t" r="r" b="b"/>
              <a:pathLst>
                <a:path w="442" h="323" extrusionOk="0">
                  <a:moveTo>
                    <a:pt x="168" y="1"/>
                  </a:moveTo>
                  <a:cubicBezTo>
                    <a:pt x="72" y="1"/>
                    <a:pt x="1" y="72"/>
                    <a:pt x="1" y="167"/>
                  </a:cubicBezTo>
                  <a:cubicBezTo>
                    <a:pt x="1" y="251"/>
                    <a:pt x="72" y="322"/>
                    <a:pt x="168" y="322"/>
                  </a:cubicBezTo>
                  <a:lnTo>
                    <a:pt x="287" y="322"/>
                  </a:lnTo>
                  <a:cubicBezTo>
                    <a:pt x="370" y="322"/>
                    <a:pt x="441" y="251"/>
                    <a:pt x="441" y="167"/>
                  </a:cubicBezTo>
                  <a:cubicBezTo>
                    <a:pt x="441" y="72"/>
                    <a:pt x="370" y="1"/>
                    <a:pt x="287" y="1"/>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 name="Google Shape;223;p51"/>
            <p:cNvSpPr/>
            <p:nvPr/>
          </p:nvSpPr>
          <p:spPr>
            <a:xfrm>
              <a:off x="8156190" y="2951621"/>
              <a:ext cx="14036" cy="10630"/>
            </a:xfrm>
            <a:custGeom>
              <a:avLst/>
              <a:gdLst/>
              <a:ahLst/>
              <a:cxnLst/>
              <a:rect l="l" t="t" r="r" b="b"/>
              <a:pathLst>
                <a:path w="441" h="334" extrusionOk="0">
                  <a:moveTo>
                    <a:pt x="167" y="0"/>
                  </a:moveTo>
                  <a:cubicBezTo>
                    <a:pt x="72" y="0"/>
                    <a:pt x="0" y="72"/>
                    <a:pt x="0" y="167"/>
                  </a:cubicBezTo>
                  <a:cubicBezTo>
                    <a:pt x="0" y="262"/>
                    <a:pt x="72" y="334"/>
                    <a:pt x="167" y="334"/>
                  </a:cubicBezTo>
                  <a:lnTo>
                    <a:pt x="286" y="334"/>
                  </a:lnTo>
                  <a:cubicBezTo>
                    <a:pt x="369" y="334"/>
                    <a:pt x="441" y="262"/>
                    <a:pt x="441" y="167"/>
                  </a:cubicBezTo>
                  <a:cubicBezTo>
                    <a:pt x="441" y="72"/>
                    <a:pt x="369" y="0"/>
                    <a:pt x="286"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 name="Google Shape;224;p51"/>
            <p:cNvSpPr/>
            <p:nvPr/>
          </p:nvSpPr>
          <p:spPr>
            <a:xfrm>
              <a:off x="8173982" y="2952385"/>
              <a:ext cx="14450" cy="10248"/>
            </a:xfrm>
            <a:custGeom>
              <a:avLst/>
              <a:gdLst/>
              <a:ahLst/>
              <a:cxnLst/>
              <a:rect l="l" t="t" r="r" b="b"/>
              <a:pathLst>
                <a:path w="454" h="322" extrusionOk="0">
                  <a:moveTo>
                    <a:pt x="168" y="0"/>
                  </a:moveTo>
                  <a:cubicBezTo>
                    <a:pt x="84" y="0"/>
                    <a:pt x="1" y="72"/>
                    <a:pt x="1" y="155"/>
                  </a:cubicBezTo>
                  <a:cubicBezTo>
                    <a:pt x="1" y="250"/>
                    <a:pt x="84" y="322"/>
                    <a:pt x="168" y="322"/>
                  </a:cubicBezTo>
                  <a:lnTo>
                    <a:pt x="287" y="322"/>
                  </a:lnTo>
                  <a:cubicBezTo>
                    <a:pt x="382" y="322"/>
                    <a:pt x="453" y="250"/>
                    <a:pt x="453" y="155"/>
                  </a:cubicBezTo>
                  <a:cubicBezTo>
                    <a:pt x="453" y="72"/>
                    <a:pt x="382" y="0"/>
                    <a:pt x="287"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 name="Imagen 1">
            <a:extLst>
              <a:ext uri="{FF2B5EF4-FFF2-40B4-BE49-F238E27FC236}">
                <a16:creationId xmlns:a16="http://schemas.microsoft.com/office/drawing/2014/main" id="{51079A28-97B5-40E9-67C3-091450A0659A}"/>
              </a:ext>
            </a:extLst>
          </p:cNvPr>
          <p:cNvPicPr>
            <a:picLocks noChangeAspect="1"/>
          </p:cNvPicPr>
          <p:nvPr/>
        </p:nvPicPr>
        <p:blipFill>
          <a:blip r:embed="rId4"/>
          <a:stretch>
            <a:fillRect/>
          </a:stretch>
        </p:blipFill>
        <p:spPr>
          <a:xfrm>
            <a:off x="123372" y="4810466"/>
            <a:ext cx="863600" cy="190500"/>
          </a:xfrm>
          <a:prstGeom prst="rect">
            <a:avLst/>
          </a:prstGeom>
        </p:spPr>
      </p:pic>
    </p:spTree>
    <p:extLst>
      <p:ext uri="{BB962C8B-B14F-4D97-AF65-F5344CB8AC3E}">
        <p14:creationId xmlns:p14="http://schemas.microsoft.com/office/powerpoint/2010/main" val="13033892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
          <p:cNvSpPr txBox="1">
            <a:spLocks noGrp="1"/>
          </p:cNvSpPr>
          <p:nvPr>
            <p:ph type="title"/>
          </p:nvPr>
        </p:nvSpPr>
        <p:spPr>
          <a:xfrm>
            <a:off x="3051899" y="274146"/>
            <a:ext cx="2739291" cy="365400"/>
          </a:xfrm>
          <a:prstGeom prst="rect">
            <a:avLst/>
          </a:prstGeom>
          <a:noFill/>
          <a:ln>
            <a:noFill/>
          </a:ln>
        </p:spPr>
        <p:txBody>
          <a:bodyPr spcFirstLastPara="1" wrap="square" lIns="0" tIns="0" rIns="0" bIns="0" anchor="t" anchorCtr="0">
            <a:noAutofit/>
          </a:bodyPr>
          <a:lstStyle/>
          <a:p>
            <a:pPr lvl="0" algn="l"/>
            <a:r>
              <a:rPr lang="es-ES" sz="1400" dirty="0">
                <a:latin typeface="Open Sans"/>
                <a:ea typeface="Open Sans"/>
                <a:cs typeface="Open Sans"/>
                <a:sym typeface="Open Sans"/>
              </a:rPr>
              <a:t>Calentamiento – 15-20 min</a:t>
            </a:r>
            <a:endParaRPr sz="1400" dirty="0">
              <a:latin typeface="Open Sans"/>
              <a:ea typeface="Open Sans"/>
              <a:cs typeface="Open Sans"/>
              <a:sym typeface="Open Sans"/>
            </a:endParaRPr>
          </a:p>
        </p:txBody>
      </p:sp>
      <p:sp>
        <p:nvSpPr>
          <p:cNvPr id="230" name="Google Shape;230;p4"/>
          <p:cNvSpPr txBox="1">
            <a:spLocks noGrp="1"/>
          </p:cNvSpPr>
          <p:nvPr>
            <p:ph type="subTitle" idx="1"/>
          </p:nvPr>
        </p:nvSpPr>
        <p:spPr>
          <a:xfrm>
            <a:off x="4498650" y="734702"/>
            <a:ext cx="4243422" cy="3845859"/>
          </a:xfrm>
          <a:prstGeom prst="rect">
            <a:avLst/>
          </a:prstGeom>
          <a:noFill/>
          <a:ln>
            <a:noFill/>
          </a:ln>
        </p:spPr>
        <p:txBody>
          <a:bodyPr spcFirstLastPara="1" wrap="square" lIns="91425" tIns="91425" rIns="91425" bIns="91425" anchor="b" anchorCtr="0">
            <a:noAutofit/>
          </a:bodyPr>
          <a:lstStyle/>
          <a:p>
            <a:pPr lvl="0" algn="l"/>
            <a:r>
              <a:rPr lang="es-ES" sz="1400" dirty="0"/>
              <a:t>Coloque las sillas en un círculo, si es posible. 
	El formador se presenta a sí mismo y los objetivos de la sesión: cada participante se presenta a sí mismo contando 3 hechos sobre sí mismo y 1 es mentira.
	Dé un ejemplo presentándose y diciendo una mentira y pidiendo a los participantes que traten de averiguar cuál es la mentira (Ejemplo: Mi nombre es Leonard, practico buceo y soy alérgico a los gatos. Le das 30 segundos a la audiencia para que diga cuál es la mentira y luego explicas cuál)</a:t>
            </a:r>
            <a:endParaRPr sz="1400" dirty="0"/>
          </a:p>
        </p:txBody>
      </p:sp>
      <p:grpSp>
        <p:nvGrpSpPr>
          <p:cNvPr id="231" name="Google Shape;231;p4"/>
          <p:cNvGrpSpPr/>
          <p:nvPr/>
        </p:nvGrpSpPr>
        <p:grpSpPr>
          <a:xfrm>
            <a:off x="4167750" y="4704850"/>
            <a:ext cx="808500" cy="92100"/>
            <a:chOff x="3570750" y="4704850"/>
            <a:chExt cx="808500" cy="92100"/>
          </a:xfrm>
        </p:grpSpPr>
        <p:sp>
          <p:nvSpPr>
            <p:cNvPr id="232" name="Google Shape;232;p4"/>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 name="Google Shape;233;p4"/>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 name="Google Shape;234;p4"/>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 name="Google Shape;235;p4"/>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236" name="Google Shape;236;p4"/>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238" name="Google Shape;238;p4"/>
          <p:cNvPicPr preferRelativeResize="0"/>
          <p:nvPr/>
        </p:nvPicPr>
        <p:blipFill rotWithShape="1">
          <a:blip r:embed="rId3">
            <a:alphaModFix/>
          </a:blip>
          <a:srcRect/>
          <a:stretch/>
        </p:blipFill>
        <p:spPr>
          <a:xfrm>
            <a:off x="8406261" y="85675"/>
            <a:ext cx="574610" cy="429582"/>
          </a:xfrm>
          <a:prstGeom prst="rect">
            <a:avLst/>
          </a:prstGeom>
          <a:noFill/>
          <a:ln>
            <a:noFill/>
          </a:ln>
        </p:spPr>
      </p:pic>
      <p:pic>
        <p:nvPicPr>
          <p:cNvPr id="239" name="Google Shape;239;p4"/>
          <p:cNvPicPr preferRelativeResize="0"/>
          <p:nvPr/>
        </p:nvPicPr>
        <p:blipFill rotWithShape="1">
          <a:blip r:embed="rId4">
            <a:alphaModFix/>
          </a:blip>
          <a:srcRect/>
          <a:stretch/>
        </p:blipFill>
        <p:spPr>
          <a:xfrm>
            <a:off x="533285" y="1491540"/>
            <a:ext cx="3872753" cy="2476426"/>
          </a:xfrm>
          <a:prstGeom prst="rect">
            <a:avLst/>
          </a:prstGeom>
          <a:noFill/>
          <a:ln>
            <a:noFill/>
          </a:ln>
        </p:spPr>
      </p:pic>
      <p:sp>
        <p:nvSpPr>
          <p:cNvPr id="240" name="Google Shape;240;p4"/>
          <p:cNvSpPr txBox="1"/>
          <p:nvPr/>
        </p:nvSpPr>
        <p:spPr>
          <a:xfrm>
            <a:off x="1095829" y="4136236"/>
            <a:ext cx="2079415" cy="400069"/>
          </a:xfrm>
          <a:prstGeom prst="rect">
            <a:avLst/>
          </a:prstGeom>
          <a:noFill/>
          <a:ln>
            <a:noFill/>
          </a:ln>
        </p:spPr>
        <p:txBody>
          <a:bodyPr spcFirstLastPara="1" wrap="square" lIns="91425" tIns="45700" rIns="91425" bIns="45700" anchor="t" anchorCtr="0">
            <a:spAutoFit/>
          </a:bodyPr>
          <a:lstStyle/>
          <a:p>
            <a:pPr lvl="0">
              <a:defRPr/>
            </a:pPr>
            <a:r>
              <a:rPr lang="es-ES" sz="1000" u="sng">
                <a:solidFill>
                  <a:srgbClr val="FFFFFF"/>
                </a:solidFill>
              </a:rPr>
              <a:t>Fuente: storyset de imágenes en Freepik</a:t>
            </a:r>
            <a:endParaRPr kumimoji="0" sz="10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2" name="Imagen 1">
            <a:extLst>
              <a:ext uri="{FF2B5EF4-FFF2-40B4-BE49-F238E27FC236}">
                <a16:creationId xmlns:a16="http://schemas.microsoft.com/office/drawing/2014/main" id="{71F0A96D-DE73-850A-3F2B-85DDB85A7DEB}"/>
              </a:ext>
            </a:extLst>
          </p:cNvPr>
          <p:cNvPicPr>
            <a:picLocks noChangeAspect="1"/>
          </p:cNvPicPr>
          <p:nvPr/>
        </p:nvPicPr>
        <p:blipFill>
          <a:blip r:embed="rId5"/>
          <a:stretch>
            <a:fillRect/>
          </a:stretch>
        </p:blipFill>
        <p:spPr>
          <a:xfrm>
            <a:off x="123372" y="4810466"/>
            <a:ext cx="863600" cy="190500"/>
          </a:xfrm>
          <a:prstGeom prst="rect">
            <a:avLst/>
          </a:prstGeom>
        </p:spPr>
      </p:pic>
    </p:spTree>
    <p:extLst>
      <p:ext uri="{BB962C8B-B14F-4D97-AF65-F5344CB8AC3E}">
        <p14:creationId xmlns:p14="http://schemas.microsoft.com/office/powerpoint/2010/main" val="25555342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7"/>
          <p:cNvSpPr txBox="1">
            <a:spLocks noGrp="1"/>
          </p:cNvSpPr>
          <p:nvPr>
            <p:ph type="subTitle" idx="1"/>
          </p:nvPr>
        </p:nvSpPr>
        <p:spPr>
          <a:xfrm>
            <a:off x="307576" y="843420"/>
            <a:ext cx="8720620" cy="3803787"/>
          </a:xfrm>
          <a:prstGeom prst="rect">
            <a:avLst/>
          </a:prstGeom>
          <a:noFill/>
          <a:ln>
            <a:noFill/>
          </a:ln>
        </p:spPr>
        <p:txBody>
          <a:bodyPr spcFirstLastPara="1" wrap="square" lIns="91425" tIns="91425" rIns="91425" bIns="91425" anchor="b" anchorCtr="0">
            <a:noAutofit/>
          </a:bodyPr>
          <a:lstStyle/>
          <a:p>
            <a:pPr lvl="0" algn="l"/>
            <a:r>
              <a:rPr lang="es-ES" sz="1300" dirty="0"/>
              <a:t>Introducción: 
	lo que podemos encontrar por ahí. Hay muchos tipos de información en Internet. Y no todos contienen información creíble. Como ejemplos de las diferentes webs podemos encontrar:</a:t>
            </a:r>
          </a:p>
          <a:p>
            <a:pPr lvl="0" algn="l"/>
            <a:endParaRPr sz="1300" dirty="0"/>
          </a:p>
          <a:p>
            <a:pPr lvl="0" algn="l"/>
            <a:r>
              <a:rPr lang="es-ES" sz="1300" u="sng" dirty="0"/>
              <a:t>» Sitios personales y blogs </a:t>
            </a:r>
            <a:r>
              <a:rPr lang="es-ES" sz="1300" dirty="0"/>
              <a:t>por lo general, son mantenidos por individuos para su propio disfrute. Aunque el autor de un blog puede tener autoridad en su campo, las publicaciones de blog carecen de los indicadores de la publicación académica, como la revisión por pares.</a:t>
            </a:r>
          </a:p>
          <a:p>
            <a:pPr lvl="0" algn="l"/>
            <a:endParaRPr sz="1300" dirty="0"/>
          </a:p>
          <a:p>
            <a:pPr lvl="0" algn="l"/>
            <a:r>
              <a:rPr lang="en" sz="1300" dirty="0"/>
              <a:t>» </a:t>
            </a:r>
            <a:r>
              <a:rPr lang="es-ES" sz="1300" b="1" u="sng" dirty="0"/>
              <a:t>Sitios web comerciales </a:t>
            </a:r>
            <a:r>
              <a:rPr lang="en" sz="1300" b="1" u="sng" dirty="0"/>
              <a:t>e</a:t>
            </a:r>
            <a:r>
              <a:rPr lang="es-ES" sz="1300" dirty="0"/>
              <a:t>s decir, que se trata de una empresa con fines de lucro. Es importante recordar este sesgo a la hora de evaluar su credibilidad.</a:t>
            </a:r>
          </a:p>
          <a:p>
            <a:pPr lvl="0" algn="l"/>
            <a:endParaRPr sz="1300" dirty="0"/>
          </a:p>
          <a:p>
            <a:pPr lvl="0" algn="l"/>
            <a:r>
              <a:rPr lang="en" sz="1300" dirty="0"/>
              <a:t>» </a:t>
            </a:r>
            <a:r>
              <a:rPr lang="es-ES" sz="1300" b="1" u="sng" dirty="0"/>
              <a:t>Sitios web informativos</a:t>
            </a:r>
            <a:r>
              <a:rPr lang="en" sz="1300" b="1" u="sng" dirty="0"/>
              <a:t> </a:t>
            </a:r>
            <a:r>
              <a:rPr lang="es-ES" sz="1300" dirty="0"/>
              <a:t>son mantenidos por organizaciones o instituciones con el fin de compartir investigaciones u otra información.  Tendrás que pensar en la autoridad que tienen estas fuentes, tanto en el mundo real como en línea.</a:t>
            </a:r>
          </a:p>
          <a:p>
            <a:pPr lvl="0" algn="l"/>
            <a:endParaRPr sz="1300" dirty="0"/>
          </a:p>
          <a:p>
            <a:pPr lvl="0" algn="l"/>
            <a:r>
              <a:rPr lang="en" sz="1300" dirty="0"/>
              <a:t>» </a:t>
            </a:r>
            <a:r>
              <a:rPr lang="es-ES" sz="1300" b="1" u="sng" dirty="0"/>
              <a:t>Noticias y periodismo en línea </a:t>
            </a:r>
            <a:r>
              <a:rPr lang="es-ES" sz="1300" dirty="0"/>
              <a:t>proviene de una variedad de fuentes, algunas más confiables que otras...</a:t>
            </a:r>
            <a:endParaRPr sz="1300" dirty="0">
              <a:solidFill>
                <a:schemeClr val="lt1"/>
              </a:solidFill>
              <a:latin typeface="Open Sans"/>
              <a:ea typeface="Open Sans"/>
              <a:cs typeface="Open Sans"/>
              <a:sym typeface="Open Sans"/>
            </a:endParaRPr>
          </a:p>
        </p:txBody>
      </p:sp>
      <p:grpSp>
        <p:nvGrpSpPr>
          <p:cNvPr id="246" name="Google Shape;246;p7"/>
          <p:cNvGrpSpPr/>
          <p:nvPr/>
        </p:nvGrpSpPr>
        <p:grpSpPr>
          <a:xfrm>
            <a:off x="4167750" y="4704850"/>
            <a:ext cx="808500" cy="92100"/>
            <a:chOff x="3570750" y="4704850"/>
            <a:chExt cx="808500" cy="92100"/>
          </a:xfrm>
        </p:grpSpPr>
        <p:sp>
          <p:nvSpPr>
            <p:cNvPr id="247" name="Google Shape;247;p7"/>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8" name="Google Shape;248;p7"/>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9" name="Google Shape;249;p7"/>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0" name="Google Shape;250;p7"/>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251" name="Google Shape;251;p7"/>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253" name="Google Shape;253;p7"/>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254" name="Google Shape;254;p7"/>
          <p:cNvSpPr txBox="1"/>
          <p:nvPr/>
        </p:nvSpPr>
        <p:spPr>
          <a:xfrm>
            <a:off x="3768300" y="523320"/>
            <a:ext cx="2231700" cy="365400"/>
          </a:xfrm>
          <a:prstGeom prst="rect">
            <a:avLst/>
          </a:prstGeom>
          <a:noFill/>
          <a:ln>
            <a:noFill/>
          </a:ln>
        </p:spPr>
        <p:txBody>
          <a:bodyPr spcFirstLastPara="1" wrap="square" lIns="0" tIns="0" rIns="0" bIns="0" anchor="t" anchorCtr="0">
            <a:noAutofit/>
          </a:bodyPr>
          <a:lstStyle/>
          <a:p>
            <a:pPr lvl="0">
              <a:buClr>
                <a:srgbClr val="FFFFFF"/>
              </a:buClr>
              <a:buSzPts val="1200"/>
              <a:defRPr/>
            </a:pPr>
            <a:r>
              <a:rPr lang="es-ES" b="1">
                <a:solidFill>
                  <a:srgbClr val="FFFFFF"/>
                </a:solidFill>
                <a:latin typeface="Open Sans"/>
                <a:ea typeface="Open Sans"/>
                <a:cs typeface="Open Sans"/>
                <a:sym typeface="Open Sans"/>
              </a:rPr>
              <a:t>Introducción – 5 min</a:t>
            </a:r>
            <a:endParaRPr kumimoji="0" sz="1400" b="1"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pic>
        <p:nvPicPr>
          <p:cNvPr id="2" name="Imagen 1">
            <a:extLst>
              <a:ext uri="{FF2B5EF4-FFF2-40B4-BE49-F238E27FC236}">
                <a16:creationId xmlns:a16="http://schemas.microsoft.com/office/drawing/2014/main" id="{409EBB4E-B331-AD43-2FCC-405D6944DC37}"/>
              </a:ext>
            </a:extLst>
          </p:cNvPr>
          <p:cNvPicPr>
            <a:picLocks noChangeAspect="1"/>
          </p:cNvPicPr>
          <p:nvPr/>
        </p:nvPicPr>
        <p:blipFill>
          <a:blip r:embed="rId4"/>
          <a:stretch>
            <a:fillRect/>
          </a:stretch>
        </p:blipFill>
        <p:spPr>
          <a:xfrm>
            <a:off x="123372" y="4810466"/>
            <a:ext cx="863600" cy="190500"/>
          </a:xfrm>
          <a:prstGeom prst="rect">
            <a:avLst/>
          </a:prstGeom>
        </p:spPr>
      </p:pic>
    </p:spTree>
    <p:extLst>
      <p:ext uri="{BB962C8B-B14F-4D97-AF65-F5344CB8AC3E}">
        <p14:creationId xmlns:p14="http://schemas.microsoft.com/office/powerpoint/2010/main" val="35026212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9"/>
          <p:cNvSpPr txBox="1">
            <a:spLocks noGrp="1"/>
          </p:cNvSpPr>
          <p:nvPr>
            <p:ph type="subTitle" idx="1"/>
          </p:nvPr>
        </p:nvSpPr>
        <p:spPr>
          <a:xfrm>
            <a:off x="189154" y="515257"/>
            <a:ext cx="8125004" cy="4189593"/>
          </a:xfrm>
          <a:prstGeom prst="rect">
            <a:avLst/>
          </a:prstGeom>
          <a:noFill/>
          <a:ln>
            <a:noFill/>
          </a:ln>
        </p:spPr>
        <p:txBody>
          <a:bodyPr spcFirstLastPara="1" wrap="square" lIns="91425" tIns="91425" rIns="91425" bIns="91425" anchor="b" anchorCtr="0">
            <a:noAutofit/>
          </a:bodyPr>
          <a:lstStyle/>
          <a:p>
            <a:pPr lvl="0" algn="l"/>
            <a:r>
              <a:rPr lang="en" sz="1200" dirty="0"/>
              <a:t>	</a:t>
            </a:r>
            <a:r>
              <a:rPr lang="es-ES" sz="1200" dirty="0"/>
              <a:t>En el Módulo 1 hemos estado aprendiendo sobre los diferentes tipos de información y ya somos conscientes de que parte de la información que descubrimos allí puede ser falsa... y ha sido creado y compartido para causar daño deliberadamente. </a:t>
            </a:r>
          </a:p>
          <a:p>
            <a:pPr lvl="0" algn="l"/>
            <a:r>
              <a:rPr lang="es-ES" sz="1200" dirty="0"/>
              <a:t>
	Te proponemos ahora jugar un juego. Al jugar a este juego, construirás tu resistencia psicológica contra la desinformación en línea.</a:t>
            </a:r>
          </a:p>
          <a:p>
            <a:pPr lvl="0" algn="l"/>
            <a:endParaRPr sz="1200" dirty="0"/>
          </a:p>
          <a:p>
            <a:pPr lvl="0" algn="l"/>
            <a:r>
              <a:rPr lang="en" sz="1200" dirty="0"/>
              <a:t>	</a:t>
            </a:r>
            <a:r>
              <a:rPr lang="es-ES" sz="1200" dirty="0"/>
              <a:t>El juego se basa en la teoría de la inoculación psicológica: al igual que la exposición a una cepa debilitada de un patógeno desencadena la producción de anticuerpos para cultivar inmunidad contra un virus, lo mismo se puede lograr razonablemente con información.</a:t>
            </a:r>
          </a:p>
          <a:p>
            <a:pPr lvl="0" algn="l"/>
            <a:endParaRPr sz="1200" dirty="0"/>
          </a:p>
          <a:p>
            <a:pPr lvl="0" algn="l"/>
            <a:r>
              <a:rPr lang="en" sz="1200" dirty="0"/>
              <a:t>	</a:t>
            </a:r>
            <a:r>
              <a:rPr lang="es-ES" sz="1200" dirty="0"/>
              <a:t>En concreto, el juego advierte y expone a los jugadores a dosis severamente debilitadas de las estrategias que se utilizan en la producción de noticias falsas para estimular la producción de "anticuerpos mentales" contra la desinformación.</a:t>
            </a:r>
            <a:endParaRPr sz="1200" dirty="0">
              <a:solidFill>
                <a:schemeClr val="lt1"/>
              </a:solidFill>
              <a:latin typeface="Open Sans"/>
              <a:ea typeface="Open Sans"/>
              <a:cs typeface="Open Sans"/>
              <a:sym typeface="Open Sans"/>
            </a:endParaRPr>
          </a:p>
          <a:p>
            <a:pPr marL="457200" lvl="0" indent="-342900" algn="just" rtl="0">
              <a:lnSpc>
                <a:spcPct val="107000"/>
              </a:lnSpc>
              <a:spcBef>
                <a:spcPts val="0"/>
              </a:spcBef>
              <a:spcAft>
                <a:spcPts val="800"/>
              </a:spcAft>
              <a:buSzPts val="1800"/>
              <a:buNone/>
            </a:pPr>
            <a:r>
              <a:rPr lang="en" sz="1100" dirty="0">
                <a:solidFill>
                  <a:schemeClr val="lt1"/>
                </a:solidFill>
                <a:latin typeface="Open Sans"/>
                <a:ea typeface="Open Sans"/>
                <a:cs typeface="Open Sans"/>
                <a:sym typeface="Open Sans"/>
              </a:rPr>
              <a:t> </a:t>
            </a:r>
            <a:endParaRPr sz="1100" i="1" dirty="0">
              <a:solidFill>
                <a:schemeClr val="lt1"/>
              </a:solidFill>
              <a:latin typeface="Open Sans"/>
              <a:ea typeface="Open Sans"/>
              <a:cs typeface="Open Sans"/>
              <a:sym typeface="Open Sans"/>
            </a:endParaRPr>
          </a:p>
        </p:txBody>
      </p:sp>
      <p:grpSp>
        <p:nvGrpSpPr>
          <p:cNvPr id="260" name="Google Shape;260;p9"/>
          <p:cNvGrpSpPr/>
          <p:nvPr/>
        </p:nvGrpSpPr>
        <p:grpSpPr>
          <a:xfrm>
            <a:off x="4167750" y="4704850"/>
            <a:ext cx="808500" cy="92100"/>
            <a:chOff x="3570750" y="4704850"/>
            <a:chExt cx="808500" cy="92100"/>
          </a:xfrm>
        </p:grpSpPr>
        <p:sp>
          <p:nvSpPr>
            <p:cNvPr id="261" name="Google Shape;261;p9"/>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 name="Google Shape;262;p9"/>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 name="Google Shape;263;p9"/>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4" name="Google Shape;264;p9"/>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265" name="Google Shape;265;p9"/>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267" name="Google Shape;267;p9"/>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268" name="Google Shape;268;p9"/>
          <p:cNvSpPr txBox="1"/>
          <p:nvPr/>
        </p:nvSpPr>
        <p:spPr>
          <a:xfrm>
            <a:off x="3336750" y="364266"/>
            <a:ext cx="2231700" cy="365400"/>
          </a:xfrm>
          <a:prstGeom prst="rect">
            <a:avLst/>
          </a:prstGeom>
          <a:noFill/>
          <a:ln>
            <a:noFill/>
          </a:ln>
        </p:spPr>
        <p:txBody>
          <a:bodyPr spcFirstLastPara="1" wrap="square" lIns="0" tIns="0" rIns="0" bIns="0" anchor="t" anchorCtr="0">
            <a:noAutofit/>
          </a:bodyPr>
          <a:lstStyle/>
          <a:p>
            <a:pPr lvl="0">
              <a:buClr>
                <a:srgbClr val="FFFFFF"/>
              </a:buClr>
              <a:buSzPts val="1200"/>
              <a:defRPr/>
            </a:pPr>
            <a:r>
              <a:rPr lang="es-ES" b="1">
                <a:solidFill>
                  <a:srgbClr val="FFFFFF"/>
                </a:solidFill>
                <a:latin typeface="Open Sans"/>
                <a:ea typeface="Open Sans"/>
                <a:cs typeface="Open Sans"/>
                <a:sym typeface="Open Sans"/>
              </a:rPr>
              <a:t>Introducción – 5 min</a:t>
            </a:r>
            <a:endParaRPr kumimoji="0" sz="1400" b="1"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pic>
        <p:nvPicPr>
          <p:cNvPr id="2" name="Imagen 1">
            <a:extLst>
              <a:ext uri="{FF2B5EF4-FFF2-40B4-BE49-F238E27FC236}">
                <a16:creationId xmlns:a16="http://schemas.microsoft.com/office/drawing/2014/main" id="{BFBAC3F4-AC7C-6FD0-382A-2681A71A9A71}"/>
              </a:ext>
            </a:extLst>
          </p:cNvPr>
          <p:cNvPicPr>
            <a:picLocks noChangeAspect="1"/>
          </p:cNvPicPr>
          <p:nvPr/>
        </p:nvPicPr>
        <p:blipFill>
          <a:blip r:embed="rId4"/>
          <a:stretch>
            <a:fillRect/>
          </a:stretch>
        </p:blipFill>
        <p:spPr>
          <a:xfrm>
            <a:off x="123372" y="4810466"/>
            <a:ext cx="863600" cy="190500"/>
          </a:xfrm>
          <a:prstGeom prst="rect">
            <a:avLst/>
          </a:prstGeom>
        </p:spPr>
      </p:pic>
    </p:spTree>
    <p:extLst>
      <p:ext uri="{BB962C8B-B14F-4D97-AF65-F5344CB8AC3E}">
        <p14:creationId xmlns:p14="http://schemas.microsoft.com/office/powerpoint/2010/main" val="25994016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0"/>
          <p:cNvSpPr txBox="1">
            <a:spLocks noGrp="1"/>
          </p:cNvSpPr>
          <p:nvPr>
            <p:ph type="ctrTitle"/>
          </p:nvPr>
        </p:nvSpPr>
        <p:spPr>
          <a:xfrm>
            <a:off x="720000" y="1683965"/>
            <a:ext cx="5045700" cy="2340600"/>
          </a:xfrm>
          <a:prstGeom prst="rect">
            <a:avLst/>
          </a:prstGeom>
          <a:noFill/>
          <a:ln>
            <a:noFill/>
          </a:ln>
        </p:spPr>
        <p:txBody>
          <a:bodyPr spcFirstLastPara="1" wrap="square" lIns="91425" tIns="91425" rIns="91425" bIns="91425" anchor="b" anchorCtr="0">
            <a:noAutofit/>
          </a:bodyPr>
          <a:lstStyle/>
          <a:p>
            <a:pPr lvl="0"/>
            <a:r>
              <a:rPr lang="es-ES" dirty="0"/>
              <a:t>Actividad #1</a:t>
            </a:r>
            <a:br>
              <a:rPr lang="en" dirty="0"/>
            </a:br>
            <a:r>
              <a:rPr lang="es-ES" sz="3200" dirty="0">
                <a:latin typeface="Open Sans"/>
                <a:ea typeface="Open Sans"/>
                <a:cs typeface="Open Sans"/>
                <a:sym typeface="Open Sans"/>
              </a:rPr>
              <a:t>JUEGO DE MALAS NOTICIAS</a:t>
            </a:r>
            <a:endParaRPr sz="3200" b="1" dirty="0"/>
          </a:p>
        </p:txBody>
      </p:sp>
      <p:grpSp>
        <p:nvGrpSpPr>
          <p:cNvPr id="274" name="Google Shape;274;p10"/>
          <p:cNvGrpSpPr/>
          <p:nvPr/>
        </p:nvGrpSpPr>
        <p:grpSpPr>
          <a:xfrm>
            <a:off x="4167750" y="4704850"/>
            <a:ext cx="808500" cy="92100"/>
            <a:chOff x="3570750" y="4704850"/>
            <a:chExt cx="808500" cy="92100"/>
          </a:xfrm>
        </p:grpSpPr>
        <p:sp>
          <p:nvSpPr>
            <p:cNvPr id="275" name="Google Shape;275;p10"/>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 name="Google Shape;276;p10"/>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 name="Google Shape;277;p10"/>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 name="Google Shape;278;p10"/>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279" name="Google Shape;279;p10"/>
          <p:cNvCxnSpPr/>
          <p:nvPr/>
        </p:nvCxnSpPr>
        <p:spPr>
          <a:xfrm>
            <a:off x="720000" y="418900"/>
            <a:ext cx="0" cy="872100"/>
          </a:xfrm>
          <a:prstGeom prst="straightConnector1">
            <a:avLst/>
          </a:prstGeom>
          <a:noFill/>
          <a:ln w="19050" cap="flat" cmpd="sng">
            <a:solidFill>
              <a:schemeClr val="lt1"/>
            </a:solidFill>
            <a:prstDash val="solid"/>
            <a:round/>
            <a:headEnd type="none" w="sm" len="sm"/>
            <a:tailEnd type="none" w="sm" len="sm"/>
          </a:ln>
        </p:spPr>
      </p:cxnSp>
      <p:pic>
        <p:nvPicPr>
          <p:cNvPr id="280" name="Google Shape;280;p10"/>
          <p:cNvPicPr preferRelativeResize="0"/>
          <p:nvPr/>
        </p:nvPicPr>
        <p:blipFill rotWithShape="1">
          <a:blip r:embed="rId3">
            <a:alphaModFix/>
          </a:blip>
          <a:srcRect/>
          <a:stretch/>
        </p:blipFill>
        <p:spPr>
          <a:xfrm>
            <a:off x="8406261" y="85675"/>
            <a:ext cx="574610" cy="429582"/>
          </a:xfrm>
          <a:prstGeom prst="rect">
            <a:avLst/>
          </a:prstGeom>
          <a:noFill/>
          <a:ln>
            <a:noFill/>
          </a:ln>
        </p:spPr>
      </p:pic>
      <p:grpSp>
        <p:nvGrpSpPr>
          <p:cNvPr id="282" name="Google Shape;282;p10"/>
          <p:cNvGrpSpPr/>
          <p:nvPr/>
        </p:nvGrpSpPr>
        <p:grpSpPr>
          <a:xfrm>
            <a:off x="5516610" y="2465070"/>
            <a:ext cx="1306107" cy="1221943"/>
            <a:chOff x="4886264" y="3366174"/>
            <a:chExt cx="350549" cy="350198"/>
          </a:xfrm>
        </p:grpSpPr>
        <p:sp>
          <p:nvSpPr>
            <p:cNvPr id="283" name="Google Shape;283;p10"/>
            <p:cNvSpPr/>
            <p:nvPr/>
          </p:nvSpPr>
          <p:spPr>
            <a:xfrm>
              <a:off x="4946132" y="3426614"/>
              <a:ext cx="230431" cy="289758"/>
            </a:xfrm>
            <a:custGeom>
              <a:avLst/>
              <a:gdLst/>
              <a:ahLst/>
              <a:cxnLst/>
              <a:rect l="l" t="t" r="r" b="b"/>
              <a:pathLst>
                <a:path w="7240" h="9104" extrusionOk="0">
                  <a:moveTo>
                    <a:pt x="3811" y="3793"/>
                  </a:moveTo>
                  <a:cubicBezTo>
                    <a:pt x="4001" y="3793"/>
                    <a:pt x="4168" y="3948"/>
                    <a:pt x="4168" y="4150"/>
                  </a:cubicBezTo>
                  <a:lnTo>
                    <a:pt x="4168" y="4484"/>
                  </a:lnTo>
                  <a:cubicBezTo>
                    <a:pt x="4156" y="4769"/>
                    <a:pt x="3930" y="5007"/>
                    <a:pt x="3632" y="5007"/>
                  </a:cubicBezTo>
                  <a:cubicBezTo>
                    <a:pt x="3334" y="5007"/>
                    <a:pt x="3108" y="4769"/>
                    <a:pt x="3108" y="4484"/>
                  </a:cubicBezTo>
                  <a:lnTo>
                    <a:pt x="3108" y="4150"/>
                  </a:lnTo>
                  <a:cubicBezTo>
                    <a:pt x="3108" y="3948"/>
                    <a:pt x="3263" y="3793"/>
                    <a:pt x="3465" y="3793"/>
                  </a:cubicBezTo>
                  <a:close/>
                  <a:moveTo>
                    <a:pt x="3787" y="5341"/>
                  </a:moveTo>
                  <a:lnTo>
                    <a:pt x="3787" y="5412"/>
                  </a:lnTo>
                  <a:cubicBezTo>
                    <a:pt x="3811" y="5472"/>
                    <a:pt x="3822" y="5531"/>
                    <a:pt x="3846" y="5579"/>
                  </a:cubicBezTo>
                  <a:lnTo>
                    <a:pt x="3632" y="5793"/>
                  </a:lnTo>
                  <a:lnTo>
                    <a:pt x="3596" y="5793"/>
                  </a:lnTo>
                  <a:lnTo>
                    <a:pt x="3370" y="5579"/>
                  </a:lnTo>
                  <a:cubicBezTo>
                    <a:pt x="3406" y="5531"/>
                    <a:pt x="3418" y="5472"/>
                    <a:pt x="3418" y="5412"/>
                  </a:cubicBezTo>
                  <a:lnTo>
                    <a:pt x="3418" y="5341"/>
                  </a:lnTo>
                  <a:close/>
                  <a:moveTo>
                    <a:pt x="3630" y="314"/>
                  </a:moveTo>
                  <a:cubicBezTo>
                    <a:pt x="4485" y="314"/>
                    <a:pt x="5309" y="622"/>
                    <a:pt x="5930" y="1209"/>
                  </a:cubicBezTo>
                  <a:cubicBezTo>
                    <a:pt x="6585" y="1840"/>
                    <a:pt x="6954" y="2686"/>
                    <a:pt x="6954" y="3591"/>
                  </a:cubicBezTo>
                  <a:cubicBezTo>
                    <a:pt x="6918" y="4293"/>
                    <a:pt x="6704" y="4936"/>
                    <a:pt x="6323" y="5484"/>
                  </a:cubicBezTo>
                  <a:cubicBezTo>
                    <a:pt x="5942" y="6020"/>
                    <a:pt x="5430" y="6436"/>
                    <a:pt x="4823" y="6674"/>
                  </a:cubicBezTo>
                  <a:cubicBezTo>
                    <a:pt x="4620" y="6746"/>
                    <a:pt x="4501" y="6948"/>
                    <a:pt x="4501" y="7151"/>
                  </a:cubicBezTo>
                  <a:lnTo>
                    <a:pt x="4501" y="7603"/>
                  </a:lnTo>
                  <a:cubicBezTo>
                    <a:pt x="4501" y="7674"/>
                    <a:pt x="4489" y="7734"/>
                    <a:pt x="4442" y="7794"/>
                  </a:cubicBezTo>
                  <a:lnTo>
                    <a:pt x="4287" y="8044"/>
                  </a:lnTo>
                  <a:cubicBezTo>
                    <a:pt x="4263" y="8055"/>
                    <a:pt x="4251" y="8091"/>
                    <a:pt x="4251" y="8103"/>
                  </a:cubicBezTo>
                  <a:lnTo>
                    <a:pt x="3037" y="8103"/>
                  </a:lnTo>
                  <a:cubicBezTo>
                    <a:pt x="3013" y="8091"/>
                    <a:pt x="3013" y="8055"/>
                    <a:pt x="3001" y="8044"/>
                  </a:cubicBezTo>
                  <a:lnTo>
                    <a:pt x="2834" y="7794"/>
                  </a:lnTo>
                  <a:cubicBezTo>
                    <a:pt x="2799" y="7734"/>
                    <a:pt x="2775" y="7663"/>
                    <a:pt x="2775" y="7603"/>
                  </a:cubicBezTo>
                  <a:lnTo>
                    <a:pt x="2775" y="6067"/>
                  </a:lnTo>
                  <a:cubicBezTo>
                    <a:pt x="2775" y="5996"/>
                    <a:pt x="2822" y="5936"/>
                    <a:pt x="2882" y="5900"/>
                  </a:cubicBezTo>
                  <a:lnTo>
                    <a:pt x="3168" y="5769"/>
                  </a:lnTo>
                  <a:lnTo>
                    <a:pt x="3418" y="6020"/>
                  </a:lnTo>
                  <a:cubicBezTo>
                    <a:pt x="3477" y="6079"/>
                    <a:pt x="3572" y="6127"/>
                    <a:pt x="3656" y="6127"/>
                  </a:cubicBezTo>
                  <a:cubicBezTo>
                    <a:pt x="3751" y="6127"/>
                    <a:pt x="3834" y="6091"/>
                    <a:pt x="3894" y="6020"/>
                  </a:cubicBezTo>
                  <a:lnTo>
                    <a:pt x="4144" y="5769"/>
                  </a:lnTo>
                  <a:lnTo>
                    <a:pt x="4430" y="5900"/>
                  </a:lnTo>
                  <a:cubicBezTo>
                    <a:pt x="4489" y="5936"/>
                    <a:pt x="4537" y="5996"/>
                    <a:pt x="4537" y="6067"/>
                  </a:cubicBezTo>
                  <a:lnTo>
                    <a:pt x="4537" y="6198"/>
                  </a:lnTo>
                  <a:cubicBezTo>
                    <a:pt x="4537" y="6293"/>
                    <a:pt x="4608" y="6365"/>
                    <a:pt x="4704" y="6365"/>
                  </a:cubicBezTo>
                  <a:cubicBezTo>
                    <a:pt x="4787" y="6365"/>
                    <a:pt x="4858" y="6293"/>
                    <a:pt x="4858" y="6198"/>
                  </a:cubicBezTo>
                  <a:lnTo>
                    <a:pt x="4858" y="6067"/>
                  </a:lnTo>
                  <a:cubicBezTo>
                    <a:pt x="4858" y="5877"/>
                    <a:pt x="4751" y="5698"/>
                    <a:pt x="4573" y="5615"/>
                  </a:cubicBezTo>
                  <a:lnTo>
                    <a:pt x="4180" y="5412"/>
                  </a:lnTo>
                  <a:lnTo>
                    <a:pt x="4180" y="5400"/>
                  </a:lnTo>
                  <a:lnTo>
                    <a:pt x="4180" y="5162"/>
                  </a:lnTo>
                  <a:cubicBezTo>
                    <a:pt x="4382" y="5007"/>
                    <a:pt x="4513" y="4757"/>
                    <a:pt x="4513" y="4472"/>
                  </a:cubicBezTo>
                  <a:lnTo>
                    <a:pt x="4513" y="4126"/>
                  </a:lnTo>
                  <a:cubicBezTo>
                    <a:pt x="4513" y="3757"/>
                    <a:pt x="4215" y="3448"/>
                    <a:pt x="3834" y="3448"/>
                  </a:cubicBezTo>
                  <a:lnTo>
                    <a:pt x="3489" y="3448"/>
                  </a:lnTo>
                  <a:cubicBezTo>
                    <a:pt x="3120" y="3448"/>
                    <a:pt x="2810" y="3745"/>
                    <a:pt x="2810" y="4126"/>
                  </a:cubicBezTo>
                  <a:lnTo>
                    <a:pt x="2810" y="4472"/>
                  </a:lnTo>
                  <a:cubicBezTo>
                    <a:pt x="2810" y="4757"/>
                    <a:pt x="2941" y="5007"/>
                    <a:pt x="3156" y="5162"/>
                  </a:cubicBezTo>
                  <a:lnTo>
                    <a:pt x="3156" y="5400"/>
                  </a:lnTo>
                  <a:lnTo>
                    <a:pt x="3156" y="5412"/>
                  </a:lnTo>
                  <a:lnTo>
                    <a:pt x="2751" y="5615"/>
                  </a:lnTo>
                  <a:cubicBezTo>
                    <a:pt x="2572" y="5710"/>
                    <a:pt x="2465" y="5877"/>
                    <a:pt x="2465" y="6067"/>
                  </a:cubicBezTo>
                  <a:lnTo>
                    <a:pt x="2465" y="6674"/>
                  </a:lnTo>
                  <a:cubicBezTo>
                    <a:pt x="1882" y="6448"/>
                    <a:pt x="1382" y="6055"/>
                    <a:pt x="1001" y="5543"/>
                  </a:cubicBezTo>
                  <a:cubicBezTo>
                    <a:pt x="572" y="4960"/>
                    <a:pt x="370" y="4269"/>
                    <a:pt x="382" y="3531"/>
                  </a:cubicBezTo>
                  <a:cubicBezTo>
                    <a:pt x="393" y="2721"/>
                    <a:pt x="727" y="1924"/>
                    <a:pt x="1322" y="1317"/>
                  </a:cubicBezTo>
                  <a:cubicBezTo>
                    <a:pt x="1894" y="709"/>
                    <a:pt x="2668" y="364"/>
                    <a:pt x="3489" y="316"/>
                  </a:cubicBezTo>
                  <a:cubicBezTo>
                    <a:pt x="3536" y="315"/>
                    <a:pt x="3583" y="314"/>
                    <a:pt x="3630" y="314"/>
                  </a:cubicBezTo>
                  <a:close/>
                  <a:moveTo>
                    <a:pt x="4156" y="8436"/>
                  </a:moveTo>
                  <a:lnTo>
                    <a:pt x="4156" y="8794"/>
                  </a:lnTo>
                  <a:lnTo>
                    <a:pt x="3120" y="8806"/>
                  </a:lnTo>
                  <a:cubicBezTo>
                    <a:pt x="3120" y="8806"/>
                    <a:pt x="3108" y="8806"/>
                    <a:pt x="3108" y="8794"/>
                  </a:cubicBezTo>
                  <a:lnTo>
                    <a:pt x="3108" y="8436"/>
                  </a:lnTo>
                  <a:close/>
                  <a:moveTo>
                    <a:pt x="3645" y="0"/>
                  </a:moveTo>
                  <a:cubicBezTo>
                    <a:pt x="3573" y="0"/>
                    <a:pt x="3501" y="3"/>
                    <a:pt x="3430" y="7"/>
                  </a:cubicBezTo>
                  <a:cubicBezTo>
                    <a:pt x="2525" y="54"/>
                    <a:pt x="1679" y="435"/>
                    <a:pt x="1036" y="1114"/>
                  </a:cubicBezTo>
                  <a:cubicBezTo>
                    <a:pt x="393" y="1769"/>
                    <a:pt x="36" y="2626"/>
                    <a:pt x="12" y="3531"/>
                  </a:cubicBezTo>
                  <a:cubicBezTo>
                    <a:pt x="1" y="4341"/>
                    <a:pt x="239" y="5103"/>
                    <a:pt x="715" y="5734"/>
                  </a:cubicBezTo>
                  <a:cubicBezTo>
                    <a:pt x="1144" y="6317"/>
                    <a:pt x="1751" y="6782"/>
                    <a:pt x="2441" y="7020"/>
                  </a:cubicBezTo>
                  <a:lnTo>
                    <a:pt x="2441" y="7591"/>
                  </a:lnTo>
                  <a:cubicBezTo>
                    <a:pt x="2441" y="7734"/>
                    <a:pt x="2477" y="7865"/>
                    <a:pt x="2560" y="7972"/>
                  </a:cubicBezTo>
                  <a:lnTo>
                    <a:pt x="2715" y="8222"/>
                  </a:lnTo>
                  <a:cubicBezTo>
                    <a:pt x="2763" y="8282"/>
                    <a:pt x="2775" y="8353"/>
                    <a:pt x="2775" y="8413"/>
                  </a:cubicBezTo>
                  <a:lnTo>
                    <a:pt x="2775" y="8770"/>
                  </a:lnTo>
                  <a:cubicBezTo>
                    <a:pt x="2775" y="8948"/>
                    <a:pt x="2929" y="9103"/>
                    <a:pt x="3108" y="9103"/>
                  </a:cubicBezTo>
                  <a:lnTo>
                    <a:pt x="4144" y="9103"/>
                  </a:lnTo>
                  <a:cubicBezTo>
                    <a:pt x="4323" y="9103"/>
                    <a:pt x="4477" y="8948"/>
                    <a:pt x="4477" y="8770"/>
                  </a:cubicBezTo>
                  <a:lnTo>
                    <a:pt x="4477" y="8413"/>
                  </a:lnTo>
                  <a:cubicBezTo>
                    <a:pt x="4477" y="8341"/>
                    <a:pt x="4489" y="8282"/>
                    <a:pt x="4537" y="8222"/>
                  </a:cubicBezTo>
                  <a:lnTo>
                    <a:pt x="4704" y="7972"/>
                  </a:lnTo>
                  <a:cubicBezTo>
                    <a:pt x="4775" y="7853"/>
                    <a:pt x="4823" y="7734"/>
                    <a:pt x="4823" y="7591"/>
                  </a:cubicBezTo>
                  <a:lnTo>
                    <a:pt x="4823" y="7151"/>
                  </a:lnTo>
                  <a:cubicBezTo>
                    <a:pt x="4823" y="7079"/>
                    <a:pt x="4858" y="6996"/>
                    <a:pt x="4942" y="6984"/>
                  </a:cubicBezTo>
                  <a:cubicBezTo>
                    <a:pt x="5608" y="6722"/>
                    <a:pt x="6168" y="6270"/>
                    <a:pt x="6585" y="5674"/>
                  </a:cubicBezTo>
                  <a:cubicBezTo>
                    <a:pt x="7001" y="5067"/>
                    <a:pt x="7228" y="4353"/>
                    <a:pt x="7228" y="3626"/>
                  </a:cubicBezTo>
                  <a:cubicBezTo>
                    <a:pt x="7240" y="2614"/>
                    <a:pt x="6835" y="1686"/>
                    <a:pt x="6108" y="995"/>
                  </a:cubicBezTo>
                  <a:cubicBezTo>
                    <a:pt x="5434" y="354"/>
                    <a:pt x="4566" y="0"/>
                    <a:pt x="36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 name="Google Shape;284;p10"/>
            <p:cNvSpPr/>
            <p:nvPr/>
          </p:nvSpPr>
          <p:spPr>
            <a:xfrm>
              <a:off x="4886264" y="3536706"/>
              <a:ext cx="48919" cy="10662"/>
            </a:xfrm>
            <a:custGeom>
              <a:avLst/>
              <a:gdLst/>
              <a:ahLst/>
              <a:cxnLst/>
              <a:rect l="l" t="t" r="r" b="b"/>
              <a:pathLst>
                <a:path w="1537" h="335" extrusionOk="0">
                  <a:moveTo>
                    <a:pt x="167" y="1"/>
                  </a:moveTo>
                  <a:cubicBezTo>
                    <a:pt x="72" y="1"/>
                    <a:pt x="0" y="72"/>
                    <a:pt x="0" y="167"/>
                  </a:cubicBezTo>
                  <a:cubicBezTo>
                    <a:pt x="0" y="251"/>
                    <a:pt x="72" y="334"/>
                    <a:pt x="167" y="334"/>
                  </a:cubicBezTo>
                  <a:lnTo>
                    <a:pt x="1370" y="334"/>
                  </a:lnTo>
                  <a:cubicBezTo>
                    <a:pt x="1465" y="334"/>
                    <a:pt x="1536" y="251"/>
                    <a:pt x="1536" y="167"/>
                  </a:cubicBezTo>
                  <a:cubicBezTo>
                    <a:pt x="1536" y="60"/>
                    <a:pt x="1465" y="1"/>
                    <a:pt x="13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 name="Google Shape;285;p10"/>
            <p:cNvSpPr/>
            <p:nvPr/>
          </p:nvSpPr>
          <p:spPr>
            <a:xfrm>
              <a:off x="5187894" y="3536706"/>
              <a:ext cx="48919" cy="10662"/>
            </a:xfrm>
            <a:custGeom>
              <a:avLst/>
              <a:gdLst/>
              <a:ahLst/>
              <a:cxnLst/>
              <a:rect l="l" t="t" r="r" b="b"/>
              <a:pathLst>
                <a:path w="1537" h="335" extrusionOk="0">
                  <a:moveTo>
                    <a:pt x="167" y="1"/>
                  </a:moveTo>
                  <a:cubicBezTo>
                    <a:pt x="84" y="1"/>
                    <a:pt x="1" y="72"/>
                    <a:pt x="1" y="167"/>
                  </a:cubicBezTo>
                  <a:cubicBezTo>
                    <a:pt x="1" y="251"/>
                    <a:pt x="84" y="334"/>
                    <a:pt x="167" y="334"/>
                  </a:cubicBezTo>
                  <a:lnTo>
                    <a:pt x="1370" y="334"/>
                  </a:lnTo>
                  <a:cubicBezTo>
                    <a:pt x="1465" y="334"/>
                    <a:pt x="1537" y="251"/>
                    <a:pt x="1537" y="167"/>
                  </a:cubicBezTo>
                  <a:cubicBezTo>
                    <a:pt x="1537" y="60"/>
                    <a:pt x="1465" y="1"/>
                    <a:pt x="13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 name="Google Shape;286;p10"/>
            <p:cNvSpPr/>
            <p:nvPr/>
          </p:nvSpPr>
          <p:spPr>
            <a:xfrm>
              <a:off x="5056414" y="3366174"/>
              <a:ext cx="10248" cy="48919"/>
            </a:xfrm>
            <a:custGeom>
              <a:avLst/>
              <a:gdLst/>
              <a:ahLst/>
              <a:cxnLst/>
              <a:rect l="l" t="t" r="r" b="b"/>
              <a:pathLst>
                <a:path w="322" h="1537" extrusionOk="0">
                  <a:moveTo>
                    <a:pt x="167" y="1"/>
                  </a:moveTo>
                  <a:cubicBezTo>
                    <a:pt x="72" y="1"/>
                    <a:pt x="0" y="72"/>
                    <a:pt x="0" y="168"/>
                  </a:cubicBezTo>
                  <a:lnTo>
                    <a:pt x="0" y="1370"/>
                  </a:lnTo>
                  <a:cubicBezTo>
                    <a:pt x="0" y="1465"/>
                    <a:pt x="72" y="1537"/>
                    <a:pt x="167" y="1537"/>
                  </a:cubicBezTo>
                  <a:cubicBezTo>
                    <a:pt x="250" y="1537"/>
                    <a:pt x="322" y="1465"/>
                    <a:pt x="322" y="1370"/>
                  </a:cubicBezTo>
                  <a:lnTo>
                    <a:pt x="322" y="168"/>
                  </a:lnTo>
                  <a:cubicBezTo>
                    <a:pt x="322" y="72"/>
                    <a:pt x="250" y="1"/>
                    <a:pt x="16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 name="Google Shape;287;p10"/>
            <p:cNvSpPr/>
            <p:nvPr/>
          </p:nvSpPr>
          <p:spPr>
            <a:xfrm>
              <a:off x="4978723" y="3650744"/>
              <a:ext cx="22757" cy="29249"/>
            </a:xfrm>
            <a:custGeom>
              <a:avLst/>
              <a:gdLst/>
              <a:ahLst/>
              <a:cxnLst/>
              <a:rect l="l" t="t" r="r" b="b"/>
              <a:pathLst>
                <a:path w="715" h="919" extrusionOk="0">
                  <a:moveTo>
                    <a:pt x="525" y="1"/>
                  </a:moveTo>
                  <a:cubicBezTo>
                    <a:pt x="470" y="1"/>
                    <a:pt x="413" y="30"/>
                    <a:pt x="381" y="85"/>
                  </a:cubicBezTo>
                  <a:lnTo>
                    <a:pt x="48" y="680"/>
                  </a:lnTo>
                  <a:cubicBezTo>
                    <a:pt x="0" y="752"/>
                    <a:pt x="24" y="859"/>
                    <a:pt x="108" y="894"/>
                  </a:cubicBezTo>
                  <a:cubicBezTo>
                    <a:pt x="131" y="918"/>
                    <a:pt x="167" y="918"/>
                    <a:pt x="179" y="918"/>
                  </a:cubicBezTo>
                  <a:cubicBezTo>
                    <a:pt x="239" y="918"/>
                    <a:pt x="286" y="883"/>
                    <a:pt x="310" y="835"/>
                  </a:cubicBezTo>
                  <a:lnTo>
                    <a:pt x="655" y="240"/>
                  </a:lnTo>
                  <a:cubicBezTo>
                    <a:pt x="715" y="156"/>
                    <a:pt x="703" y="61"/>
                    <a:pt x="608" y="25"/>
                  </a:cubicBezTo>
                  <a:cubicBezTo>
                    <a:pt x="583" y="9"/>
                    <a:pt x="554" y="1"/>
                    <a:pt x="52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 name="Google Shape;288;p10"/>
            <p:cNvSpPr/>
            <p:nvPr/>
          </p:nvSpPr>
          <p:spPr>
            <a:xfrm>
              <a:off x="5121597" y="3403380"/>
              <a:ext cx="22757" cy="29154"/>
            </a:xfrm>
            <a:custGeom>
              <a:avLst/>
              <a:gdLst/>
              <a:ahLst/>
              <a:cxnLst/>
              <a:rect l="l" t="t" r="r" b="b"/>
              <a:pathLst>
                <a:path w="715" h="916" extrusionOk="0">
                  <a:moveTo>
                    <a:pt x="537" y="1"/>
                  </a:moveTo>
                  <a:cubicBezTo>
                    <a:pt x="476" y="1"/>
                    <a:pt x="418" y="33"/>
                    <a:pt x="393" y="82"/>
                  </a:cubicBezTo>
                  <a:lnTo>
                    <a:pt x="48" y="677"/>
                  </a:lnTo>
                  <a:cubicBezTo>
                    <a:pt x="0" y="749"/>
                    <a:pt x="36" y="856"/>
                    <a:pt x="107" y="904"/>
                  </a:cubicBezTo>
                  <a:cubicBezTo>
                    <a:pt x="143" y="915"/>
                    <a:pt x="167" y="915"/>
                    <a:pt x="179" y="915"/>
                  </a:cubicBezTo>
                  <a:cubicBezTo>
                    <a:pt x="238" y="915"/>
                    <a:pt x="286" y="880"/>
                    <a:pt x="322" y="844"/>
                  </a:cubicBezTo>
                  <a:lnTo>
                    <a:pt x="655" y="249"/>
                  </a:lnTo>
                  <a:cubicBezTo>
                    <a:pt x="715" y="165"/>
                    <a:pt x="691" y="70"/>
                    <a:pt x="619" y="22"/>
                  </a:cubicBezTo>
                  <a:cubicBezTo>
                    <a:pt x="593" y="8"/>
                    <a:pt x="565"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 name="Google Shape;289;p10"/>
            <p:cNvSpPr/>
            <p:nvPr/>
          </p:nvSpPr>
          <p:spPr>
            <a:xfrm>
              <a:off x="4922643" y="3459842"/>
              <a:ext cx="31095" cy="21197"/>
            </a:xfrm>
            <a:custGeom>
              <a:avLst/>
              <a:gdLst/>
              <a:ahLst/>
              <a:cxnLst/>
              <a:rect l="l" t="t" r="r" b="b"/>
              <a:pathLst>
                <a:path w="977" h="666" extrusionOk="0">
                  <a:moveTo>
                    <a:pt x="199" y="1"/>
                  </a:moveTo>
                  <a:cubicBezTo>
                    <a:pt x="141" y="1"/>
                    <a:pt x="81" y="33"/>
                    <a:pt x="48" y="82"/>
                  </a:cubicBezTo>
                  <a:cubicBezTo>
                    <a:pt x="0" y="153"/>
                    <a:pt x="36" y="261"/>
                    <a:pt x="108" y="308"/>
                  </a:cubicBezTo>
                  <a:lnTo>
                    <a:pt x="703" y="642"/>
                  </a:lnTo>
                  <a:cubicBezTo>
                    <a:pt x="739" y="665"/>
                    <a:pt x="762" y="665"/>
                    <a:pt x="774" y="665"/>
                  </a:cubicBezTo>
                  <a:cubicBezTo>
                    <a:pt x="834" y="665"/>
                    <a:pt x="881" y="630"/>
                    <a:pt x="917" y="582"/>
                  </a:cubicBezTo>
                  <a:cubicBezTo>
                    <a:pt x="977" y="511"/>
                    <a:pt x="941" y="404"/>
                    <a:pt x="870" y="368"/>
                  </a:cubicBezTo>
                  <a:lnTo>
                    <a:pt x="274" y="23"/>
                  </a:lnTo>
                  <a:cubicBezTo>
                    <a:pt x="252" y="8"/>
                    <a:pt x="226" y="1"/>
                    <a:pt x="1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 name="Google Shape;290;p10"/>
            <p:cNvSpPr/>
            <p:nvPr/>
          </p:nvSpPr>
          <p:spPr>
            <a:xfrm>
              <a:off x="5169720" y="3602334"/>
              <a:ext cx="30714" cy="21197"/>
            </a:xfrm>
            <a:custGeom>
              <a:avLst/>
              <a:gdLst/>
              <a:ahLst/>
              <a:cxnLst/>
              <a:rect l="l" t="t" r="r" b="b"/>
              <a:pathLst>
                <a:path w="965" h="666" extrusionOk="0">
                  <a:moveTo>
                    <a:pt x="187" y="1"/>
                  </a:moveTo>
                  <a:cubicBezTo>
                    <a:pt x="129" y="1"/>
                    <a:pt x="69" y="33"/>
                    <a:pt x="36" y="82"/>
                  </a:cubicBezTo>
                  <a:cubicBezTo>
                    <a:pt x="0" y="153"/>
                    <a:pt x="24" y="260"/>
                    <a:pt x="95" y="308"/>
                  </a:cubicBezTo>
                  <a:lnTo>
                    <a:pt x="691" y="653"/>
                  </a:lnTo>
                  <a:cubicBezTo>
                    <a:pt x="727" y="665"/>
                    <a:pt x="750" y="665"/>
                    <a:pt x="774" y="665"/>
                  </a:cubicBezTo>
                  <a:cubicBezTo>
                    <a:pt x="834" y="665"/>
                    <a:pt x="869" y="629"/>
                    <a:pt x="905" y="594"/>
                  </a:cubicBezTo>
                  <a:cubicBezTo>
                    <a:pt x="965" y="510"/>
                    <a:pt x="953" y="415"/>
                    <a:pt x="857" y="368"/>
                  </a:cubicBezTo>
                  <a:lnTo>
                    <a:pt x="262" y="22"/>
                  </a:lnTo>
                  <a:cubicBezTo>
                    <a:pt x="240" y="7"/>
                    <a:pt x="214" y="1"/>
                    <a:pt x="1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 name="Google Shape;291;p10"/>
            <p:cNvSpPr/>
            <p:nvPr/>
          </p:nvSpPr>
          <p:spPr>
            <a:xfrm>
              <a:off x="5121597" y="3650744"/>
              <a:ext cx="22757" cy="29249"/>
            </a:xfrm>
            <a:custGeom>
              <a:avLst/>
              <a:gdLst/>
              <a:ahLst/>
              <a:cxnLst/>
              <a:rect l="l" t="t" r="r" b="b"/>
              <a:pathLst>
                <a:path w="715" h="919" extrusionOk="0">
                  <a:moveTo>
                    <a:pt x="190" y="1"/>
                  </a:moveTo>
                  <a:cubicBezTo>
                    <a:pt x="161" y="1"/>
                    <a:pt x="132" y="9"/>
                    <a:pt x="107" y="25"/>
                  </a:cubicBezTo>
                  <a:cubicBezTo>
                    <a:pt x="36" y="61"/>
                    <a:pt x="0" y="168"/>
                    <a:pt x="48" y="240"/>
                  </a:cubicBezTo>
                  <a:lnTo>
                    <a:pt x="393" y="835"/>
                  </a:lnTo>
                  <a:cubicBezTo>
                    <a:pt x="417" y="883"/>
                    <a:pt x="476" y="918"/>
                    <a:pt x="524" y="918"/>
                  </a:cubicBezTo>
                  <a:cubicBezTo>
                    <a:pt x="560" y="918"/>
                    <a:pt x="584" y="918"/>
                    <a:pt x="595" y="894"/>
                  </a:cubicBezTo>
                  <a:cubicBezTo>
                    <a:pt x="691" y="859"/>
                    <a:pt x="715" y="752"/>
                    <a:pt x="679" y="680"/>
                  </a:cubicBezTo>
                  <a:lnTo>
                    <a:pt x="334" y="85"/>
                  </a:lnTo>
                  <a:cubicBezTo>
                    <a:pt x="302" y="30"/>
                    <a:pt x="245" y="1"/>
                    <a:pt x="1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 name="Google Shape;292;p10"/>
            <p:cNvSpPr/>
            <p:nvPr/>
          </p:nvSpPr>
          <p:spPr>
            <a:xfrm>
              <a:off x="4978723" y="3403380"/>
              <a:ext cx="22757" cy="29154"/>
            </a:xfrm>
            <a:custGeom>
              <a:avLst/>
              <a:gdLst/>
              <a:ahLst/>
              <a:cxnLst/>
              <a:rect l="l" t="t" r="r" b="b"/>
              <a:pathLst>
                <a:path w="715" h="916" extrusionOk="0">
                  <a:moveTo>
                    <a:pt x="182" y="1"/>
                  </a:moveTo>
                  <a:cubicBezTo>
                    <a:pt x="156" y="1"/>
                    <a:pt x="130" y="8"/>
                    <a:pt x="108" y="22"/>
                  </a:cubicBezTo>
                  <a:cubicBezTo>
                    <a:pt x="24" y="70"/>
                    <a:pt x="0" y="177"/>
                    <a:pt x="48" y="249"/>
                  </a:cubicBezTo>
                  <a:lnTo>
                    <a:pt x="381" y="844"/>
                  </a:lnTo>
                  <a:cubicBezTo>
                    <a:pt x="417" y="892"/>
                    <a:pt x="477" y="915"/>
                    <a:pt x="524" y="915"/>
                  </a:cubicBezTo>
                  <a:cubicBezTo>
                    <a:pt x="548" y="915"/>
                    <a:pt x="584" y="915"/>
                    <a:pt x="596" y="904"/>
                  </a:cubicBezTo>
                  <a:cubicBezTo>
                    <a:pt x="703" y="856"/>
                    <a:pt x="715" y="749"/>
                    <a:pt x="667" y="677"/>
                  </a:cubicBezTo>
                  <a:lnTo>
                    <a:pt x="322" y="82"/>
                  </a:lnTo>
                  <a:cubicBezTo>
                    <a:pt x="297" y="33"/>
                    <a:pt x="239" y="1"/>
                    <a:pt x="1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 name="Google Shape;293;p10"/>
            <p:cNvSpPr/>
            <p:nvPr/>
          </p:nvSpPr>
          <p:spPr>
            <a:xfrm>
              <a:off x="5169720" y="3459842"/>
              <a:ext cx="30714" cy="21197"/>
            </a:xfrm>
            <a:custGeom>
              <a:avLst/>
              <a:gdLst/>
              <a:ahLst/>
              <a:cxnLst/>
              <a:rect l="l" t="t" r="r" b="b"/>
              <a:pathLst>
                <a:path w="965" h="666" extrusionOk="0">
                  <a:moveTo>
                    <a:pt x="771" y="1"/>
                  </a:moveTo>
                  <a:cubicBezTo>
                    <a:pt x="744" y="1"/>
                    <a:pt x="717" y="8"/>
                    <a:pt x="691" y="23"/>
                  </a:cubicBezTo>
                  <a:lnTo>
                    <a:pt x="95" y="368"/>
                  </a:lnTo>
                  <a:cubicBezTo>
                    <a:pt x="24" y="404"/>
                    <a:pt x="0" y="511"/>
                    <a:pt x="36" y="582"/>
                  </a:cubicBezTo>
                  <a:cubicBezTo>
                    <a:pt x="72" y="630"/>
                    <a:pt x="131" y="665"/>
                    <a:pt x="179" y="665"/>
                  </a:cubicBezTo>
                  <a:cubicBezTo>
                    <a:pt x="203" y="665"/>
                    <a:pt x="238" y="665"/>
                    <a:pt x="250" y="642"/>
                  </a:cubicBezTo>
                  <a:lnTo>
                    <a:pt x="846" y="308"/>
                  </a:lnTo>
                  <a:cubicBezTo>
                    <a:pt x="953" y="261"/>
                    <a:pt x="965" y="153"/>
                    <a:pt x="917" y="82"/>
                  </a:cubicBezTo>
                  <a:cubicBezTo>
                    <a:pt x="884" y="33"/>
                    <a:pt x="829" y="1"/>
                    <a:pt x="7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 name="Google Shape;294;p10"/>
            <p:cNvSpPr/>
            <p:nvPr/>
          </p:nvSpPr>
          <p:spPr>
            <a:xfrm>
              <a:off x="4922643" y="3602334"/>
              <a:ext cx="31095" cy="21197"/>
            </a:xfrm>
            <a:custGeom>
              <a:avLst/>
              <a:gdLst/>
              <a:ahLst/>
              <a:cxnLst/>
              <a:rect l="l" t="t" r="r" b="b"/>
              <a:pathLst>
                <a:path w="977" h="666" extrusionOk="0">
                  <a:moveTo>
                    <a:pt x="778" y="1"/>
                  </a:moveTo>
                  <a:cubicBezTo>
                    <a:pt x="751" y="1"/>
                    <a:pt x="725" y="7"/>
                    <a:pt x="703" y="22"/>
                  </a:cubicBezTo>
                  <a:lnTo>
                    <a:pt x="108" y="368"/>
                  </a:lnTo>
                  <a:cubicBezTo>
                    <a:pt x="36" y="415"/>
                    <a:pt x="0" y="510"/>
                    <a:pt x="48" y="594"/>
                  </a:cubicBezTo>
                  <a:cubicBezTo>
                    <a:pt x="84" y="629"/>
                    <a:pt x="131" y="665"/>
                    <a:pt x="179" y="665"/>
                  </a:cubicBezTo>
                  <a:cubicBezTo>
                    <a:pt x="215" y="665"/>
                    <a:pt x="238" y="665"/>
                    <a:pt x="262" y="653"/>
                  </a:cubicBezTo>
                  <a:lnTo>
                    <a:pt x="858" y="308"/>
                  </a:lnTo>
                  <a:cubicBezTo>
                    <a:pt x="941" y="260"/>
                    <a:pt x="977" y="153"/>
                    <a:pt x="929" y="82"/>
                  </a:cubicBezTo>
                  <a:cubicBezTo>
                    <a:pt x="896" y="33"/>
                    <a:pt x="836"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5" name="Google Shape;295;p10"/>
            <p:cNvSpPr/>
            <p:nvPr/>
          </p:nvSpPr>
          <p:spPr>
            <a:xfrm>
              <a:off x="5077993" y="3451758"/>
              <a:ext cx="70912" cy="62637"/>
            </a:xfrm>
            <a:custGeom>
              <a:avLst/>
              <a:gdLst/>
              <a:ahLst/>
              <a:cxnLst/>
              <a:rect l="l" t="t" r="r" b="b"/>
              <a:pathLst>
                <a:path w="2228" h="1968" extrusionOk="0">
                  <a:moveTo>
                    <a:pt x="186" y="1"/>
                  </a:moveTo>
                  <a:cubicBezTo>
                    <a:pt x="104" y="1"/>
                    <a:pt x="35" y="47"/>
                    <a:pt x="25" y="122"/>
                  </a:cubicBezTo>
                  <a:cubicBezTo>
                    <a:pt x="1" y="217"/>
                    <a:pt x="49" y="300"/>
                    <a:pt x="144" y="312"/>
                  </a:cubicBezTo>
                  <a:cubicBezTo>
                    <a:pt x="930" y="527"/>
                    <a:pt x="1584" y="1098"/>
                    <a:pt x="1894" y="1860"/>
                  </a:cubicBezTo>
                  <a:cubicBezTo>
                    <a:pt x="1930" y="1920"/>
                    <a:pt x="1989" y="1967"/>
                    <a:pt x="2049" y="1967"/>
                  </a:cubicBezTo>
                  <a:cubicBezTo>
                    <a:pt x="2061" y="1967"/>
                    <a:pt x="2085" y="1967"/>
                    <a:pt x="2108" y="1955"/>
                  </a:cubicBezTo>
                  <a:cubicBezTo>
                    <a:pt x="2192" y="1908"/>
                    <a:pt x="2227" y="1812"/>
                    <a:pt x="2192" y="1729"/>
                  </a:cubicBezTo>
                  <a:cubicBezTo>
                    <a:pt x="1846" y="884"/>
                    <a:pt x="1108" y="229"/>
                    <a:pt x="215" y="3"/>
                  </a:cubicBezTo>
                  <a:cubicBezTo>
                    <a:pt x="206" y="1"/>
                    <a:pt x="196" y="1"/>
                    <a:pt x="1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 name="Imagen 1">
            <a:extLst>
              <a:ext uri="{FF2B5EF4-FFF2-40B4-BE49-F238E27FC236}">
                <a16:creationId xmlns:a16="http://schemas.microsoft.com/office/drawing/2014/main" id="{2487C9B4-4242-137D-7169-A5F299CE14A4}"/>
              </a:ext>
            </a:extLst>
          </p:cNvPr>
          <p:cNvPicPr>
            <a:picLocks noChangeAspect="1"/>
          </p:cNvPicPr>
          <p:nvPr/>
        </p:nvPicPr>
        <p:blipFill>
          <a:blip r:embed="rId4"/>
          <a:stretch>
            <a:fillRect/>
          </a:stretch>
        </p:blipFill>
        <p:spPr>
          <a:xfrm>
            <a:off x="123372" y="4810466"/>
            <a:ext cx="863600" cy="190500"/>
          </a:xfrm>
          <a:prstGeom prst="rect">
            <a:avLst/>
          </a:prstGeom>
        </p:spPr>
      </p:pic>
    </p:spTree>
    <p:extLst>
      <p:ext uri="{BB962C8B-B14F-4D97-AF65-F5344CB8AC3E}">
        <p14:creationId xmlns:p14="http://schemas.microsoft.com/office/powerpoint/2010/main" val="2031357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5"/>
          <p:cNvSpPr txBox="1">
            <a:spLocks noGrp="1"/>
          </p:cNvSpPr>
          <p:nvPr>
            <p:ph type="subTitle" idx="1"/>
          </p:nvPr>
        </p:nvSpPr>
        <p:spPr>
          <a:xfrm>
            <a:off x="374072" y="1867442"/>
            <a:ext cx="2022367" cy="644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1000"/>
              <a:t>Adoptar un enfoque crítico con respecto a la información</a:t>
            </a:r>
            <a:endParaRPr sz="1000"/>
          </a:p>
        </p:txBody>
      </p:sp>
      <p:sp>
        <p:nvSpPr>
          <p:cNvPr id="102" name="Google Shape;102;p5"/>
          <p:cNvSpPr txBox="1">
            <a:spLocks noGrp="1"/>
          </p:cNvSpPr>
          <p:nvPr>
            <p:ph type="subTitle" idx="3"/>
          </p:nvPr>
        </p:nvSpPr>
        <p:spPr>
          <a:xfrm>
            <a:off x="2927122" y="1923977"/>
            <a:ext cx="1917900" cy="96971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1000"/>
              <a:t>Reconocer cómo los medios de comunicación evocan reacciones emocionales en los consumidores</a:t>
            </a:r>
            <a:endParaRPr sz="1000"/>
          </a:p>
        </p:txBody>
      </p:sp>
      <p:sp>
        <p:nvSpPr>
          <p:cNvPr id="103" name="Google Shape;103;p5"/>
          <p:cNvSpPr txBox="1">
            <a:spLocks noGrp="1"/>
          </p:cNvSpPr>
          <p:nvPr>
            <p:ph type="subTitle" idx="5"/>
          </p:nvPr>
        </p:nvSpPr>
        <p:spPr>
          <a:xfrm>
            <a:off x="2950402" y="3444924"/>
            <a:ext cx="2079883" cy="110180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1000"/>
              <a:t>Aprender a pensar críticamente sobre los cambios que se han producido en el ecosistema de la información en los últimos 20 años</a:t>
            </a:r>
            <a:endParaRPr sz="1000"/>
          </a:p>
        </p:txBody>
      </p:sp>
      <p:sp>
        <p:nvSpPr>
          <p:cNvPr id="104" name="Google Shape;104;p5"/>
          <p:cNvSpPr txBox="1">
            <a:spLocks noGrp="1"/>
          </p:cNvSpPr>
          <p:nvPr>
            <p:ph type="subTitle" idx="7"/>
          </p:nvPr>
        </p:nvSpPr>
        <p:spPr>
          <a:xfrm>
            <a:off x="433443" y="3411935"/>
            <a:ext cx="2249824" cy="89979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1000"/>
              <a:t>Comprender nuestra vulnerabilidad a la información e identificar sus propios hábitos de consumo de medios</a:t>
            </a:r>
            <a:endParaRPr sz="1000"/>
          </a:p>
        </p:txBody>
      </p:sp>
      <p:sp>
        <p:nvSpPr>
          <p:cNvPr id="105" name="Google Shape;105;p5"/>
          <p:cNvSpPr txBox="1">
            <a:spLocks noGrp="1"/>
          </p:cNvSpPr>
          <p:nvPr>
            <p:ph type="title" idx="8"/>
          </p:nvPr>
        </p:nvSpPr>
        <p:spPr>
          <a:xfrm>
            <a:off x="489817" y="1363904"/>
            <a:ext cx="1028700" cy="554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01</a:t>
            </a:r>
            <a:endParaRPr/>
          </a:p>
        </p:txBody>
      </p:sp>
      <p:sp>
        <p:nvSpPr>
          <p:cNvPr id="106" name="Google Shape;106;p5"/>
          <p:cNvSpPr txBox="1">
            <a:spLocks noGrp="1"/>
          </p:cNvSpPr>
          <p:nvPr>
            <p:ph type="title" idx="9"/>
          </p:nvPr>
        </p:nvSpPr>
        <p:spPr>
          <a:xfrm>
            <a:off x="2846337" y="1371244"/>
            <a:ext cx="1028700" cy="554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02</a:t>
            </a:r>
            <a:endParaRPr/>
          </a:p>
        </p:txBody>
      </p:sp>
      <p:sp>
        <p:nvSpPr>
          <p:cNvPr id="107" name="Google Shape;107;p5"/>
          <p:cNvSpPr txBox="1">
            <a:spLocks noGrp="1"/>
          </p:cNvSpPr>
          <p:nvPr>
            <p:ph type="title" idx="13"/>
          </p:nvPr>
        </p:nvSpPr>
        <p:spPr>
          <a:xfrm>
            <a:off x="577105" y="2885223"/>
            <a:ext cx="1028700" cy="554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05</a:t>
            </a:r>
            <a:endParaRPr/>
          </a:p>
        </p:txBody>
      </p:sp>
      <p:sp>
        <p:nvSpPr>
          <p:cNvPr id="108" name="Google Shape;108;p5"/>
          <p:cNvSpPr txBox="1">
            <a:spLocks noGrp="1"/>
          </p:cNvSpPr>
          <p:nvPr>
            <p:ph type="title" idx="14"/>
          </p:nvPr>
        </p:nvSpPr>
        <p:spPr>
          <a:xfrm>
            <a:off x="2837241" y="2910665"/>
            <a:ext cx="1028700" cy="554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06</a:t>
            </a:r>
            <a:endParaRPr/>
          </a:p>
        </p:txBody>
      </p:sp>
      <p:cxnSp>
        <p:nvCxnSpPr>
          <p:cNvPr id="109" name="Google Shape;109;p5"/>
          <p:cNvCxnSpPr/>
          <p:nvPr/>
        </p:nvCxnSpPr>
        <p:spPr>
          <a:xfrm rot="10800000">
            <a:off x="2930917" y="1880657"/>
            <a:ext cx="1635900" cy="0"/>
          </a:xfrm>
          <a:prstGeom prst="straightConnector1">
            <a:avLst/>
          </a:prstGeom>
          <a:noFill/>
          <a:ln w="19050" cap="flat" cmpd="sng">
            <a:solidFill>
              <a:schemeClr val="lt1"/>
            </a:solidFill>
            <a:prstDash val="solid"/>
            <a:round/>
            <a:headEnd type="none" w="sm" len="sm"/>
            <a:tailEnd type="none" w="sm" len="sm"/>
          </a:ln>
        </p:spPr>
      </p:cxnSp>
      <p:cxnSp>
        <p:nvCxnSpPr>
          <p:cNvPr id="110" name="Google Shape;110;p5"/>
          <p:cNvCxnSpPr/>
          <p:nvPr/>
        </p:nvCxnSpPr>
        <p:spPr>
          <a:xfrm rot="10800000">
            <a:off x="2965014" y="3399666"/>
            <a:ext cx="1635900" cy="0"/>
          </a:xfrm>
          <a:prstGeom prst="straightConnector1">
            <a:avLst/>
          </a:prstGeom>
          <a:noFill/>
          <a:ln w="19050" cap="flat" cmpd="sng">
            <a:solidFill>
              <a:schemeClr val="lt1"/>
            </a:solidFill>
            <a:prstDash val="solid"/>
            <a:round/>
            <a:headEnd type="none" w="sm" len="sm"/>
            <a:tailEnd type="none" w="sm" len="sm"/>
          </a:ln>
        </p:spPr>
      </p:cxnSp>
      <p:cxnSp>
        <p:nvCxnSpPr>
          <p:cNvPr id="111" name="Google Shape;111;p5"/>
          <p:cNvCxnSpPr/>
          <p:nvPr/>
        </p:nvCxnSpPr>
        <p:spPr>
          <a:xfrm rot="10800000">
            <a:off x="541745" y="1917088"/>
            <a:ext cx="1635900" cy="0"/>
          </a:xfrm>
          <a:prstGeom prst="straightConnector1">
            <a:avLst/>
          </a:prstGeom>
          <a:noFill/>
          <a:ln w="19050" cap="flat" cmpd="sng">
            <a:solidFill>
              <a:schemeClr val="lt1"/>
            </a:solidFill>
            <a:prstDash val="solid"/>
            <a:round/>
            <a:headEnd type="none" w="sm" len="sm"/>
            <a:tailEnd type="none" w="sm" len="sm"/>
          </a:ln>
        </p:spPr>
      </p:cxnSp>
      <p:cxnSp>
        <p:nvCxnSpPr>
          <p:cNvPr id="112" name="Google Shape;112;p5"/>
          <p:cNvCxnSpPr/>
          <p:nvPr/>
        </p:nvCxnSpPr>
        <p:spPr>
          <a:xfrm rot="10800000">
            <a:off x="572070" y="3411935"/>
            <a:ext cx="1635900" cy="0"/>
          </a:xfrm>
          <a:prstGeom prst="straightConnector1">
            <a:avLst/>
          </a:prstGeom>
          <a:noFill/>
          <a:ln w="19050" cap="flat" cmpd="sng">
            <a:solidFill>
              <a:schemeClr val="lt1"/>
            </a:solidFill>
            <a:prstDash val="solid"/>
            <a:round/>
            <a:headEnd type="none" w="sm" len="sm"/>
            <a:tailEnd type="none" w="sm" len="sm"/>
          </a:ln>
        </p:spPr>
      </p:cxnSp>
      <p:cxnSp>
        <p:nvCxnSpPr>
          <p:cNvPr id="113" name="Google Shape;113;p5"/>
          <p:cNvCxnSpPr/>
          <p:nvPr/>
        </p:nvCxnSpPr>
        <p:spPr>
          <a:xfrm>
            <a:off x="2701559" y="1648162"/>
            <a:ext cx="34037" cy="2903186"/>
          </a:xfrm>
          <a:prstGeom prst="straightConnector1">
            <a:avLst/>
          </a:prstGeom>
          <a:noFill/>
          <a:ln w="19050" cap="flat" cmpd="sng">
            <a:solidFill>
              <a:schemeClr val="lt1"/>
            </a:solidFill>
            <a:prstDash val="solid"/>
            <a:round/>
            <a:headEnd type="none" w="sm" len="sm"/>
            <a:tailEnd type="none" w="sm" len="sm"/>
          </a:ln>
        </p:spPr>
      </p:cxnSp>
      <p:grpSp>
        <p:nvGrpSpPr>
          <p:cNvPr id="114" name="Google Shape;114;p5"/>
          <p:cNvGrpSpPr/>
          <p:nvPr/>
        </p:nvGrpSpPr>
        <p:grpSpPr>
          <a:xfrm>
            <a:off x="4167750" y="4704850"/>
            <a:ext cx="808500" cy="92100"/>
            <a:chOff x="3570750" y="4704850"/>
            <a:chExt cx="808500" cy="92100"/>
          </a:xfrm>
        </p:grpSpPr>
        <p:sp>
          <p:nvSpPr>
            <p:cNvPr id="115" name="Google Shape;115;p5"/>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5"/>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5"/>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5"/>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19" name="Google Shape;119;p5"/>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120" name="Google Shape;120;p5"/>
          <p:cNvSpPr txBox="1"/>
          <p:nvPr/>
        </p:nvSpPr>
        <p:spPr>
          <a:xfrm>
            <a:off x="282003" y="360586"/>
            <a:ext cx="5692810" cy="673025"/>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 sz="2400" b="1" i="0" u="none" strike="noStrike" cap="none">
                <a:solidFill>
                  <a:schemeClr val="lt1"/>
                </a:solidFill>
                <a:latin typeface="Montserrat"/>
                <a:ea typeface="Montserrat"/>
                <a:cs typeface="Montserrat"/>
                <a:sym typeface="Montserrat"/>
              </a:rPr>
              <a:t>Objetivos de la formación – Resultados de aprendizaje</a:t>
            </a:r>
            <a:endParaRPr sz="2400" b="1" i="0" u="none" strike="noStrike" cap="none">
              <a:solidFill>
                <a:schemeClr val="lt1"/>
              </a:solidFill>
              <a:latin typeface="Montserrat"/>
              <a:ea typeface="Montserrat"/>
              <a:cs typeface="Montserrat"/>
              <a:sym typeface="Montserrat"/>
            </a:endParaRPr>
          </a:p>
        </p:txBody>
      </p:sp>
      <p:cxnSp>
        <p:nvCxnSpPr>
          <p:cNvPr id="121" name="Google Shape;121;p5"/>
          <p:cNvCxnSpPr/>
          <p:nvPr/>
        </p:nvCxnSpPr>
        <p:spPr>
          <a:xfrm>
            <a:off x="4995732" y="1633599"/>
            <a:ext cx="34037" cy="2903186"/>
          </a:xfrm>
          <a:prstGeom prst="straightConnector1">
            <a:avLst/>
          </a:prstGeom>
          <a:noFill/>
          <a:ln w="19050" cap="flat" cmpd="sng">
            <a:solidFill>
              <a:schemeClr val="lt1"/>
            </a:solidFill>
            <a:prstDash val="solid"/>
            <a:round/>
            <a:headEnd type="none" w="sm" len="sm"/>
            <a:tailEnd type="none" w="sm" len="sm"/>
          </a:ln>
        </p:spPr>
      </p:cxnSp>
      <p:sp>
        <p:nvSpPr>
          <p:cNvPr id="122" name="Google Shape;122;p5"/>
          <p:cNvSpPr txBox="1"/>
          <p:nvPr/>
        </p:nvSpPr>
        <p:spPr>
          <a:xfrm>
            <a:off x="7168576" y="1846362"/>
            <a:ext cx="1795625" cy="2130723"/>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000" b="0" i="0" u="none" strike="noStrike" cap="none">
                <a:solidFill>
                  <a:schemeClr val="lt1"/>
                </a:solidFill>
                <a:latin typeface="Open Sans"/>
                <a:ea typeface="Open Sans"/>
                <a:cs typeface="Open Sans"/>
                <a:sym typeface="Open Sans"/>
              </a:rPr>
              <a:t>Reconocer los diferentes tipos de contenido de los medios de comunicación y las diferentes formas de transmitir información, como la información, la propaganda, la publicidad social, las relaciones públicas y la publicidad comercial.</a:t>
            </a:r>
            <a:endParaRPr sz="1000" b="0" i="0" u="none" strike="noStrike" cap="none">
              <a:solidFill>
                <a:schemeClr val="lt1"/>
              </a:solidFill>
              <a:latin typeface="Open Sans"/>
              <a:ea typeface="Open Sans"/>
              <a:cs typeface="Open Sans"/>
              <a:sym typeface="Open Sans"/>
            </a:endParaRPr>
          </a:p>
        </p:txBody>
      </p:sp>
      <p:sp>
        <p:nvSpPr>
          <p:cNvPr id="123" name="Google Shape;123;p5"/>
          <p:cNvSpPr txBox="1"/>
          <p:nvPr/>
        </p:nvSpPr>
        <p:spPr>
          <a:xfrm>
            <a:off x="7127982" y="1307210"/>
            <a:ext cx="1028700" cy="5544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lt1"/>
              </a:buClr>
              <a:buSzPts val="2400"/>
              <a:buFont typeface="Montserrat"/>
              <a:buNone/>
            </a:pPr>
            <a:r>
              <a:rPr lang="en" sz="2400" b="1" i="0" u="none" strike="noStrike" cap="none">
                <a:solidFill>
                  <a:schemeClr val="lt1"/>
                </a:solidFill>
                <a:latin typeface="Montserrat"/>
                <a:ea typeface="Montserrat"/>
                <a:cs typeface="Montserrat"/>
                <a:sym typeface="Montserrat"/>
              </a:rPr>
              <a:t>04</a:t>
            </a:r>
            <a:endParaRPr sz="2400" b="1" i="0" u="none" strike="noStrike" cap="none">
              <a:solidFill>
                <a:schemeClr val="lt1"/>
              </a:solidFill>
              <a:latin typeface="Montserrat"/>
              <a:ea typeface="Montserrat"/>
              <a:cs typeface="Montserrat"/>
              <a:sym typeface="Montserrat"/>
            </a:endParaRPr>
          </a:p>
        </p:txBody>
      </p:sp>
      <p:cxnSp>
        <p:nvCxnSpPr>
          <p:cNvPr id="124" name="Google Shape;124;p5"/>
          <p:cNvCxnSpPr/>
          <p:nvPr/>
        </p:nvCxnSpPr>
        <p:spPr>
          <a:xfrm rot="10800000">
            <a:off x="7172372" y="1803043"/>
            <a:ext cx="1635900" cy="0"/>
          </a:xfrm>
          <a:prstGeom prst="straightConnector1">
            <a:avLst/>
          </a:prstGeom>
          <a:noFill/>
          <a:ln w="19050" cap="flat" cmpd="sng">
            <a:solidFill>
              <a:schemeClr val="lt1"/>
            </a:solidFill>
            <a:prstDash val="solid"/>
            <a:round/>
            <a:headEnd type="none" w="sm" len="sm"/>
            <a:tailEnd type="none" w="sm" len="sm"/>
          </a:ln>
        </p:spPr>
      </p:cxnSp>
      <p:cxnSp>
        <p:nvCxnSpPr>
          <p:cNvPr id="125" name="Google Shape;125;p5"/>
          <p:cNvCxnSpPr/>
          <p:nvPr/>
        </p:nvCxnSpPr>
        <p:spPr>
          <a:xfrm>
            <a:off x="7110964" y="1579012"/>
            <a:ext cx="34037" cy="2903186"/>
          </a:xfrm>
          <a:prstGeom prst="straightConnector1">
            <a:avLst/>
          </a:prstGeom>
          <a:noFill/>
          <a:ln w="19050" cap="flat" cmpd="sng">
            <a:solidFill>
              <a:schemeClr val="lt1"/>
            </a:solidFill>
            <a:prstDash val="solid"/>
            <a:round/>
            <a:headEnd type="none" w="sm" len="sm"/>
            <a:tailEnd type="none" w="sm" len="sm"/>
          </a:ln>
        </p:spPr>
      </p:cxnSp>
      <p:sp>
        <p:nvSpPr>
          <p:cNvPr id="126" name="Google Shape;126;p5"/>
          <p:cNvSpPr txBox="1"/>
          <p:nvPr/>
        </p:nvSpPr>
        <p:spPr>
          <a:xfrm>
            <a:off x="5111416" y="1872600"/>
            <a:ext cx="1917900" cy="96971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000" b="0" i="0" u="none" strike="noStrike" cap="none">
                <a:solidFill>
                  <a:schemeClr val="lt1"/>
                </a:solidFill>
                <a:latin typeface="Open Sans"/>
                <a:ea typeface="Open Sans"/>
                <a:cs typeface="Open Sans"/>
                <a:sym typeface="Open Sans"/>
              </a:rPr>
              <a:t>Comprender la diferencia entre información y persuasión</a:t>
            </a:r>
            <a:endParaRPr sz="1000" b="0" i="0" u="none" strike="noStrike" cap="none">
              <a:solidFill>
                <a:schemeClr val="lt1"/>
              </a:solidFill>
              <a:latin typeface="Open Sans"/>
              <a:ea typeface="Open Sans"/>
              <a:cs typeface="Open Sans"/>
              <a:sym typeface="Open Sans"/>
            </a:endParaRPr>
          </a:p>
        </p:txBody>
      </p:sp>
      <p:sp>
        <p:nvSpPr>
          <p:cNvPr id="127" name="Google Shape;127;p5"/>
          <p:cNvSpPr txBox="1"/>
          <p:nvPr/>
        </p:nvSpPr>
        <p:spPr>
          <a:xfrm>
            <a:off x="5078091" y="1378612"/>
            <a:ext cx="1028700" cy="5544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lt1"/>
              </a:buClr>
              <a:buSzPts val="2400"/>
              <a:buFont typeface="Montserrat"/>
              <a:buNone/>
            </a:pPr>
            <a:r>
              <a:rPr lang="en" sz="2400" b="1" i="0" u="none" strike="noStrike" cap="none">
                <a:solidFill>
                  <a:schemeClr val="lt1"/>
                </a:solidFill>
                <a:latin typeface="Montserrat"/>
                <a:ea typeface="Montserrat"/>
                <a:cs typeface="Montserrat"/>
                <a:sym typeface="Montserrat"/>
              </a:rPr>
              <a:t>03</a:t>
            </a:r>
            <a:endParaRPr sz="2400" b="1" i="0" u="none" strike="noStrike" cap="none">
              <a:solidFill>
                <a:schemeClr val="lt1"/>
              </a:solidFill>
              <a:latin typeface="Montserrat"/>
              <a:ea typeface="Montserrat"/>
              <a:cs typeface="Montserrat"/>
              <a:sym typeface="Montserrat"/>
            </a:endParaRPr>
          </a:p>
        </p:txBody>
      </p:sp>
      <p:cxnSp>
        <p:nvCxnSpPr>
          <p:cNvPr id="128" name="Google Shape;128;p5"/>
          <p:cNvCxnSpPr/>
          <p:nvPr/>
        </p:nvCxnSpPr>
        <p:spPr>
          <a:xfrm rot="10800000">
            <a:off x="5156863" y="1886637"/>
            <a:ext cx="1635900" cy="0"/>
          </a:xfrm>
          <a:prstGeom prst="straightConnector1">
            <a:avLst/>
          </a:prstGeom>
          <a:noFill/>
          <a:ln w="19050" cap="flat" cmpd="sng">
            <a:solidFill>
              <a:schemeClr val="lt1"/>
            </a:solidFill>
            <a:prstDash val="solid"/>
            <a:round/>
            <a:headEnd type="none" w="sm" len="sm"/>
            <a:tailEnd type="none" w="sm" len="sm"/>
          </a:ln>
        </p:spPr>
      </p:cxnSp>
      <p:sp>
        <p:nvSpPr>
          <p:cNvPr id="129" name="Google Shape;129;p5"/>
          <p:cNvSpPr txBox="1"/>
          <p:nvPr/>
        </p:nvSpPr>
        <p:spPr>
          <a:xfrm>
            <a:off x="5165693" y="3440030"/>
            <a:ext cx="1917900" cy="96971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000" b="0" i="0" u="none" strike="noStrike" cap="none">
                <a:solidFill>
                  <a:schemeClr val="lt1"/>
                </a:solidFill>
                <a:latin typeface="Open Sans"/>
                <a:ea typeface="Open Sans"/>
                <a:cs typeface="Open Sans"/>
                <a:sym typeface="Open Sans"/>
              </a:rPr>
              <a:t>Ser más capaz de determinar la credibilidad de los diferentes tipos de medios de comunicación</a:t>
            </a:r>
            <a:endParaRPr sz="1000" b="0" i="0" u="none" strike="noStrike" cap="none">
              <a:solidFill>
                <a:schemeClr val="lt1"/>
              </a:solidFill>
              <a:latin typeface="Open Sans"/>
              <a:ea typeface="Open Sans"/>
              <a:cs typeface="Open Sans"/>
              <a:sym typeface="Open Sans"/>
            </a:endParaRPr>
          </a:p>
        </p:txBody>
      </p:sp>
      <p:sp>
        <p:nvSpPr>
          <p:cNvPr id="130" name="Google Shape;130;p5"/>
          <p:cNvSpPr txBox="1"/>
          <p:nvPr/>
        </p:nvSpPr>
        <p:spPr>
          <a:xfrm>
            <a:off x="5095943" y="2876274"/>
            <a:ext cx="1028700" cy="5544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lt1"/>
              </a:buClr>
              <a:buSzPts val="2400"/>
              <a:buFont typeface="Montserrat"/>
              <a:buNone/>
            </a:pPr>
            <a:r>
              <a:rPr lang="en" sz="2400" b="1" i="0" u="none" strike="noStrike" cap="none">
                <a:solidFill>
                  <a:schemeClr val="lt1"/>
                </a:solidFill>
                <a:latin typeface="Montserrat"/>
                <a:ea typeface="Montserrat"/>
                <a:cs typeface="Montserrat"/>
                <a:sym typeface="Montserrat"/>
              </a:rPr>
              <a:t>07</a:t>
            </a:r>
            <a:endParaRPr sz="2400" b="1" i="0" u="none" strike="noStrike" cap="none">
              <a:solidFill>
                <a:schemeClr val="lt1"/>
              </a:solidFill>
              <a:latin typeface="Montserrat"/>
              <a:ea typeface="Montserrat"/>
              <a:cs typeface="Montserrat"/>
              <a:sym typeface="Montserrat"/>
            </a:endParaRPr>
          </a:p>
        </p:txBody>
      </p:sp>
      <p:cxnSp>
        <p:nvCxnSpPr>
          <p:cNvPr id="131" name="Google Shape;131;p5"/>
          <p:cNvCxnSpPr/>
          <p:nvPr/>
        </p:nvCxnSpPr>
        <p:spPr>
          <a:xfrm rot="10800000">
            <a:off x="5169488" y="3396710"/>
            <a:ext cx="1635900" cy="0"/>
          </a:xfrm>
          <a:prstGeom prst="straightConnector1">
            <a:avLst/>
          </a:prstGeom>
          <a:noFill/>
          <a:ln w="19050" cap="flat" cmpd="sng">
            <a:solidFill>
              <a:schemeClr val="lt1"/>
            </a:solidFill>
            <a:prstDash val="solid"/>
            <a:round/>
            <a:headEnd type="none" w="sm" len="sm"/>
            <a:tailEnd type="none" w="sm" len="sm"/>
          </a:ln>
        </p:spPr>
      </p:cxnSp>
      <p:pic>
        <p:nvPicPr>
          <p:cNvPr id="132" name="Google Shape;132;p5"/>
          <p:cNvPicPr preferRelativeResize="0"/>
          <p:nvPr/>
        </p:nvPicPr>
        <p:blipFill rotWithShape="1">
          <a:blip r:embed="rId4">
            <a:alphaModFix/>
          </a:blip>
          <a:srcRect/>
          <a:stretch/>
        </p:blipFill>
        <p:spPr>
          <a:xfrm>
            <a:off x="233771" y="4754810"/>
            <a:ext cx="972457" cy="214513"/>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1"/>
          <p:cNvSpPr txBox="1">
            <a:spLocks noGrp="1"/>
          </p:cNvSpPr>
          <p:nvPr>
            <p:ph type="subTitle" idx="1"/>
          </p:nvPr>
        </p:nvSpPr>
        <p:spPr>
          <a:xfrm>
            <a:off x="268203" y="85675"/>
            <a:ext cx="6483791" cy="4792130"/>
          </a:xfrm>
          <a:prstGeom prst="rect">
            <a:avLst/>
          </a:prstGeom>
          <a:noFill/>
          <a:ln>
            <a:noFill/>
          </a:ln>
        </p:spPr>
        <p:txBody>
          <a:bodyPr spcFirstLastPara="1" wrap="square" lIns="91425" tIns="91425" rIns="91425" bIns="91425" anchor="b" anchorCtr="0">
            <a:noAutofit/>
          </a:bodyPr>
          <a:lstStyle/>
          <a:p>
            <a:pPr lvl="0">
              <a:lnSpc>
                <a:spcPct val="107000"/>
              </a:lnSpc>
              <a:spcBef>
                <a:spcPts val="800"/>
              </a:spcBef>
            </a:pPr>
            <a:r>
              <a:rPr lang="es-ES" sz="1200" dirty="0"/>
              <a:t>En el juego de las malas noticias, asumes el papel de traficante de noticias falsas: tienes que abandonar toda pretensión de ética y elegir un camino que construya tu personalidad como magnate de los medios sin escrúpulos. Pero no pierdas de vista tus medidores de 'seguidores' y 'credibilidad'. Su tarea es conseguir tantos seguidores como pueda mientras construye lentamente una credibilidad falsa como sitio de noticias. Pero cuidado: ¡pierdes si dices mentiras obvias o decepcionas a tus seguidores! 
El objetivo del juego es exponer las tácticas y técnicas de manipulación que se utilizan para engañar a la gente y conseguir seguidores. </a:t>
            </a:r>
            <a:r>
              <a:rPr lang="es-ES" sz="1200" dirty="0" err="1"/>
              <a:t>Bad</a:t>
            </a:r>
            <a:r>
              <a:rPr lang="es-ES" sz="1200" dirty="0"/>
              <a:t> News funciona como una "vacuna" psicológica contra la desinformación: jugarlo crea resistencia cognitiva contra las formas comunes de manipulación que puedes encontrar en línea.
Los científicos que trabajaron en el desarrollo de este juego descubrieron que jugar a </a:t>
            </a:r>
            <a:r>
              <a:rPr lang="es-ES" sz="1200" dirty="0" err="1"/>
              <a:t>Bad</a:t>
            </a:r>
            <a:r>
              <a:rPr lang="es-ES" sz="1200" dirty="0"/>
              <a:t> News mejora la capacidad de las personas para detectar técnicas de manipulación en las publicaciones de las redes sociales, aumenta su confianza en la detección de dichas técnicas y reduce su disposición a compartir contenido manipulador con las personas de su red. 
Puedes leer más sobre la ciencia detrás del juego AQUÍ.</a:t>
            </a:r>
            <a:endParaRPr sz="1400" dirty="0"/>
          </a:p>
          <a:p>
            <a:pPr lvl="0"/>
            <a:r>
              <a:rPr lang="es-ES" b="1" dirty="0"/>
              <a:t>JUEGA EL JUEGO: https://</a:t>
            </a:r>
            <a:r>
              <a:rPr lang="es-ES" b="1" dirty="0" err="1"/>
              <a:t>www.getbadnews.com</a:t>
            </a:r>
            <a:r>
              <a:rPr lang="es-ES" b="1" dirty="0"/>
              <a:t>/en/</a:t>
            </a:r>
            <a:endParaRPr sz="1400" dirty="0"/>
          </a:p>
        </p:txBody>
      </p:sp>
      <p:grpSp>
        <p:nvGrpSpPr>
          <p:cNvPr id="301" name="Google Shape;301;p11"/>
          <p:cNvGrpSpPr/>
          <p:nvPr/>
        </p:nvGrpSpPr>
        <p:grpSpPr>
          <a:xfrm>
            <a:off x="4167750" y="4704850"/>
            <a:ext cx="808500" cy="92100"/>
            <a:chOff x="3570750" y="4704850"/>
            <a:chExt cx="808500" cy="92100"/>
          </a:xfrm>
        </p:grpSpPr>
        <p:sp>
          <p:nvSpPr>
            <p:cNvPr id="302" name="Google Shape;302;p11"/>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 name="Google Shape;303;p11"/>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4" name="Google Shape;304;p11"/>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 name="Google Shape;305;p11"/>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306" name="Google Shape;306;p11"/>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308" name="Google Shape;308;p11"/>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309" name="Google Shape;309;p11"/>
          <p:cNvSpPr txBox="1"/>
          <p:nvPr/>
        </p:nvSpPr>
        <p:spPr>
          <a:xfrm>
            <a:off x="2202116" y="124194"/>
            <a:ext cx="4551782" cy="275425"/>
          </a:xfrm>
          <a:prstGeom prst="rect">
            <a:avLst/>
          </a:prstGeom>
          <a:noFill/>
          <a:ln>
            <a:noFill/>
          </a:ln>
        </p:spPr>
        <p:txBody>
          <a:bodyPr spcFirstLastPara="1" wrap="square" lIns="0" tIns="0" rIns="0" bIns="0" anchor="t" anchorCtr="0">
            <a:noAutofit/>
          </a:bodyPr>
          <a:lstStyle/>
          <a:p>
            <a:pPr lvl="0">
              <a:buClr>
                <a:srgbClr val="FFFFFF"/>
              </a:buClr>
              <a:buSzPts val="1200"/>
              <a:defRPr/>
            </a:pPr>
            <a:r>
              <a:rPr lang="es-ES" b="1">
                <a:solidFill>
                  <a:srgbClr val="FFFFFF"/>
                </a:solidFill>
                <a:latin typeface="Open Sans"/>
                <a:ea typeface="Open Sans"/>
                <a:cs typeface="Open Sans"/>
                <a:sym typeface="Open Sans"/>
              </a:rPr>
              <a:t>ACTIVIDAD 1: JUEGO DE MALAS NOTICIAS – 30 min</a:t>
            </a:r>
            <a:endParaRPr kumimoji="0" sz="1400" b="1"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pic>
        <p:nvPicPr>
          <p:cNvPr id="310" name="Google Shape;310;p11"/>
          <p:cNvPicPr preferRelativeResize="0"/>
          <p:nvPr/>
        </p:nvPicPr>
        <p:blipFill rotWithShape="1">
          <a:blip r:embed="rId4">
            <a:alphaModFix/>
          </a:blip>
          <a:srcRect/>
          <a:stretch/>
        </p:blipFill>
        <p:spPr>
          <a:xfrm>
            <a:off x="6857147" y="1781736"/>
            <a:ext cx="2018650" cy="1774730"/>
          </a:xfrm>
          <a:prstGeom prst="rect">
            <a:avLst/>
          </a:prstGeom>
          <a:noFill/>
          <a:ln>
            <a:noFill/>
          </a:ln>
        </p:spPr>
      </p:pic>
      <p:pic>
        <p:nvPicPr>
          <p:cNvPr id="2" name="Imagen 1">
            <a:extLst>
              <a:ext uri="{FF2B5EF4-FFF2-40B4-BE49-F238E27FC236}">
                <a16:creationId xmlns:a16="http://schemas.microsoft.com/office/drawing/2014/main" id="{C00D67C9-DCC4-3B42-F0CB-18BEE93739D8}"/>
              </a:ext>
            </a:extLst>
          </p:cNvPr>
          <p:cNvPicPr>
            <a:picLocks noChangeAspect="1"/>
          </p:cNvPicPr>
          <p:nvPr/>
        </p:nvPicPr>
        <p:blipFill>
          <a:blip r:embed="rId5"/>
          <a:stretch>
            <a:fillRect/>
          </a:stretch>
        </p:blipFill>
        <p:spPr>
          <a:xfrm>
            <a:off x="123372" y="4810466"/>
            <a:ext cx="863600" cy="190500"/>
          </a:xfrm>
          <a:prstGeom prst="rect">
            <a:avLst/>
          </a:prstGeom>
        </p:spPr>
      </p:pic>
    </p:spTree>
    <p:extLst>
      <p:ext uri="{BB962C8B-B14F-4D97-AF65-F5344CB8AC3E}">
        <p14:creationId xmlns:p14="http://schemas.microsoft.com/office/powerpoint/2010/main" val="17462751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2"/>
          <p:cNvSpPr txBox="1">
            <a:spLocks noGrp="1"/>
          </p:cNvSpPr>
          <p:nvPr>
            <p:ph type="subTitle" idx="1"/>
          </p:nvPr>
        </p:nvSpPr>
        <p:spPr>
          <a:xfrm>
            <a:off x="189154" y="702226"/>
            <a:ext cx="8021749" cy="4002624"/>
          </a:xfrm>
          <a:prstGeom prst="rect">
            <a:avLst/>
          </a:prstGeom>
          <a:noFill/>
          <a:ln>
            <a:noFill/>
          </a:ln>
        </p:spPr>
        <p:txBody>
          <a:bodyPr spcFirstLastPara="1" wrap="square" lIns="91425" tIns="91425" rIns="91425" bIns="91425" anchor="b" anchorCtr="0">
            <a:noAutofit/>
          </a:bodyPr>
          <a:lstStyle/>
          <a:p>
            <a:pPr marL="457200" lvl="0" indent="-342900" algn="just" rtl="0">
              <a:lnSpc>
                <a:spcPct val="107000"/>
              </a:lnSpc>
              <a:spcBef>
                <a:spcPts val="0"/>
              </a:spcBef>
              <a:spcAft>
                <a:spcPts val="0"/>
              </a:spcAft>
              <a:buSzPts val="1800"/>
              <a:buNone/>
            </a:pPr>
            <a:endParaRPr sz="1400" b="1" dirty="0">
              <a:solidFill>
                <a:schemeClr val="lt1"/>
              </a:solidFill>
              <a:latin typeface="Open Sans"/>
              <a:ea typeface="Open Sans"/>
              <a:cs typeface="Open Sans"/>
              <a:sym typeface="Open Sans"/>
            </a:endParaRPr>
          </a:p>
          <a:p>
            <a:pPr marL="457200" lvl="0" indent="-342900" algn="just" rtl="0">
              <a:lnSpc>
                <a:spcPct val="107000"/>
              </a:lnSpc>
              <a:spcBef>
                <a:spcPts val="800"/>
              </a:spcBef>
              <a:spcAft>
                <a:spcPts val="0"/>
              </a:spcAft>
              <a:buSzPts val="1800"/>
              <a:buNone/>
            </a:pPr>
            <a:endParaRPr sz="1400" b="1" dirty="0"/>
          </a:p>
          <a:p>
            <a:pPr lvl="0" algn="just">
              <a:lnSpc>
                <a:spcPct val="107000"/>
              </a:lnSpc>
              <a:spcBef>
                <a:spcPts val="800"/>
              </a:spcBef>
            </a:pPr>
            <a:r>
              <a:rPr lang="es-ES" sz="1400" b="1" dirty="0"/>
              <a:t>Breve debate general sobre los resultados del juego y las técnicas utilizadas para la desinformación en línea:</a:t>
            </a:r>
            <a:endParaRPr sz="1400" b="1" dirty="0"/>
          </a:p>
          <a:p>
            <a:pPr lvl="0" algn="just">
              <a:lnSpc>
                <a:spcPct val="107000"/>
              </a:lnSpc>
              <a:spcBef>
                <a:spcPts val="800"/>
              </a:spcBef>
              <a:buFont typeface="Open Sans"/>
              <a:buChar char="-"/>
            </a:pPr>
            <a:r>
              <a:rPr lang="es-ES" sz="1400" i="1" dirty="0"/>
              <a:t>¿Qué es lo que más y menos te ha gustado del juego?
¿Qué aprendiste?
¿Fue útil crear "anticuerpos contra la desinformación"?  
¿Cree que si suficientes personas están "vacunadas" y han desarrollado anticuerpos psicológicos, es menos probable que se difunda información errónea?
Después de jugar el juego: ¿cómo podemos responder a los nuevos métodos y narrativas de desinformación?</a:t>
            </a:r>
            <a:endParaRPr sz="1400" i="1" dirty="0"/>
          </a:p>
          <a:p>
            <a:pPr marL="457200" lvl="0" indent="-228600" algn="just" rtl="0">
              <a:lnSpc>
                <a:spcPct val="107000"/>
              </a:lnSpc>
              <a:spcBef>
                <a:spcPts val="800"/>
              </a:spcBef>
              <a:spcAft>
                <a:spcPts val="800"/>
              </a:spcAft>
              <a:buSzPts val="1800"/>
              <a:buFont typeface="Open Sans"/>
              <a:buNone/>
            </a:pPr>
            <a:endParaRPr sz="1400" i="1" dirty="0">
              <a:solidFill>
                <a:schemeClr val="lt1"/>
              </a:solidFill>
              <a:latin typeface="Open Sans"/>
              <a:ea typeface="Open Sans"/>
              <a:cs typeface="Open Sans"/>
              <a:sym typeface="Open Sans"/>
            </a:endParaRPr>
          </a:p>
        </p:txBody>
      </p:sp>
      <p:grpSp>
        <p:nvGrpSpPr>
          <p:cNvPr id="316" name="Google Shape;316;p12"/>
          <p:cNvGrpSpPr/>
          <p:nvPr/>
        </p:nvGrpSpPr>
        <p:grpSpPr>
          <a:xfrm>
            <a:off x="4167750" y="4704850"/>
            <a:ext cx="808500" cy="92100"/>
            <a:chOff x="3570750" y="4704850"/>
            <a:chExt cx="808500" cy="92100"/>
          </a:xfrm>
        </p:grpSpPr>
        <p:sp>
          <p:nvSpPr>
            <p:cNvPr id="317" name="Google Shape;317;p12"/>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 name="Google Shape;318;p12"/>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 name="Google Shape;319;p12"/>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 name="Google Shape;320;p12"/>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321" name="Google Shape;321;p12"/>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323" name="Google Shape;323;p12"/>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324" name="Google Shape;324;p12"/>
          <p:cNvSpPr txBox="1"/>
          <p:nvPr/>
        </p:nvSpPr>
        <p:spPr>
          <a:xfrm>
            <a:off x="1365965" y="344354"/>
            <a:ext cx="6333056" cy="275425"/>
          </a:xfrm>
          <a:prstGeom prst="rect">
            <a:avLst/>
          </a:prstGeom>
          <a:noFill/>
          <a:ln>
            <a:noFill/>
          </a:ln>
        </p:spPr>
        <p:txBody>
          <a:bodyPr spcFirstLastPara="1" wrap="square" lIns="0" tIns="0" rIns="0" bIns="0" anchor="t" anchorCtr="0">
            <a:noAutofit/>
          </a:bodyPr>
          <a:lstStyle/>
          <a:p>
            <a:pPr lvl="0">
              <a:buClr>
                <a:srgbClr val="FFFFFF"/>
              </a:buClr>
              <a:buSzPts val="1200"/>
              <a:defRPr/>
            </a:pPr>
            <a:r>
              <a:rPr lang="es-ES" b="1">
                <a:solidFill>
                  <a:srgbClr val="FFFFFF"/>
                </a:solidFill>
                <a:latin typeface="Open Sans"/>
                <a:ea typeface="Open Sans"/>
                <a:cs typeface="Open Sans"/>
                <a:sym typeface="Open Sans"/>
              </a:rPr>
              <a:t>Debate después de la Actividad 1 JUEGO DE MALAS NOTICIAS – 15 min</a:t>
            </a:r>
            <a:endParaRPr kumimoji="0" sz="1400" b="1"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pic>
        <p:nvPicPr>
          <p:cNvPr id="2" name="Imagen 1">
            <a:extLst>
              <a:ext uri="{FF2B5EF4-FFF2-40B4-BE49-F238E27FC236}">
                <a16:creationId xmlns:a16="http://schemas.microsoft.com/office/drawing/2014/main" id="{9219DC30-B99D-3E5D-9709-7D31CAAE862F}"/>
              </a:ext>
            </a:extLst>
          </p:cNvPr>
          <p:cNvPicPr>
            <a:picLocks noChangeAspect="1"/>
          </p:cNvPicPr>
          <p:nvPr/>
        </p:nvPicPr>
        <p:blipFill>
          <a:blip r:embed="rId4"/>
          <a:stretch>
            <a:fillRect/>
          </a:stretch>
        </p:blipFill>
        <p:spPr>
          <a:xfrm>
            <a:off x="123372" y="4810466"/>
            <a:ext cx="863600" cy="190500"/>
          </a:xfrm>
          <a:prstGeom prst="rect">
            <a:avLst/>
          </a:prstGeom>
        </p:spPr>
      </p:pic>
    </p:spTree>
    <p:extLst>
      <p:ext uri="{BB962C8B-B14F-4D97-AF65-F5344CB8AC3E}">
        <p14:creationId xmlns:p14="http://schemas.microsoft.com/office/powerpoint/2010/main" val="16589999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3"/>
          <p:cNvSpPr txBox="1">
            <a:spLocks noGrp="1"/>
          </p:cNvSpPr>
          <p:nvPr>
            <p:ph type="ctrTitle"/>
          </p:nvPr>
        </p:nvSpPr>
        <p:spPr>
          <a:xfrm>
            <a:off x="390546" y="1982368"/>
            <a:ext cx="7502878" cy="2340600"/>
          </a:xfrm>
          <a:prstGeom prst="rect">
            <a:avLst/>
          </a:prstGeom>
          <a:noFill/>
          <a:ln>
            <a:noFill/>
          </a:ln>
        </p:spPr>
        <p:txBody>
          <a:bodyPr spcFirstLastPara="1" wrap="square" lIns="91425" tIns="91425" rIns="91425" bIns="91425" anchor="b" anchorCtr="0">
            <a:noAutofit/>
          </a:bodyPr>
          <a:lstStyle/>
          <a:p>
            <a:pPr lvl="0"/>
            <a:r>
              <a:rPr lang="es-ES" dirty="0"/>
              <a:t>Método #2</a:t>
            </a:r>
            <a:br>
              <a:rPr lang="en" dirty="0"/>
            </a:br>
            <a:r>
              <a:rPr lang="es-ES" sz="3200" dirty="0"/>
              <a:t>Investigación en Internet y discusión en grupos pequeños: Tipos de fuentes y protocolos de fuentes de Internet en línea</a:t>
            </a:r>
            <a:endParaRPr sz="3200" dirty="0"/>
          </a:p>
        </p:txBody>
      </p:sp>
      <p:grpSp>
        <p:nvGrpSpPr>
          <p:cNvPr id="330" name="Google Shape;330;p13"/>
          <p:cNvGrpSpPr/>
          <p:nvPr/>
        </p:nvGrpSpPr>
        <p:grpSpPr>
          <a:xfrm>
            <a:off x="4167750" y="4704850"/>
            <a:ext cx="808500" cy="92100"/>
            <a:chOff x="3570750" y="4704850"/>
            <a:chExt cx="808500" cy="92100"/>
          </a:xfrm>
        </p:grpSpPr>
        <p:sp>
          <p:nvSpPr>
            <p:cNvPr id="331" name="Google Shape;331;p13"/>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 name="Google Shape;332;p13"/>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 name="Google Shape;333;p13"/>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 name="Google Shape;334;p13"/>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335" name="Google Shape;335;p13"/>
          <p:cNvCxnSpPr/>
          <p:nvPr/>
        </p:nvCxnSpPr>
        <p:spPr>
          <a:xfrm>
            <a:off x="283582" y="1842575"/>
            <a:ext cx="0" cy="872100"/>
          </a:xfrm>
          <a:prstGeom prst="straightConnector1">
            <a:avLst/>
          </a:prstGeom>
          <a:noFill/>
          <a:ln w="19050" cap="flat" cmpd="sng">
            <a:solidFill>
              <a:schemeClr val="lt1"/>
            </a:solidFill>
            <a:prstDash val="solid"/>
            <a:round/>
            <a:headEnd type="none" w="sm" len="sm"/>
            <a:tailEnd type="none" w="sm" len="sm"/>
          </a:ln>
        </p:spPr>
      </p:cxnSp>
      <p:pic>
        <p:nvPicPr>
          <p:cNvPr id="336" name="Google Shape;336;p13"/>
          <p:cNvPicPr preferRelativeResize="0"/>
          <p:nvPr/>
        </p:nvPicPr>
        <p:blipFill rotWithShape="1">
          <a:blip r:embed="rId3">
            <a:alphaModFix/>
          </a:blip>
          <a:srcRect/>
          <a:stretch/>
        </p:blipFill>
        <p:spPr>
          <a:xfrm>
            <a:off x="8406261" y="85675"/>
            <a:ext cx="574610" cy="429582"/>
          </a:xfrm>
          <a:prstGeom prst="rect">
            <a:avLst/>
          </a:prstGeom>
          <a:noFill/>
          <a:ln>
            <a:noFill/>
          </a:ln>
        </p:spPr>
      </p:pic>
      <p:grpSp>
        <p:nvGrpSpPr>
          <p:cNvPr id="338" name="Google Shape;338;p13"/>
          <p:cNvGrpSpPr/>
          <p:nvPr/>
        </p:nvGrpSpPr>
        <p:grpSpPr>
          <a:xfrm>
            <a:off x="5168105" y="1437188"/>
            <a:ext cx="1084769" cy="1090360"/>
            <a:chOff x="3541011" y="3367320"/>
            <a:chExt cx="348257" cy="346188"/>
          </a:xfrm>
        </p:grpSpPr>
        <p:sp>
          <p:nvSpPr>
            <p:cNvPr id="339" name="Google Shape;339;p13"/>
            <p:cNvSpPr/>
            <p:nvPr/>
          </p:nvSpPr>
          <p:spPr>
            <a:xfrm>
              <a:off x="3541011" y="3367320"/>
              <a:ext cx="347906" cy="346188"/>
            </a:xfrm>
            <a:custGeom>
              <a:avLst/>
              <a:gdLst/>
              <a:ahLst/>
              <a:cxnLst/>
              <a:rect l="l" t="t" r="r" b="b"/>
              <a:pathLst>
                <a:path w="10931" h="10877" extrusionOk="0">
                  <a:moveTo>
                    <a:pt x="4203" y="6323"/>
                  </a:moveTo>
                  <a:cubicBezTo>
                    <a:pt x="4322" y="6454"/>
                    <a:pt x="4465" y="6609"/>
                    <a:pt x="4620" y="6740"/>
                  </a:cubicBezTo>
                  <a:lnTo>
                    <a:pt x="4024" y="7335"/>
                  </a:lnTo>
                  <a:lnTo>
                    <a:pt x="3977" y="7287"/>
                  </a:lnTo>
                  <a:lnTo>
                    <a:pt x="3632" y="6942"/>
                  </a:lnTo>
                  <a:lnTo>
                    <a:pt x="3584" y="6906"/>
                  </a:lnTo>
                  <a:lnTo>
                    <a:pt x="4203" y="6323"/>
                  </a:lnTo>
                  <a:close/>
                  <a:moveTo>
                    <a:pt x="3239" y="7123"/>
                  </a:moveTo>
                  <a:cubicBezTo>
                    <a:pt x="3307" y="7123"/>
                    <a:pt x="3376" y="7150"/>
                    <a:pt x="3429" y="7204"/>
                  </a:cubicBezTo>
                  <a:lnTo>
                    <a:pt x="3763" y="7537"/>
                  </a:lnTo>
                  <a:cubicBezTo>
                    <a:pt x="3858" y="7632"/>
                    <a:pt x="3858" y="7799"/>
                    <a:pt x="3751" y="7894"/>
                  </a:cubicBezTo>
                  <a:lnTo>
                    <a:pt x="3560" y="8097"/>
                  </a:lnTo>
                  <a:lnTo>
                    <a:pt x="2858" y="7394"/>
                  </a:lnTo>
                  <a:lnTo>
                    <a:pt x="3048" y="7204"/>
                  </a:lnTo>
                  <a:cubicBezTo>
                    <a:pt x="3102" y="7150"/>
                    <a:pt x="3170" y="7123"/>
                    <a:pt x="3239" y="7123"/>
                  </a:cubicBezTo>
                  <a:close/>
                  <a:moveTo>
                    <a:pt x="2631" y="7597"/>
                  </a:moveTo>
                  <a:lnTo>
                    <a:pt x="3334" y="8299"/>
                  </a:lnTo>
                  <a:lnTo>
                    <a:pt x="1167" y="10478"/>
                  </a:lnTo>
                  <a:cubicBezTo>
                    <a:pt x="1113" y="10526"/>
                    <a:pt x="1045" y="10550"/>
                    <a:pt x="976" y="10550"/>
                  </a:cubicBezTo>
                  <a:cubicBezTo>
                    <a:pt x="908" y="10550"/>
                    <a:pt x="840" y="10526"/>
                    <a:pt x="786" y="10478"/>
                  </a:cubicBezTo>
                  <a:lnTo>
                    <a:pt x="453" y="10133"/>
                  </a:lnTo>
                  <a:cubicBezTo>
                    <a:pt x="357" y="10038"/>
                    <a:pt x="357" y="9883"/>
                    <a:pt x="465" y="9776"/>
                  </a:cubicBezTo>
                  <a:lnTo>
                    <a:pt x="2631" y="7597"/>
                  </a:lnTo>
                  <a:close/>
                  <a:moveTo>
                    <a:pt x="7120" y="1"/>
                  </a:moveTo>
                  <a:cubicBezTo>
                    <a:pt x="3989" y="1"/>
                    <a:pt x="2191" y="3537"/>
                    <a:pt x="4001" y="6073"/>
                  </a:cubicBezTo>
                  <a:lnTo>
                    <a:pt x="3274" y="6799"/>
                  </a:lnTo>
                  <a:cubicBezTo>
                    <a:pt x="3249" y="6796"/>
                    <a:pt x="3223" y="6794"/>
                    <a:pt x="3198" y="6794"/>
                  </a:cubicBezTo>
                  <a:cubicBezTo>
                    <a:pt x="3049" y="6794"/>
                    <a:pt x="2912" y="6854"/>
                    <a:pt x="2810" y="6966"/>
                  </a:cubicBezTo>
                  <a:lnTo>
                    <a:pt x="226" y="9549"/>
                  </a:lnTo>
                  <a:cubicBezTo>
                    <a:pt x="0" y="9776"/>
                    <a:pt x="0" y="10145"/>
                    <a:pt x="226" y="10371"/>
                  </a:cubicBezTo>
                  <a:lnTo>
                    <a:pt x="572" y="10716"/>
                  </a:lnTo>
                  <a:cubicBezTo>
                    <a:pt x="679" y="10823"/>
                    <a:pt x="828" y="10877"/>
                    <a:pt x="976" y="10877"/>
                  </a:cubicBezTo>
                  <a:cubicBezTo>
                    <a:pt x="1125" y="10877"/>
                    <a:pt x="1274" y="10823"/>
                    <a:pt x="1381" y="10716"/>
                  </a:cubicBezTo>
                  <a:lnTo>
                    <a:pt x="3655" y="8430"/>
                  </a:lnTo>
                  <a:lnTo>
                    <a:pt x="3977" y="8121"/>
                  </a:lnTo>
                  <a:cubicBezTo>
                    <a:pt x="4096" y="8002"/>
                    <a:pt x="4155" y="7835"/>
                    <a:pt x="4144" y="7656"/>
                  </a:cubicBezTo>
                  <a:lnTo>
                    <a:pt x="4870" y="6930"/>
                  </a:lnTo>
                  <a:cubicBezTo>
                    <a:pt x="5406" y="7323"/>
                    <a:pt x="6037" y="7573"/>
                    <a:pt x="6715" y="7632"/>
                  </a:cubicBezTo>
                  <a:lnTo>
                    <a:pt x="6727" y="7632"/>
                  </a:lnTo>
                  <a:cubicBezTo>
                    <a:pt x="6799" y="7632"/>
                    <a:pt x="6882" y="7573"/>
                    <a:pt x="6894" y="7478"/>
                  </a:cubicBezTo>
                  <a:cubicBezTo>
                    <a:pt x="6906" y="7394"/>
                    <a:pt x="6834" y="7323"/>
                    <a:pt x="6739" y="7299"/>
                  </a:cubicBezTo>
                  <a:cubicBezTo>
                    <a:pt x="6037" y="7228"/>
                    <a:pt x="5406" y="6966"/>
                    <a:pt x="4882" y="6549"/>
                  </a:cubicBezTo>
                  <a:cubicBezTo>
                    <a:pt x="2298" y="4465"/>
                    <a:pt x="3822" y="310"/>
                    <a:pt x="7096" y="310"/>
                  </a:cubicBezTo>
                  <a:cubicBezTo>
                    <a:pt x="8942" y="310"/>
                    <a:pt x="10418" y="1703"/>
                    <a:pt x="10597" y="3465"/>
                  </a:cubicBezTo>
                  <a:cubicBezTo>
                    <a:pt x="10609" y="3549"/>
                    <a:pt x="10692" y="3608"/>
                    <a:pt x="10775" y="3608"/>
                  </a:cubicBezTo>
                  <a:cubicBezTo>
                    <a:pt x="10871" y="3596"/>
                    <a:pt x="10930" y="3525"/>
                    <a:pt x="10930" y="3430"/>
                  </a:cubicBezTo>
                  <a:cubicBezTo>
                    <a:pt x="10728" y="1525"/>
                    <a:pt x="9120" y="1"/>
                    <a:pt x="7120" y="1"/>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 name="Google Shape;340;p13"/>
            <p:cNvSpPr/>
            <p:nvPr/>
          </p:nvSpPr>
          <p:spPr>
            <a:xfrm>
              <a:off x="3658105" y="3389599"/>
              <a:ext cx="208820" cy="199431"/>
            </a:xfrm>
            <a:custGeom>
              <a:avLst/>
              <a:gdLst/>
              <a:ahLst/>
              <a:cxnLst/>
              <a:rect l="l" t="t" r="r" b="b"/>
              <a:pathLst>
                <a:path w="6561" h="6266" extrusionOk="0">
                  <a:moveTo>
                    <a:pt x="3441" y="336"/>
                  </a:moveTo>
                  <a:cubicBezTo>
                    <a:pt x="4989" y="336"/>
                    <a:pt x="6251" y="1587"/>
                    <a:pt x="6251" y="3146"/>
                  </a:cubicBezTo>
                  <a:cubicBezTo>
                    <a:pt x="6251" y="4694"/>
                    <a:pt x="4989" y="5944"/>
                    <a:pt x="3441" y="5944"/>
                  </a:cubicBezTo>
                  <a:cubicBezTo>
                    <a:pt x="2727" y="5944"/>
                    <a:pt x="1989" y="5682"/>
                    <a:pt x="1441" y="5135"/>
                  </a:cubicBezTo>
                  <a:cubicBezTo>
                    <a:pt x="345" y="4027"/>
                    <a:pt x="345" y="2241"/>
                    <a:pt x="1441" y="1158"/>
                  </a:cubicBezTo>
                  <a:cubicBezTo>
                    <a:pt x="1989" y="598"/>
                    <a:pt x="2703" y="336"/>
                    <a:pt x="3441" y="336"/>
                  </a:cubicBezTo>
                  <a:close/>
                  <a:moveTo>
                    <a:pt x="3428" y="0"/>
                  </a:moveTo>
                  <a:cubicBezTo>
                    <a:pt x="2628" y="0"/>
                    <a:pt x="1828" y="307"/>
                    <a:pt x="1215" y="920"/>
                  </a:cubicBezTo>
                  <a:cubicBezTo>
                    <a:pt x="0" y="2134"/>
                    <a:pt x="0" y="4123"/>
                    <a:pt x="1215" y="5337"/>
                  </a:cubicBezTo>
                  <a:cubicBezTo>
                    <a:pt x="1822" y="5944"/>
                    <a:pt x="2631" y="6266"/>
                    <a:pt x="3429" y="6266"/>
                  </a:cubicBezTo>
                  <a:cubicBezTo>
                    <a:pt x="5144" y="6266"/>
                    <a:pt x="6561" y="4873"/>
                    <a:pt x="6561" y="3134"/>
                  </a:cubicBezTo>
                  <a:cubicBezTo>
                    <a:pt x="6561" y="2301"/>
                    <a:pt x="6227" y="1515"/>
                    <a:pt x="5632" y="920"/>
                  </a:cubicBezTo>
                  <a:cubicBezTo>
                    <a:pt x="5025" y="307"/>
                    <a:pt x="4227" y="0"/>
                    <a:pt x="3428"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 name="Google Shape;341;p13"/>
            <p:cNvSpPr/>
            <p:nvPr/>
          </p:nvSpPr>
          <p:spPr>
            <a:xfrm>
              <a:off x="3720614" y="3426805"/>
              <a:ext cx="95164" cy="116011"/>
            </a:xfrm>
            <a:custGeom>
              <a:avLst/>
              <a:gdLst/>
              <a:ahLst/>
              <a:cxnLst/>
              <a:rect l="l" t="t" r="r" b="b"/>
              <a:pathLst>
                <a:path w="2990" h="3645" extrusionOk="0">
                  <a:moveTo>
                    <a:pt x="1477" y="334"/>
                  </a:moveTo>
                  <a:cubicBezTo>
                    <a:pt x="1834" y="334"/>
                    <a:pt x="2132" y="632"/>
                    <a:pt x="2132" y="989"/>
                  </a:cubicBezTo>
                  <a:cubicBezTo>
                    <a:pt x="2132" y="1334"/>
                    <a:pt x="1834" y="1632"/>
                    <a:pt x="1477" y="1632"/>
                  </a:cubicBezTo>
                  <a:cubicBezTo>
                    <a:pt x="1120" y="1632"/>
                    <a:pt x="822" y="1334"/>
                    <a:pt x="822" y="989"/>
                  </a:cubicBezTo>
                  <a:cubicBezTo>
                    <a:pt x="822" y="608"/>
                    <a:pt x="1120" y="334"/>
                    <a:pt x="1477" y="334"/>
                  </a:cubicBezTo>
                  <a:close/>
                  <a:moveTo>
                    <a:pt x="1906" y="1953"/>
                  </a:moveTo>
                  <a:cubicBezTo>
                    <a:pt x="2287" y="1953"/>
                    <a:pt x="2620" y="2263"/>
                    <a:pt x="2620" y="2668"/>
                  </a:cubicBezTo>
                  <a:lnTo>
                    <a:pt x="2620" y="3335"/>
                  </a:lnTo>
                  <a:lnTo>
                    <a:pt x="2275" y="3335"/>
                  </a:lnTo>
                  <a:lnTo>
                    <a:pt x="2275" y="2632"/>
                  </a:lnTo>
                  <a:cubicBezTo>
                    <a:pt x="2275" y="2549"/>
                    <a:pt x="2203" y="2477"/>
                    <a:pt x="2108" y="2477"/>
                  </a:cubicBezTo>
                  <a:cubicBezTo>
                    <a:pt x="2025" y="2477"/>
                    <a:pt x="1953" y="2549"/>
                    <a:pt x="1953" y="2632"/>
                  </a:cubicBezTo>
                  <a:lnTo>
                    <a:pt x="1953" y="3335"/>
                  </a:lnTo>
                  <a:lnTo>
                    <a:pt x="953" y="3335"/>
                  </a:lnTo>
                  <a:lnTo>
                    <a:pt x="953" y="2632"/>
                  </a:lnTo>
                  <a:cubicBezTo>
                    <a:pt x="953" y="2549"/>
                    <a:pt x="882" y="2477"/>
                    <a:pt x="787" y="2477"/>
                  </a:cubicBezTo>
                  <a:cubicBezTo>
                    <a:pt x="691" y="2477"/>
                    <a:pt x="620" y="2549"/>
                    <a:pt x="620" y="2632"/>
                  </a:cubicBezTo>
                  <a:lnTo>
                    <a:pt x="620" y="3335"/>
                  </a:lnTo>
                  <a:lnTo>
                    <a:pt x="263" y="3335"/>
                  </a:lnTo>
                  <a:lnTo>
                    <a:pt x="263" y="2668"/>
                  </a:lnTo>
                  <a:cubicBezTo>
                    <a:pt x="263" y="2275"/>
                    <a:pt x="584" y="1953"/>
                    <a:pt x="977" y="1953"/>
                  </a:cubicBezTo>
                  <a:close/>
                  <a:moveTo>
                    <a:pt x="1477" y="1"/>
                  </a:moveTo>
                  <a:cubicBezTo>
                    <a:pt x="941" y="1"/>
                    <a:pt x="501" y="429"/>
                    <a:pt x="501" y="965"/>
                  </a:cubicBezTo>
                  <a:cubicBezTo>
                    <a:pt x="501" y="1239"/>
                    <a:pt x="608" y="1477"/>
                    <a:pt x="787" y="1656"/>
                  </a:cubicBezTo>
                  <a:cubicBezTo>
                    <a:pt x="322" y="1763"/>
                    <a:pt x="1" y="2180"/>
                    <a:pt x="1" y="2656"/>
                  </a:cubicBezTo>
                  <a:lnTo>
                    <a:pt x="1" y="3335"/>
                  </a:lnTo>
                  <a:cubicBezTo>
                    <a:pt x="1" y="3501"/>
                    <a:pt x="132" y="3644"/>
                    <a:pt x="310" y="3644"/>
                  </a:cubicBezTo>
                  <a:lnTo>
                    <a:pt x="2680" y="3644"/>
                  </a:lnTo>
                  <a:cubicBezTo>
                    <a:pt x="2846" y="3644"/>
                    <a:pt x="2989" y="3513"/>
                    <a:pt x="2989" y="3335"/>
                  </a:cubicBezTo>
                  <a:lnTo>
                    <a:pt x="2989" y="2656"/>
                  </a:lnTo>
                  <a:cubicBezTo>
                    <a:pt x="2965" y="2180"/>
                    <a:pt x="2620" y="1763"/>
                    <a:pt x="2156" y="1656"/>
                  </a:cubicBezTo>
                  <a:cubicBezTo>
                    <a:pt x="2334" y="1477"/>
                    <a:pt x="2442" y="1239"/>
                    <a:pt x="2442" y="965"/>
                  </a:cubicBezTo>
                  <a:cubicBezTo>
                    <a:pt x="2442" y="429"/>
                    <a:pt x="2013" y="1"/>
                    <a:pt x="1477" y="1"/>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 name="Google Shape;342;p13"/>
            <p:cNvSpPr/>
            <p:nvPr/>
          </p:nvSpPr>
          <p:spPr>
            <a:xfrm>
              <a:off x="3773671" y="3496030"/>
              <a:ext cx="115597" cy="114993"/>
            </a:xfrm>
            <a:custGeom>
              <a:avLst/>
              <a:gdLst/>
              <a:ahLst/>
              <a:cxnLst/>
              <a:rect l="l" t="t" r="r" b="b"/>
              <a:pathLst>
                <a:path w="3632" h="3613" extrusionOk="0">
                  <a:moveTo>
                    <a:pt x="3433" y="0"/>
                  </a:moveTo>
                  <a:cubicBezTo>
                    <a:pt x="3361" y="0"/>
                    <a:pt x="3297" y="65"/>
                    <a:pt x="3287" y="148"/>
                  </a:cubicBezTo>
                  <a:cubicBezTo>
                    <a:pt x="3120" y="1803"/>
                    <a:pt x="1810" y="3112"/>
                    <a:pt x="143" y="3291"/>
                  </a:cubicBezTo>
                  <a:cubicBezTo>
                    <a:pt x="60" y="3303"/>
                    <a:pt x="1" y="3374"/>
                    <a:pt x="1" y="3469"/>
                  </a:cubicBezTo>
                  <a:cubicBezTo>
                    <a:pt x="13" y="3553"/>
                    <a:pt x="72" y="3612"/>
                    <a:pt x="167" y="3612"/>
                  </a:cubicBezTo>
                  <a:lnTo>
                    <a:pt x="179" y="3612"/>
                  </a:lnTo>
                  <a:cubicBezTo>
                    <a:pt x="1989" y="3422"/>
                    <a:pt x="3442" y="1993"/>
                    <a:pt x="3620" y="183"/>
                  </a:cubicBezTo>
                  <a:cubicBezTo>
                    <a:pt x="3632" y="88"/>
                    <a:pt x="3561" y="17"/>
                    <a:pt x="3465" y="5"/>
                  </a:cubicBezTo>
                  <a:cubicBezTo>
                    <a:pt x="3454" y="2"/>
                    <a:pt x="3443" y="0"/>
                    <a:pt x="3433"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 name="Imagen 1">
            <a:extLst>
              <a:ext uri="{FF2B5EF4-FFF2-40B4-BE49-F238E27FC236}">
                <a16:creationId xmlns:a16="http://schemas.microsoft.com/office/drawing/2014/main" id="{9B545493-3885-0695-544F-5CBDB7CDB3D6}"/>
              </a:ext>
            </a:extLst>
          </p:cNvPr>
          <p:cNvPicPr>
            <a:picLocks noChangeAspect="1"/>
          </p:cNvPicPr>
          <p:nvPr/>
        </p:nvPicPr>
        <p:blipFill>
          <a:blip r:embed="rId4"/>
          <a:stretch>
            <a:fillRect/>
          </a:stretch>
        </p:blipFill>
        <p:spPr>
          <a:xfrm>
            <a:off x="123372" y="4810466"/>
            <a:ext cx="863600" cy="190500"/>
          </a:xfrm>
          <a:prstGeom prst="rect">
            <a:avLst/>
          </a:prstGeom>
        </p:spPr>
      </p:pic>
    </p:spTree>
    <p:extLst>
      <p:ext uri="{BB962C8B-B14F-4D97-AF65-F5344CB8AC3E}">
        <p14:creationId xmlns:p14="http://schemas.microsoft.com/office/powerpoint/2010/main" val="11705953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grpSp>
        <p:nvGrpSpPr>
          <p:cNvPr id="347" name="Google Shape;347;p14"/>
          <p:cNvGrpSpPr/>
          <p:nvPr/>
        </p:nvGrpSpPr>
        <p:grpSpPr>
          <a:xfrm>
            <a:off x="4167750" y="4704850"/>
            <a:ext cx="808500" cy="92100"/>
            <a:chOff x="3570750" y="4704850"/>
            <a:chExt cx="808500" cy="92100"/>
          </a:xfrm>
        </p:grpSpPr>
        <p:sp>
          <p:nvSpPr>
            <p:cNvPr id="348" name="Google Shape;348;p14"/>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 name="Google Shape;349;p14"/>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 name="Google Shape;350;p14"/>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 name="Google Shape;351;p14"/>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352" name="Google Shape;352;p14"/>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354" name="Google Shape;354;p14"/>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355" name="Google Shape;355;p14"/>
          <p:cNvSpPr txBox="1"/>
          <p:nvPr/>
        </p:nvSpPr>
        <p:spPr>
          <a:xfrm>
            <a:off x="289461" y="-93716"/>
            <a:ext cx="7756577" cy="4552408"/>
          </a:xfrm>
          <a:prstGeom prst="rect">
            <a:avLst/>
          </a:prstGeom>
          <a:noFill/>
          <a:ln>
            <a:noFill/>
          </a:ln>
        </p:spPr>
        <p:txBody>
          <a:bodyPr spcFirstLastPara="1" wrap="square" lIns="91425" tIns="91425" rIns="91425" bIns="91425" anchor="b" anchorCtr="0">
            <a:noAutofit/>
          </a:bodyPr>
          <a:lstStyle/>
          <a:p>
            <a:pPr marL="457200" lvl="0" indent="-342900" algn="just">
              <a:lnSpc>
                <a:spcPct val="107000"/>
              </a:lnSpc>
              <a:buClr>
                <a:srgbClr val="FFFFFF"/>
              </a:buClr>
              <a:buSzPts val="1800"/>
              <a:defRPr/>
            </a:pPr>
            <a:r>
              <a:rPr lang="es-ES" sz="1600" dirty="0">
                <a:solidFill>
                  <a:srgbClr val="FFFFFF"/>
                </a:solidFill>
                <a:latin typeface="Open Sans"/>
                <a:ea typeface="Open Sans"/>
                <a:cs typeface="Open Sans"/>
                <a:sym typeface="Open Sans"/>
              </a:rPr>
              <a:t>En esta parte del aprendizaje:
- Presentaremos los diferentes tipos de fuentes a modo de introducción
- También presentaremos qué es un protocolo, de qué se trata la verificación y por qué necesitamos como usuarios de información, protocolos de verificación
- A continuación, el formador pedirá a los alumnos que se separen en 3-4 grupos de 4-5 personas como máximo y les pedirá que investiguen en Internet: encuentren 3 protocolos de verificación de fuentes de Internet en línea diferentes (pidiéndoles que describan el orden de los protocolos en el navegador) y los presenten en breve. 
- Presentación de resultados: A cada grupo se le pedirá que informe sobre sus protocolos y diga su número en la lista del navegador mediante una captura de pantalla. 
- Todos los alumnos debatirán los resultados en una discusión plenaria</a:t>
            </a:r>
            <a:endParaRPr kumimoji="0" sz="12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pic>
        <p:nvPicPr>
          <p:cNvPr id="2" name="Imagen 1">
            <a:extLst>
              <a:ext uri="{FF2B5EF4-FFF2-40B4-BE49-F238E27FC236}">
                <a16:creationId xmlns:a16="http://schemas.microsoft.com/office/drawing/2014/main" id="{36294FCC-F107-F86C-D9CD-0FDDF8450A03}"/>
              </a:ext>
            </a:extLst>
          </p:cNvPr>
          <p:cNvPicPr>
            <a:picLocks noChangeAspect="1"/>
          </p:cNvPicPr>
          <p:nvPr/>
        </p:nvPicPr>
        <p:blipFill>
          <a:blip r:embed="rId4"/>
          <a:stretch>
            <a:fillRect/>
          </a:stretch>
        </p:blipFill>
        <p:spPr>
          <a:xfrm>
            <a:off x="123372" y="4810466"/>
            <a:ext cx="863600" cy="190500"/>
          </a:xfrm>
          <a:prstGeom prst="rect">
            <a:avLst/>
          </a:prstGeom>
        </p:spPr>
      </p:pic>
    </p:spTree>
    <p:extLst>
      <p:ext uri="{BB962C8B-B14F-4D97-AF65-F5344CB8AC3E}">
        <p14:creationId xmlns:p14="http://schemas.microsoft.com/office/powerpoint/2010/main" val="36740384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grpSp>
        <p:nvGrpSpPr>
          <p:cNvPr id="360" name="Google Shape;360;p15"/>
          <p:cNvGrpSpPr/>
          <p:nvPr/>
        </p:nvGrpSpPr>
        <p:grpSpPr>
          <a:xfrm>
            <a:off x="4167750" y="4704850"/>
            <a:ext cx="808500" cy="92100"/>
            <a:chOff x="3570750" y="4704850"/>
            <a:chExt cx="808500" cy="92100"/>
          </a:xfrm>
        </p:grpSpPr>
        <p:sp>
          <p:nvSpPr>
            <p:cNvPr id="361" name="Google Shape;361;p15"/>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 name="Google Shape;362;p15"/>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 name="Google Shape;363;p15"/>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 name="Google Shape;364;p15"/>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365" name="Google Shape;365;p15"/>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367" name="Google Shape;367;p15"/>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368" name="Google Shape;368;p15"/>
          <p:cNvSpPr txBox="1"/>
          <p:nvPr/>
        </p:nvSpPr>
        <p:spPr>
          <a:xfrm>
            <a:off x="235325" y="142534"/>
            <a:ext cx="5593957" cy="4608366"/>
          </a:xfrm>
          <a:prstGeom prst="rect">
            <a:avLst/>
          </a:prstGeom>
          <a:noFill/>
          <a:ln>
            <a:noFill/>
          </a:ln>
        </p:spPr>
        <p:txBody>
          <a:bodyPr spcFirstLastPara="1" wrap="square" lIns="91425" tIns="91425" rIns="91425" bIns="91425" anchor="b" anchorCtr="0">
            <a:noAutofit/>
          </a:bodyPr>
          <a:lstStyle/>
          <a:p>
            <a:pPr marL="457200" lvl="0" indent="-342900" algn="just">
              <a:lnSpc>
                <a:spcPct val="107000"/>
              </a:lnSpc>
              <a:buClr>
                <a:srgbClr val="FFFFFF"/>
              </a:buClr>
              <a:buSzPts val="1800"/>
              <a:defRPr/>
            </a:pPr>
            <a:r>
              <a:rPr lang="es-ES" sz="2000" b="1" dirty="0">
                <a:solidFill>
                  <a:srgbClr val="FFFFFF"/>
                </a:solidFill>
                <a:latin typeface="Open Sans"/>
                <a:ea typeface="Open Sans"/>
                <a:cs typeface="Open Sans"/>
                <a:sym typeface="Open Sans"/>
              </a:rPr>
              <a:t>Diferentes tipos de fuentes:</a:t>
            </a:r>
          </a:p>
          <a:p>
            <a:pPr marL="457200" lvl="0" indent="-342900" algn="just">
              <a:lnSpc>
                <a:spcPct val="107000"/>
              </a:lnSpc>
              <a:buClr>
                <a:srgbClr val="FFFFFF"/>
              </a:buClr>
              <a:buSzPts val="1800"/>
              <a:defRPr/>
            </a:pPr>
            <a:r>
              <a:rPr lang="es-ES" sz="1600" dirty="0">
                <a:solidFill>
                  <a:srgbClr val="FFFFFF"/>
                </a:solidFill>
                <a:latin typeface="Open Sans"/>
                <a:ea typeface="Open Sans"/>
                <a:cs typeface="Open Sans"/>
                <a:sym typeface="Open Sans"/>
              </a:rPr>
              <a:t>Una fuente primaria se crea lo más cerca posible del evento o fenómeno original. Por ejemplo, un documento/imagen original, los resultados de un experimento, datos estadísticos, un relato de primera mano o un trabajo creativo.  
Una fuente secundaria es algo sobre lo que se escribe o se utilizan fuentes primarias.  Por ejemplo, artículos y libros en los que los autores interpretan datos del experimento de otro equipo de investigación o imágenes de archivo de un evento.
Una fuente terciaria es un paso más allá. Las fuentes terciarias resumen las fuentes primarias o sintetizan la investigación en fuentes secundarias. Por ejemplo, los libros de texto y los libros de referencia son fuentes terciarias.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69" name="Google Shape;369;p15"/>
          <p:cNvSpPr txBox="1"/>
          <p:nvPr/>
        </p:nvSpPr>
        <p:spPr>
          <a:xfrm>
            <a:off x="5736101" y="617265"/>
            <a:ext cx="2472556" cy="4383701"/>
          </a:xfrm>
          <a:prstGeom prst="rect">
            <a:avLst/>
          </a:prstGeom>
          <a:noFill/>
          <a:ln>
            <a:noFill/>
          </a:ln>
        </p:spPr>
        <p:txBody>
          <a:bodyPr spcFirstLastPara="1" wrap="square" lIns="91425" tIns="91425" rIns="91425" bIns="91425" anchor="b" anchorCtr="0">
            <a:noAutofit/>
          </a:bodyPr>
          <a:lstStyle/>
          <a:p>
            <a:pPr marL="114300" lvl="0" algn="ctr">
              <a:lnSpc>
                <a:spcPct val="107000"/>
              </a:lnSpc>
              <a:buClr>
                <a:srgbClr val="FFFFFF"/>
              </a:buClr>
              <a:buSzPts val="1800"/>
              <a:defRPr/>
            </a:pPr>
            <a:r>
              <a:rPr lang="es-ES" sz="1600" i="1" dirty="0">
                <a:solidFill>
                  <a:srgbClr val="FFFFFF"/>
                </a:solidFill>
                <a:latin typeface="Open Sans"/>
                <a:ea typeface="Open Sans"/>
                <a:cs typeface="Open Sans"/>
                <a:sym typeface="Open Sans"/>
              </a:rPr>
              <a:t>Fuente primaria: Una entrevista con un veterano de la Segunda Guerra Mundial (Segunda Guerra Mundial)</a:t>
            </a:r>
          </a:p>
          <a:p>
            <a:pPr marL="114300" lvl="0" algn="ctr">
              <a:lnSpc>
                <a:spcPct val="107000"/>
              </a:lnSpc>
              <a:buClr>
                <a:srgbClr val="FFFFFF"/>
              </a:buClr>
              <a:buSzPts val="1800"/>
              <a:defRPr/>
            </a:pPr>
            <a:r>
              <a:rPr lang="es-ES" sz="1600" i="1" dirty="0">
                <a:solidFill>
                  <a:srgbClr val="FFFFFF"/>
                </a:solidFill>
                <a:latin typeface="Open Sans"/>
                <a:ea typeface="Open Sans"/>
                <a:cs typeface="Open Sans"/>
                <a:sym typeface="Open Sans"/>
              </a:rPr>
              <a:t>
Fuente secundaria: documental con entrevistas a veteranos de la Segunda Guerra Mundial</a:t>
            </a:r>
          </a:p>
          <a:p>
            <a:pPr marL="114300" lvl="0" algn="ctr">
              <a:lnSpc>
                <a:spcPct val="107000"/>
              </a:lnSpc>
              <a:buClr>
                <a:srgbClr val="FFFFFF"/>
              </a:buClr>
              <a:buSzPts val="1800"/>
              <a:defRPr/>
            </a:pPr>
            <a:r>
              <a:rPr lang="es-ES" sz="1600" i="1" dirty="0">
                <a:solidFill>
                  <a:srgbClr val="FFFFFF"/>
                </a:solidFill>
                <a:latin typeface="Open Sans"/>
                <a:ea typeface="Open Sans"/>
                <a:cs typeface="Open Sans"/>
                <a:sym typeface="Open Sans"/>
              </a:rPr>
              <a:t>
Fuente terciaria: Una antología de relatos de primera mano de la Segunda Guerra Mundial</a:t>
            </a:r>
            <a:endParaRPr kumimoji="0" sz="16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pic>
        <p:nvPicPr>
          <p:cNvPr id="2" name="Imagen 1">
            <a:extLst>
              <a:ext uri="{FF2B5EF4-FFF2-40B4-BE49-F238E27FC236}">
                <a16:creationId xmlns:a16="http://schemas.microsoft.com/office/drawing/2014/main" id="{E91F65D0-2E6F-C782-F8D6-B1E66C92C238}"/>
              </a:ext>
            </a:extLst>
          </p:cNvPr>
          <p:cNvPicPr>
            <a:picLocks noChangeAspect="1"/>
          </p:cNvPicPr>
          <p:nvPr/>
        </p:nvPicPr>
        <p:blipFill>
          <a:blip r:embed="rId4"/>
          <a:stretch>
            <a:fillRect/>
          </a:stretch>
        </p:blipFill>
        <p:spPr>
          <a:xfrm>
            <a:off x="123372" y="4810466"/>
            <a:ext cx="863600" cy="190500"/>
          </a:xfrm>
          <a:prstGeom prst="rect">
            <a:avLst/>
          </a:prstGeom>
        </p:spPr>
      </p:pic>
    </p:spTree>
    <p:extLst>
      <p:ext uri="{BB962C8B-B14F-4D97-AF65-F5344CB8AC3E}">
        <p14:creationId xmlns:p14="http://schemas.microsoft.com/office/powerpoint/2010/main" val="9795186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grpSp>
        <p:nvGrpSpPr>
          <p:cNvPr id="374" name="Google Shape;374;p16"/>
          <p:cNvGrpSpPr/>
          <p:nvPr/>
        </p:nvGrpSpPr>
        <p:grpSpPr>
          <a:xfrm>
            <a:off x="4167750" y="4704850"/>
            <a:ext cx="808500" cy="92100"/>
            <a:chOff x="3570750" y="4704850"/>
            <a:chExt cx="808500" cy="92100"/>
          </a:xfrm>
        </p:grpSpPr>
        <p:sp>
          <p:nvSpPr>
            <p:cNvPr id="375" name="Google Shape;375;p16"/>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6" name="Google Shape;376;p16"/>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7" name="Google Shape;377;p16"/>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 name="Google Shape;378;p16"/>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379" name="Google Shape;379;p16"/>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381" name="Google Shape;381;p16"/>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382" name="Google Shape;382;p16"/>
          <p:cNvSpPr txBox="1"/>
          <p:nvPr/>
        </p:nvSpPr>
        <p:spPr>
          <a:xfrm>
            <a:off x="163129" y="142534"/>
            <a:ext cx="4963991" cy="4488993"/>
          </a:xfrm>
          <a:prstGeom prst="rect">
            <a:avLst/>
          </a:prstGeom>
          <a:noFill/>
          <a:ln>
            <a:noFill/>
          </a:ln>
        </p:spPr>
        <p:txBody>
          <a:bodyPr spcFirstLastPara="1" wrap="square" lIns="91425" tIns="91425" rIns="91425" bIns="91425" anchor="b" anchorCtr="0">
            <a:noAutofit/>
          </a:bodyPr>
          <a:lstStyle/>
          <a:p>
            <a:pPr marL="114300" lvl="0" algn="just">
              <a:lnSpc>
                <a:spcPct val="107000"/>
              </a:lnSpc>
              <a:buClr>
                <a:srgbClr val="FFFFFF"/>
              </a:buClr>
              <a:buSzPts val="1800"/>
              <a:defRPr/>
            </a:pPr>
            <a:r>
              <a:rPr lang="es-ES" b="1" dirty="0">
                <a:solidFill>
                  <a:srgbClr val="FFFFFF"/>
                </a:solidFill>
                <a:latin typeface="Open Sans"/>
                <a:ea typeface="Open Sans"/>
                <a:cs typeface="Open Sans"/>
                <a:sym typeface="Open Sans"/>
              </a:rPr>
              <a:t>¿Qué es un protocolo?</a:t>
            </a:r>
            <a:r>
              <a:rPr lang="es-ES" dirty="0">
                <a:solidFill>
                  <a:srgbClr val="FFFFFF"/>
                </a:solidFill>
                <a:latin typeface="Open Sans"/>
                <a:ea typeface="Open Sans"/>
                <a:cs typeface="Open Sans"/>
                <a:sym typeface="Open Sans"/>
              </a:rPr>
              <a:t> Un sistema de reglas que explican la conducta correcta y los procedimientos a seguir en situaciones formales.</a:t>
            </a:r>
            <a:endParaRPr kumimoji="0" sz="1400" b="1" i="0" u="none" strike="noStrike" kern="0" cap="none" spc="0" normalizeH="0" baseline="0" noProof="0" dirty="0">
              <a:ln>
                <a:noFill/>
              </a:ln>
              <a:solidFill>
                <a:srgbClr val="FFFFFF"/>
              </a:solidFill>
              <a:effectLst/>
              <a:uLnTx/>
              <a:uFillTx/>
              <a:latin typeface="Open Sans"/>
              <a:ea typeface="Open Sans"/>
              <a:cs typeface="Open Sans"/>
              <a:sym typeface="Open Sans"/>
            </a:endParaRPr>
          </a:p>
          <a:p>
            <a:pPr marL="114300" lvl="0" algn="just">
              <a:lnSpc>
                <a:spcPct val="107000"/>
              </a:lnSpc>
              <a:spcBef>
                <a:spcPts val="800"/>
              </a:spcBef>
              <a:buClr>
                <a:srgbClr val="FFFFFF"/>
              </a:buClr>
              <a:buSzPts val="1800"/>
              <a:defRPr/>
            </a:pPr>
            <a:r>
              <a:rPr lang="es-ES" b="1" dirty="0">
                <a:solidFill>
                  <a:srgbClr val="FFFFFF"/>
                </a:solidFill>
                <a:latin typeface="Open Sans"/>
                <a:ea typeface="Open Sans"/>
                <a:cs typeface="Open Sans"/>
                <a:sym typeface="Open Sans"/>
              </a:rPr>
              <a:t>¿Qué es la verificación?</a:t>
            </a:r>
            <a:r>
              <a:rPr lang="es-ES" dirty="0">
                <a:solidFill>
                  <a:srgbClr val="FFFFFF"/>
                </a:solidFill>
                <a:latin typeface="Open Sans"/>
                <a:ea typeface="Open Sans"/>
                <a:cs typeface="Open Sans"/>
                <a:sym typeface="Open Sans"/>
              </a:rPr>
              <a:t> En relación con la información, la verificación es un proceso que toma información de interés periodístico y verifica su credibilidad y confiabilidad antes de que se publique o transmita como noticia</a:t>
            </a:r>
            <a:endParaRPr kumimoji="0" sz="1400" b="1" i="0" u="none" strike="noStrike" kern="0" cap="none" spc="0" normalizeH="0" baseline="0" noProof="0" dirty="0">
              <a:ln>
                <a:noFill/>
              </a:ln>
              <a:solidFill>
                <a:srgbClr val="FFFFFF"/>
              </a:solidFill>
              <a:effectLst/>
              <a:uLnTx/>
              <a:uFillTx/>
              <a:latin typeface="Open Sans"/>
              <a:ea typeface="Open Sans"/>
              <a:cs typeface="Open Sans"/>
              <a:sym typeface="Open Sans"/>
            </a:endParaRPr>
          </a:p>
          <a:p>
            <a:pPr marL="114300" lvl="0" algn="just">
              <a:lnSpc>
                <a:spcPct val="107000"/>
              </a:lnSpc>
              <a:spcBef>
                <a:spcPts val="800"/>
              </a:spcBef>
              <a:spcAft>
                <a:spcPts val="800"/>
              </a:spcAft>
              <a:buClr>
                <a:srgbClr val="FFFFFF"/>
              </a:buClr>
              <a:buSzPts val="1800"/>
              <a:defRPr/>
            </a:pPr>
            <a:r>
              <a:rPr lang="es-ES" b="1" dirty="0">
                <a:solidFill>
                  <a:srgbClr val="FFFFFF"/>
                </a:solidFill>
                <a:latin typeface="Open Sans"/>
                <a:ea typeface="Open Sans"/>
                <a:cs typeface="Open Sans"/>
                <a:sym typeface="Open Sans"/>
              </a:rPr>
              <a:t>¿Por qué necesitamos, como usuarios de la información, protocolos de verificación?</a:t>
            </a:r>
            <a:r>
              <a:rPr lang="es-ES" dirty="0">
                <a:solidFill>
                  <a:srgbClr val="FFFFFF"/>
                </a:solidFill>
                <a:latin typeface="Open Sans"/>
                <a:ea typeface="Open Sans"/>
                <a:cs typeface="Open Sans"/>
                <a:sym typeface="Open Sans"/>
              </a:rPr>
              <a:t> Es importante evaluar críticamente las fuentes porque el uso de fuentes creíbles y confiables lo convierte en un usuario más informado. Piensa en las fuentes poco fiables como contaminantes para tu credibilidad, si incluyes fuentes poco fiables cuando utilizas las redes sociales, tu trabajo podría perder credibilidad como resultado.</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83" name="Google Shape;383;p16"/>
          <p:cNvPicPr preferRelativeResize="0"/>
          <p:nvPr/>
        </p:nvPicPr>
        <p:blipFill rotWithShape="1">
          <a:blip r:embed="rId4">
            <a:alphaModFix/>
          </a:blip>
          <a:srcRect/>
          <a:stretch/>
        </p:blipFill>
        <p:spPr>
          <a:xfrm>
            <a:off x="5950324" y="1311466"/>
            <a:ext cx="2217927" cy="1996134"/>
          </a:xfrm>
          <a:prstGeom prst="rect">
            <a:avLst/>
          </a:prstGeom>
          <a:noFill/>
          <a:ln>
            <a:noFill/>
          </a:ln>
        </p:spPr>
      </p:pic>
      <p:sp>
        <p:nvSpPr>
          <p:cNvPr id="384" name="Google Shape;384;p16"/>
          <p:cNvSpPr txBox="1"/>
          <p:nvPr/>
        </p:nvSpPr>
        <p:spPr>
          <a:xfrm>
            <a:off x="6057793" y="3645418"/>
            <a:ext cx="2164375"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sng" strike="noStrike" kern="0" cap="none" spc="0" normalizeH="0" baseline="0" noProof="0">
                <a:ln>
                  <a:noFill/>
                </a:ln>
                <a:solidFill>
                  <a:srgbClr val="FFFFFF"/>
                </a:solidFill>
                <a:effectLst/>
                <a:uLnTx/>
                <a:uFillTx/>
                <a:latin typeface="Arial"/>
                <a:ea typeface="Arial"/>
                <a:cs typeface="Arial"/>
                <a:sym typeface="Arial"/>
                <a:hlinkClick r:id="rId5">
                  <a:extLst>
                    <a:ext uri="{A12FA001-AC4F-418D-AE19-62706E023703}">
                      <ahyp:hlinkClr xmlns:ahyp="http://schemas.microsoft.com/office/drawing/2018/hyperlinkcolor" val="tx"/>
                    </a:ext>
                  </a:extLst>
                </a:hlinkClick>
              </a:rPr>
              <a:t>Source: image juicy_fish in Freepik</a:t>
            </a:r>
            <a:endParaRPr kumimoji="0" sz="10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2" name="Imagen 1">
            <a:extLst>
              <a:ext uri="{FF2B5EF4-FFF2-40B4-BE49-F238E27FC236}">
                <a16:creationId xmlns:a16="http://schemas.microsoft.com/office/drawing/2014/main" id="{603DA50F-BD2C-334B-63B6-1FE2E3DAFD97}"/>
              </a:ext>
            </a:extLst>
          </p:cNvPr>
          <p:cNvPicPr>
            <a:picLocks noChangeAspect="1"/>
          </p:cNvPicPr>
          <p:nvPr/>
        </p:nvPicPr>
        <p:blipFill>
          <a:blip r:embed="rId6"/>
          <a:stretch>
            <a:fillRect/>
          </a:stretch>
        </p:blipFill>
        <p:spPr>
          <a:xfrm>
            <a:off x="123372" y="4810466"/>
            <a:ext cx="863600" cy="190500"/>
          </a:xfrm>
          <a:prstGeom prst="rect">
            <a:avLst/>
          </a:prstGeom>
        </p:spPr>
      </p:pic>
    </p:spTree>
    <p:extLst>
      <p:ext uri="{BB962C8B-B14F-4D97-AF65-F5344CB8AC3E}">
        <p14:creationId xmlns:p14="http://schemas.microsoft.com/office/powerpoint/2010/main" val="2890908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17"/>
          <p:cNvSpPr txBox="1">
            <a:spLocks noGrp="1"/>
          </p:cNvSpPr>
          <p:nvPr>
            <p:ph type="ctrTitle"/>
          </p:nvPr>
        </p:nvSpPr>
        <p:spPr>
          <a:xfrm>
            <a:off x="650522" y="1695373"/>
            <a:ext cx="7218656" cy="2340600"/>
          </a:xfrm>
          <a:prstGeom prst="rect">
            <a:avLst/>
          </a:prstGeom>
          <a:noFill/>
          <a:ln>
            <a:noFill/>
          </a:ln>
        </p:spPr>
        <p:txBody>
          <a:bodyPr spcFirstLastPara="1" wrap="square" lIns="91425" tIns="91425" rIns="91425" bIns="91425" anchor="b" anchorCtr="0">
            <a:noAutofit/>
          </a:bodyPr>
          <a:lstStyle/>
          <a:p>
            <a:pPr lvl="0"/>
            <a:r>
              <a:rPr lang="es-ES" dirty="0"/>
              <a:t>Actividad #2</a:t>
            </a:r>
            <a:br>
              <a:rPr lang="en" dirty="0"/>
            </a:br>
            <a:r>
              <a:rPr lang="es-ES" sz="3200" dirty="0">
                <a:latin typeface="Open Sans"/>
                <a:ea typeface="Open Sans"/>
                <a:cs typeface="Open Sans"/>
                <a:sym typeface="Open Sans"/>
              </a:rPr>
              <a:t>Protocolos de fuentes de Internet disponibles en línea</a:t>
            </a:r>
            <a:endParaRPr sz="3200" dirty="0">
              <a:latin typeface="Open Sans"/>
              <a:ea typeface="Open Sans"/>
              <a:cs typeface="Open Sans"/>
              <a:sym typeface="Open Sans"/>
            </a:endParaRPr>
          </a:p>
        </p:txBody>
      </p:sp>
      <p:grpSp>
        <p:nvGrpSpPr>
          <p:cNvPr id="390" name="Google Shape;390;p17"/>
          <p:cNvGrpSpPr/>
          <p:nvPr/>
        </p:nvGrpSpPr>
        <p:grpSpPr>
          <a:xfrm>
            <a:off x="4167750" y="4704850"/>
            <a:ext cx="808500" cy="92100"/>
            <a:chOff x="3570750" y="4704850"/>
            <a:chExt cx="808500" cy="92100"/>
          </a:xfrm>
        </p:grpSpPr>
        <p:sp>
          <p:nvSpPr>
            <p:cNvPr id="391" name="Google Shape;391;p17"/>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7"/>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 name="Google Shape;393;p17"/>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 name="Google Shape;394;p17"/>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395" name="Google Shape;395;p17"/>
          <p:cNvCxnSpPr/>
          <p:nvPr/>
        </p:nvCxnSpPr>
        <p:spPr>
          <a:xfrm>
            <a:off x="532964" y="1993573"/>
            <a:ext cx="0" cy="872100"/>
          </a:xfrm>
          <a:prstGeom prst="straightConnector1">
            <a:avLst/>
          </a:prstGeom>
          <a:noFill/>
          <a:ln w="19050" cap="flat" cmpd="sng">
            <a:solidFill>
              <a:schemeClr val="lt1"/>
            </a:solidFill>
            <a:prstDash val="solid"/>
            <a:round/>
            <a:headEnd type="none" w="sm" len="sm"/>
            <a:tailEnd type="none" w="sm" len="sm"/>
          </a:ln>
        </p:spPr>
      </p:cxnSp>
      <p:pic>
        <p:nvPicPr>
          <p:cNvPr id="396" name="Google Shape;396;p17"/>
          <p:cNvPicPr preferRelativeResize="0"/>
          <p:nvPr/>
        </p:nvPicPr>
        <p:blipFill rotWithShape="1">
          <a:blip r:embed="rId3">
            <a:alphaModFix/>
          </a:blip>
          <a:srcRect/>
          <a:stretch/>
        </p:blipFill>
        <p:spPr>
          <a:xfrm>
            <a:off x="8406261" y="85675"/>
            <a:ext cx="574610" cy="429582"/>
          </a:xfrm>
          <a:prstGeom prst="rect">
            <a:avLst/>
          </a:prstGeom>
          <a:noFill/>
          <a:ln>
            <a:noFill/>
          </a:ln>
        </p:spPr>
      </p:pic>
      <p:grpSp>
        <p:nvGrpSpPr>
          <p:cNvPr id="398" name="Google Shape;398;p17"/>
          <p:cNvGrpSpPr/>
          <p:nvPr/>
        </p:nvGrpSpPr>
        <p:grpSpPr>
          <a:xfrm>
            <a:off x="6763871" y="1968272"/>
            <a:ext cx="1308883" cy="922701"/>
            <a:chOff x="2171474" y="3369229"/>
            <a:chExt cx="408156" cy="343737"/>
          </a:xfrm>
        </p:grpSpPr>
        <p:sp>
          <p:nvSpPr>
            <p:cNvPr id="399" name="Google Shape;399;p17"/>
            <p:cNvSpPr/>
            <p:nvPr/>
          </p:nvSpPr>
          <p:spPr>
            <a:xfrm>
              <a:off x="2171474" y="3369229"/>
              <a:ext cx="408156" cy="343737"/>
            </a:xfrm>
            <a:custGeom>
              <a:avLst/>
              <a:gdLst/>
              <a:ahLst/>
              <a:cxnLst/>
              <a:rect l="l" t="t" r="r" b="b"/>
              <a:pathLst>
                <a:path w="12824" h="10800" extrusionOk="0">
                  <a:moveTo>
                    <a:pt x="5395" y="345"/>
                  </a:moveTo>
                  <a:cubicBezTo>
                    <a:pt x="5561" y="345"/>
                    <a:pt x="5704" y="405"/>
                    <a:pt x="5823" y="536"/>
                  </a:cubicBezTo>
                  <a:lnTo>
                    <a:pt x="6478" y="1191"/>
                  </a:lnTo>
                  <a:lnTo>
                    <a:pt x="5645" y="1191"/>
                  </a:lnTo>
                  <a:cubicBezTo>
                    <a:pt x="5537" y="1191"/>
                    <a:pt x="5442" y="1143"/>
                    <a:pt x="5347" y="1072"/>
                  </a:cubicBezTo>
                  <a:lnTo>
                    <a:pt x="4633" y="357"/>
                  </a:lnTo>
                  <a:lnTo>
                    <a:pt x="5395" y="357"/>
                  </a:lnTo>
                  <a:lnTo>
                    <a:pt x="5395" y="345"/>
                  </a:lnTo>
                  <a:close/>
                  <a:moveTo>
                    <a:pt x="6883" y="357"/>
                  </a:moveTo>
                  <a:cubicBezTo>
                    <a:pt x="7049" y="357"/>
                    <a:pt x="7192" y="417"/>
                    <a:pt x="7311" y="536"/>
                  </a:cubicBezTo>
                  <a:lnTo>
                    <a:pt x="7966" y="1191"/>
                  </a:lnTo>
                  <a:lnTo>
                    <a:pt x="7823" y="1191"/>
                  </a:lnTo>
                  <a:cubicBezTo>
                    <a:pt x="7716" y="1191"/>
                    <a:pt x="7621" y="1274"/>
                    <a:pt x="7621" y="1381"/>
                  </a:cubicBezTo>
                  <a:cubicBezTo>
                    <a:pt x="7621" y="1488"/>
                    <a:pt x="7716" y="1572"/>
                    <a:pt x="7823" y="1572"/>
                  </a:cubicBezTo>
                  <a:lnTo>
                    <a:pt x="12026" y="1572"/>
                  </a:lnTo>
                  <a:cubicBezTo>
                    <a:pt x="12253" y="1572"/>
                    <a:pt x="12443" y="1750"/>
                    <a:pt x="12443" y="1988"/>
                  </a:cubicBezTo>
                  <a:lnTo>
                    <a:pt x="12431" y="10001"/>
                  </a:lnTo>
                  <a:cubicBezTo>
                    <a:pt x="12431" y="10216"/>
                    <a:pt x="12253" y="10418"/>
                    <a:pt x="12014" y="10418"/>
                  </a:cubicBezTo>
                  <a:lnTo>
                    <a:pt x="775" y="10418"/>
                  </a:lnTo>
                  <a:cubicBezTo>
                    <a:pt x="561" y="10418"/>
                    <a:pt x="358" y="10239"/>
                    <a:pt x="358" y="10001"/>
                  </a:cubicBezTo>
                  <a:lnTo>
                    <a:pt x="358" y="774"/>
                  </a:lnTo>
                  <a:cubicBezTo>
                    <a:pt x="358" y="548"/>
                    <a:pt x="537" y="357"/>
                    <a:pt x="775" y="357"/>
                  </a:cubicBezTo>
                  <a:lnTo>
                    <a:pt x="3859" y="357"/>
                  </a:lnTo>
                  <a:cubicBezTo>
                    <a:pt x="4025" y="357"/>
                    <a:pt x="4168" y="417"/>
                    <a:pt x="4287" y="536"/>
                  </a:cubicBezTo>
                  <a:lnTo>
                    <a:pt x="5085" y="1322"/>
                  </a:lnTo>
                  <a:cubicBezTo>
                    <a:pt x="5228" y="1465"/>
                    <a:pt x="5418" y="1560"/>
                    <a:pt x="5645" y="1560"/>
                  </a:cubicBezTo>
                  <a:lnTo>
                    <a:pt x="6942" y="1560"/>
                  </a:lnTo>
                  <a:cubicBezTo>
                    <a:pt x="7014" y="1560"/>
                    <a:pt x="7085" y="1512"/>
                    <a:pt x="7121" y="1441"/>
                  </a:cubicBezTo>
                  <a:cubicBezTo>
                    <a:pt x="7145" y="1369"/>
                    <a:pt x="7133" y="1286"/>
                    <a:pt x="7073" y="1226"/>
                  </a:cubicBezTo>
                  <a:lnTo>
                    <a:pt x="6192" y="357"/>
                  </a:lnTo>
                  <a:close/>
                  <a:moveTo>
                    <a:pt x="799" y="0"/>
                  </a:moveTo>
                  <a:cubicBezTo>
                    <a:pt x="358" y="0"/>
                    <a:pt x="1" y="345"/>
                    <a:pt x="1" y="786"/>
                  </a:cubicBezTo>
                  <a:lnTo>
                    <a:pt x="1" y="10013"/>
                  </a:lnTo>
                  <a:cubicBezTo>
                    <a:pt x="1" y="10442"/>
                    <a:pt x="358" y="10799"/>
                    <a:pt x="799" y="10799"/>
                  </a:cubicBezTo>
                  <a:lnTo>
                    <a:pt x="12026" y="10799"/>
                  </a:lnTo>
                  <a:cubicBezTo>
                    <a:pt x="12467" y="10799"/>
                    <a:pt x="12824" y="10442"/>
                    <a:pt x="12824" y="10013"/>
                  </a:cubicBezTo>
                  <a:lnTo>
                    <a:pt x="12824" y="1988"/>
                  </a:lnTo>
                  <a:cubicBezTo>
                    <a:pt x="12824" y="1524"/>
                    <a:pt x="12467" y="1191"/>
                    <a:pt x="12026" y="1191"/>
                  </a:cubicBezTo>
                  <a:lnTo>
                    <a:pt x="8490" y="1191"/>
                  </a:lnTo>
                  <a:lnTo>
                    <a:pt x="7585" y="274"/>
                  </a:lnTo>
                  <a:cubicBezTo>
                    <a:pt x="7383" y="83"/>
                    <a:pt x="7145" y="0"/>
                    <a:pt x="6883"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 name="Google Shape;400;p17"/>
            <p:cNvSpPr/>
            <p:nvPr/>
          </p:nvSpPr>
          <p:spPr>
            <a:xfrm>
              <a:off x="2292737" y="3477220"/>
              <a:ext cx="164898" cy="164866"/>
            </a:xfrm>
            <a:custGeom>
              <a:avLst/>
              <a:gdLst/>
              <a:ahLst/>
              <a:cxnLst/>
              <a:rect l="l" t="t" r="r" b="b"/>
              <a:pathLst>
                <a:path w="5181" h="5180" extrusionOk="0">
                  <a:moveTo>
                    <a:pt x="2799" y="1382"/>
                  </a:moveTo>
                  <a:cubicBezTo>
                    <a:pt x="3025" y="1382"/>
                    <a:pt x="3216" y="1560"/>
                    <a:pt x="3216" y="1798"/>
                  </a:cubicBezTo>
                  <a:lnTo>
                    <a:pt x="3216" y="2203"/>
                  </a:lnTo>
                  <a:cubicBezTo>
                    <a:pt x="3204" y="2525"/>
                    <a:pt x="2942" y="2810"/>
                    <a:pt x="2597" y="2810"/>
                  </a:cubicBezTo>
                  <a:cubicBezTo>
                    <a:pt x="2251" y="2810"/>
                    <a:pt x="1977" y="2525"/>
                    <a:pt x="1977" y="2203"/>
                  </a:cubicBezTo>
                  <a:lnTo>
                    <a:pt x="1977" y="1798"/>
                  </a:lnTo>
                  <a:cubicBezTo>
                    <a:pt x="1977" y="1572"/>
                    <a:pt x="2156" y="1382"/>
                    <a:pt x="2406" y="1382"/>
                  </a:cubicBezTo>
                  <a:close/>
                  <a:moveTo>
                    <a:pt x="2799" y="3156"/>
                  </a:moveTo>
                  <a:lnTo>
                    <a:pt x="2799" y="3275"/>
                  </a:lnTo>
                  <a:cubicBezTo>
                    <a:pt x="2799" y="3346"/>
                    <a:pt x="2835" y="3406"/>
                    <a:pt x="2858" y="3465"/>
                  </a:cubicBezTo>
                  <a:lnTo>
                    <a:pt x="2608" y="3715"/>
                  </a:lnTo>
                  <a:lnTo>
                    <a:pt x="2573" y="3715"/>
                  </a:lnTo>
                  <a:lnTo>
                    <a:pt x="2323" y="3465"/>
                  </a:lnTo>
                  <a:cubicBezTo>
                    <a:pt x="2358" y="3406"/>
                    <a:pt x="2382" y="3346"/>
                    <a:pt x="2382" y="3275"/>
                  </a:cubicBezTo>
                  <a:lnTo>
                    <a:pt x="2382" y="3156"/>
                  </a:lnTo>
                  <a:cubicBezTo>
                    <a:pt x="2454" y="3167"/>
                    <a:pt x="2513" y="3179"/>
                    <a:pt x="2597" y="3179"/>
                  </a:cubicBezTo>
                  <a:cubicBezTo>
                    <a:pt x="2668" y="3179"/>
                    <a:pt x="2739" y="3167"/>
                    <a:pt x="2799" y="3156"/>
                  </a:cubicBezTo>
                  <a:close/>
                  <a:moveTo>
                    <a:pt x="2573" y="381"/>
                  </a:moveTo>
                  <a:cubicBezTo>
                    <a:pt x="3799" y="381"/>
                    <a:pt x="4799" y="1382"/>
                    <a:pt x="4799" y="2596"/>
                  </a:cubicBezTo>
                  <a:cubicBezTo>
                    <a:pt x="4811" y="3287"/>
                    <a:pt x="4490" y="3906"/>
                    <a:pt x="3978" y="4322"/>
                  </a:cubicBezTo>
                  <a:lnTo>
                    <a:pt x="3978" y="4049"/>
                  </a:lnTo>
                  <a:cubicBezTo>
                    <a:pt x="3978" y="3822"/>
                    <a:pt x="3859" y="3608"/>
                    <a:pt x="3656" y="3525"/>
                  </a:cubicBezTo>
                  <a:lnTo>
                    <a:pt x="3180" y="3287"/>
                  </a:lnTo>
                  <a:lnTo>
                    <a:pt x="3180" y="3275"/>
                  </a:lnTo>
                  <a:lnTo>
                    <a:pt x="3180" y="2989"/>
                  </a:lnTo>
                  <a:cubicBezTo>
                    <a:pt x="3418" y="2810"/>
                    <a:pt x="3573" y="2513"/>
                    <a:pt x="3573" y="2203"/>
                  </a:cubicBezTo>
                  <a:lnTo>
                    <a:pt x="3573" y="1798"/>
                  </a:lnTo>
                  <a:cubicBezTo>
                    <a:pt x="3573" y="1370"/>
                    <a:pt x="3216" y="1012"/>
                    <a:pt x="2787" y="1012"/>
                  </a:cubicBezTo>
                  <a:lnTo>
                    <a:pt x="2382" y="1012"/>
                  </a:lnTo>
                  <a:cubicBezTo>
                    <a:pt x="1954" y="1012"/>
                    <a:pt x="1596" y="1370"/>
                    <a:pt x="1596" y="1798"/>
                  </a:cubicBezTo>
                  <a:lnTo>
                    <a:pt x="1596" y="2203"/>
                  </a:lnTo>
                  <a:cubicBezTo>
                    <a:pt x="1596" y="2525"/>
                    <a:pt x="1763" y="2810"/>
                    <a:pt x="2001" y="2989"/>
                  </a:cubicBezTo>
                  <a:lnTo>
                    <a:pt x="2001" y="3275"/>
                  </a:lnTo>
                  <a:lnTo>
                    <a:pt x="2001" y="3287"/>
                  </a:lnTo>
                  <a:lnTo>
                    <a:pt x="1525" y="3525"/>
                  </a:lnTo>
                  <a:cubicBezTo>
                    <a:pt x="1334" y="3632"/>
                    <a:pt x="1192" y="3822"/>
                    <a:pt x="1192" y="4049"/>
                  </a:cubicBezTo>
                  <a:lnTo>
                    <a:pt x="1192" y="4322"/>
                  </a:lnTo>
                  <a:cubicBezTo>
                    <a:pt x="692" y="3918"/>
                    <a:pt x="358" y="3298"/>
                    <a:pt x="358" y="2596"/>
                  </a:cubicBezTo>
                  <a:cubicBezTo>
                    <a:pt x="358" y="1382"/>
                    <a:pt x="1358" y="381"/>
                    <a:pt x="2573" y="381"/>
                  </a:cubicBezTo>
                  <a:close/>
                  <a:moveTo>
                    <a:pt x="3156" y="3691"/>
                  </a:moveTo>
                  <a:lnTo>
                    <a:pt x="3490" y="3846"/>
                  </a:lnTo>
                  <a:cubicBezTo>
                    <a:pt x="3561" y="3882"/>
                    <a:pt x="3609" y="3953"/>
                    <a:pt x="3609" y="4049"/>
                  </a:cubicBezTo>
                  <a:lnTo>
                    <a:pt x="3609" y="4560"/>
                  </a:lnTo>
                  <a:cubicBezTo>
                    <a:pt x="3311" y="4727"/>
                    <a:pt x="2954" y="4822"/>
                    <a:pt x="2597" y="4822"/>
                  </a:cubicBezTo>
                  <a:cubicBezTo>
                    <a:pt x="2227" y="4822"/>
                    <a:pt x="1882" y="4727"/>
                    <a:pt x="1585" y="4560"/>
                  </a:cubicBezTo>
                  <a:lnTo>
                    <a:pt x="1585" y="4049"/>
                  </a:lnTo>
                  <a:cubicBezTo>
                    <a:pt x="1585" y="3965"/>
                    <a:pt x="1632" y="3894"/>
                    <a:pt x="1704" y="3846"/>
                  </a:cubicBezTo>
                  <a:lnTo>
                    <a:pt x="2025" y="3691"/>
                  </a:lnTo>
                  <a:lnTo>
                    <a:pt x="2323" y="3989"/>
                  </a:lnTo>
                  <a:cubicBezTo>
                    <a:pt x="2406" y="4060"/>
                    <a:pt x="2489" y="4108"/>
                    <a:pt x="2597" y="4108"/>
                  </a:cubicBezTo>
                  <a:cubicBezTo>
                    <a:pt x="2704" y="4108"/>
                    <a:pt x="2799" y="4060"/>
                    <a:pt x="2858" y="3989"/>
                  </a:cubicBezTo>
                  <a:lnTo>
                    <a:pt x="3156" y="3691"/>
                  </a:lnTo>
                  <a:close/>
                  <a:moveTo>
                    <a:pt x="2597" y="0"/>
                  </a:moveTo>
                  <a:cubicBezTo>
                    <a:pt x="1168" y="0"/>
                    <a:pt x="1" y="1155"/>
                    <a:pt x="1" y="2584"/>
                  </a:cubicBezTo>
                  <a:cubicBezTo>
                    <a:pt x="1" y="4013"/>
                    <a:pt x="1168" y="5180"/>
                    <a:pt x="2597" y="5180"/>
                  </a:cubicBezTo>
                  <a:cubicBezTo>
                    <a:pt x="4025" y="5180"/>
                    <a:pt x="5180" y="4013"/>
                    <a:pt x="5180" y="2584"/>
                  </a:cubicBezTo>
                  <a:cubicBezTo>
                    <a:pt x="5180" y="1155"/>
                    <a:pt x="4025" y="0"/>
                    <a:pt x="2597"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 name="Google Shape;401;p17"/>
            <p:cNvSpPr/>
            <p:nvPr/>
          </p:nvSpPr>
          <p:spPr>
            <a:xfrm>
              <a:off x="2256358" y="3451503"/>
              <a:ext cx="188769" cy="177311"/>
            </a:xfrm>
            <a:custGeom>
              <a:avLst/>
              <a:gdLst/>
              <a:ahLst/>
              <a:cxnLst/>
              <a:rect l="l" t="t" r="r" b="b"/>
              <a:pathLst>
                <a:path w="5931" h="5571" extrusionOk="0">
                  <a:moveTo>
                    <a:pt x="3751" y="0"/>
                  </a:moveTo>
                  <a:cubicBezTo>
                    <a:pt x="2872" y="0"/>
                    <a:pt x="1994" y="341"/>
                    <a:pt x="1323" y="999"/>
                  </a:cubicBezTo>
                  <a:cubicBezTo>
                    <a:pt x="120" y="2201"/>
                    <a:pt x="1" y="4142"/>
                    <a:pt x="1049" y="5488"/>
                  </a:cubicBezTo>
                  <a:cubicBezTo>
                    <a:pt x="1073" y="5535"/>
                    <a:pt x="1132" y="5571"/>
                    <a:pt x="1192" y="5571"/>
                  </a:cubicBezTo>
                  <a:cubicBezTo>
                    <a:pt x="1239" y="5571"/>
                    <a:pt x="1263" y="5547"/>
                    <a:pt x="1311" y="5523"/>
                  </a:cubicBezTo>
                  <a:cubicBezTo>
                    <a:pt x="1382" y="5464"/>
                    <a:pt x="1406" y="5345"/>
                    <a:pt x="1346" y="5249"/>
                  </a:cubicBezTo>
                  <a:cubicBezTo>
                    <a:pt x="406" y="4047"/>
                    <a:pt x="525" y="2332"/>
                    <a:pt x="1596" y="1261"/>
                  </a:cubicBezTo>
                  <a:cubicBezTo>
                    <a:pt x="2181" y="676"/>
                    <a:pt x="2961" y="375"/>
                    <a:pt x="3742" y="375"/>
                  </a:cubicBezTo>
                  <a:cubicBezTo>
                    <a:pt x="4393" y="375"/>
                    <a:pt x="5044" y="584"/>
                    <a:pt x="5585" y="1011"/>
                  </a:cubicBezTo>
                  <a:cubicBezTo>
                    <a:pt x="5616" y="1037"/>
                    <a:pt x="5656" y="1049"/>
                    <a:pt x="5697" y="1049"/>
                  </a:cubicBezTo>
                  <a:cubicBezTo>
                    <a:pt x="5750" y="1049"/>
                    <a:pt x="5806" y="1028"/>
                    <a:pt x="5847" y="987"/>
                  </a:cubicBezTo>
                  <a:cubicBezTo>
                    <a:pt x="5930" y="904"/>
                    <a:pt x="5895" y="773"/>
                    <a:pt x="5823" y="713"/>
                  </a:cubicBezTo>
                  <a:cubicBezTo>
                    <a:pt x="5209" y="233"/>
                    <a:pt x="4479" y="0"/>
                    <a:pt x="3751"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 name="Google Shape;402;p17"/>
            <p:cNvSpPr/>
            <p:nvPr/>
          </p:nvSpPr>
          <p:spPr>
            <a:xfrm>
              <a:off x="2305245" y="3491160"/>
              <a:ext cx="189151" cy="176706"/>
            </a:xfrm>
            <a:custGeom>
              <a:avLst/>
              <a:gdLst/>
              <a:ahLst/>
              <a:cxnLst/>
              <a:rect l="l" t="t" r="r" b="b"/>
              <a:pathLst>
                <a:path w="5943" h="5552" extrusionOk="0">
                  <a:moveTo>
                    <a:pt x="4739" y="1"/>
                  </a:moveTo>
                  <a:cubicBezTo>
                    <a:pt x="4695" y="1"/>
                    <a:pt x="4650" y="13"/>
                    <a:pt x="4609" y="39"/>
                  </a:cubicBezTo>
                  <a:cubicBezTo>
                    <a:pt x="4537" y="98"/>
                    <a:pt x="4525" y="217"/>
                    <a:pt x="4585" y="301"/>
                  </a:cubicBezTo>
                  <a:cubicBezTo>
                    <a:pt x="5513" y="1503"/>
                    <a:pt x="5406" y="3218"/>
                    <a:pt x="4335" y="4289"/>
                  </a:cubicBezTo>
                  <a:cubicBezTo>
                    <a:pt x="3750" y="4874"/>
                    <a:pt x="2970" y="5175"/>
                    <a:pt x="2189" y="5175"/>
                  </a:cubicBezTo>
                  <a:cubicBezTo>
                    <a:pt x="1538" y="5175"/>
                    <a:pt x="887" y="4966"/>
                    <a:pt x="346" y="4539"/>
                  </a:cubicBezTo>
                  <a:cubicBezTo>
                    <a:pt x="314" y="4516"/>
                    <a:pt x="276" y="4505"/>
                    <a:pt x="237" y="4505"/>
                  </a:cubicBezTo>
                  <a:cubicBezTo>
                    <a:pt x="177" y="4505"/>
                    <a:pt x="116" y="4531"/>
                    <a:pt x="72" y="4575"/>
                  </a:cubicBezTo>
                  <a:cubicBezTo>
                    <a:pt x="1" y="4646"/>
                    <a:pt x="25" y="4765"/>
                    <a:pt x="96" y="4837"/>
                  </a:cubicBezTo>
                  <a:cubicBezTo>
                    <a:pt x="715" y="5313"/>
                    <a:pt x="1453" y="5551"/>
                    <a:pt x="2180" y="5551"/>
                  </a:cubicBezTo>
                  <a:cubicBezTo>
                    <a:pt x="3061" y="5551"/>
                    <a:pt x="3930" y="5218"/>
                    <a:pt x="4597" y="4551"/>
                  </a:cubicBezTo>
                  <a:cubicBezTo>
                    <a:pt x="5823" y="3349"/>
                    <a:pt x="5942" y="1420"/>
                    <a:pt x="4882" y="62"/>
                  </a:cubicBezTo>
                  <a:cubicBezTo>
                    <a:pt x="4849" y="22"/>
                    <a:pt x="4796" y="1"/>
                    <a:pt x="4739" y="1"/>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 name="Imagen 1">
            <a:extLst>
              <a:ext uri="{FF2B5EF4-FFF2-40B4-BE49-F238E27FC236}">
                <a16:creationId xmlns:a16="http://schemas.microsoft.com/office/drawing/2014/main" id="{CA29CD9F-D4A7-58F5-72A8-B64FC93E25A0}"/>
              </a:ext>
            </a:extLst>
          </p:cNvPr>
          <p:cNvPicPr>
            <a:picLocks noChangeAspect="1"/>
          </p:cNvPicPr>
          <p:nvPr/>
        </p:nvPicPr>
        <p:blipFill>
          <a:blip r:embed="rId4"/>
          <a:stretch>
            <a:fillRect/>
          </a:stretch>
        </p:blipFill>
        <p:spPr>
          <a:xfrm>
            <a:off x="123372" y="4810466"/>
            <a:ext cx="863600" cy="190500"/>
          </a:xfrm>
          <a:prstGeom prst="rect">
            <a:avLst/>
          </a:prstGeom>
        </p:spPr>
      </p:pic>
    </p:spTree>
    <p:extLst>
      <p:ext uri="{BB962C8B-B14F-4D97-AF65-F5344CB8AC3E}">
        <p14:creationId xmlns:p14="http://schemas.microsoft.com/office/powerpoint/2010/main" val="25741156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2"/>
          <p:cNvSpPr txBox="1">
            <a:spLocks noGrp="1"/>
          </p:cNvSpPr>
          <p:nvPr>
            <p:ph type="subTitle" idx="1"/>
          </p:nvPr>
        </p:nvSpPr>
        <p:spPr>
          <a:xfrm>
            <a:off x="123373" y="693669"/>
            <a:ext cx="8076390" cy="3829907"/>
          </a:xfrm>
          <a:prstGeom prst="rect">
            <a:avLst/>
          </a:prstGeom>
          <a:noFill/>
          <a:ln>
            <a:noFill/>
          </a:ln>
        </p:spPr>
        <p:txBody>
          <a:bodyPr spcFirstLastPara="1" wrap="square" lIns="91425" tIns="91425" rIns="91425" bIns="91425" anchor="b" anchorCtr="0">
            <a:noAutofit/>
          </a:bodyPr>
          <a:lstStyle/>
          <a:p>
            <a:pPr marL="457200" lvl="0" indent="-342900" algn="l" rtl="0">
              <a:lnSpc>
                <a:spcPct val="115000"/>
              </a:lnSpc>
              <a:spcBef>
                <a:spcPts val="0"/>
              </a:spcBef>
              <a:spcAft>
                <a:spcPts val="0"/>
              </a:spcAft>
              <a:buSzPts val="1800"/>
              <a:buNone/>
            </a:pPr>
            <a:endParaRPr sz="1100" dirty="0"/>
          </a:p>
          <a:p>
            <a:pPr marL="457200" lvl="0" indent="-342900" algn="l" rtl="0">
              <a:lnSpc>
                <a:spcPct val="115000"/>
              </a:lnSpc>
              <a:spcBef>
                <a:spcPts val="0"/>
              </a:spcBef>
              <a:spcAft>
                <a:spcPts val="0"/>
              </a:spcAft>
              <a:buSzPts val="1800"/>
              <a:buNone/>
            </a:pPr>
            <a:endParaRPr sz="1100" dirty="0"/>
          </a:p>
          <a:p>
            <a:pPr lvl="0" algn="just">
              <a:lnSpc>
                <a:spcPct val="107000"/>
              </a:lnSpc>
              <a:buFont typeface="Arial"/>
              <a:buAutoNum type="arabicPeriod"/>
            </a:pPr>
            <a:r>
              <a:rPr lang="es-ES" dirty="0">
                <a:latin typeface="Calibri"/>
                <a:ea typeface="Calibri"/>
                <a:cs typeface="Calibri"/>
                <a:sym typeface="Calibri"/>
              </a:rPr>
              <a:t>El formador pedirá a los alumnos que se separen en 3-4 grupos de 4-5 personas como máximo con 1 ordenador o teléfono inteligente por grupo</a:t>
            </a:r>
          </a:p>
          <a:p>
            <a:pPr lvl="0" algn="just">
              <a:lnSpc>
                <a:spcPct val="107000"/>
              </a:lnSpc>
              <a:buFont typeface="Arial"/>
              <a:buAutoNum type="arabicPeriod"/>
            </a:pPr>
            <a:r>
              <a:rPr lang="es-ES" dirty="0">
                <a:latin typeface="Calibri"/>
                <a:ea typeface="Calibri"/>
                <a:cs typeface="Calibri"/>
                <a:sym typeface="Calibri"/>
              </a:rPr>
              <a:t>La tarea de los grupos es encontrar 3 protocolos diferentes de fuentes de Internet en línea</a:t>
            </a:r>
          </a:p>
          <a:p>
            <a:pPr lvl="0" algn="just">
              <a:lnSpc>
                <a:spcPct val="107000"/>
              </a:lnSpc>
              <a:buFont typeface="Arial"/>
              <a:buAutoNum type="arabicPeriod"/>
            </a:pPr>
            <a:r>
              <a:rPr lang="es-ES" dirty="0">
                <a:latin typeface="Calibri"/>
                <a:ea typeface="Calibri"/>
                <a:cs typeface="Calibri"/>
                <a:sym typeface="Calibri"/>
              </a:rPr>
              <a:t>En resumen, se pide a los alumnos que:</a:t>
            </a:r>
          </a:p>
          <a:p>
            <a:pPr marL="400050" lvl="0" indent="-285750" algn="just">
              <a:lnSpc>
                <a:spcPct val="107000"/>
              </a:lnSpc>
              <a:buFont typeface="Arial" panose="020B0604020202020204" pitchFamily="34" charset="0"/>
              <a:buChar char="•"/>
            </a:pPr>
            <a:r>
              <a:rPr lang="es-ES" sz="1600" dirty="0">
                <a:latin typeface="Calibri"/>
                <a:ea typeface="Calibri"/>
                <a:cs typeface="Calibri"/>
                <a:sym typeface="Calibri"/>
              </a:rPr>
              <a:t>seleccionar un portavoz por grupo, 
buscar en Internet (por ejemplo, pueden usar la redacción: protocolos de fuentes de Internet en línea), 
enumerar el orden de los protocolos que se encuentran en el navegador (por orden de aparición) y 
Descríbalos brevemente.</a:t>
            </a:r>
            <a:r>
              <a:rPr lang="en" sz="1100" dirty="0"/>
              <a:t> </a:t>
            </a:r>
            <a:endParaRPr sz="1100" dirty="0"/>
          </a:p>
        </p:txBody>
      </p:sp>
      <p:grpSp>
        <p:nvGrpSpPr>
          <p:cNvPr id="408" name="Google Shape;408;p52"/>
          <p:cNvGrpSpPr/>
          <p:nvPr/>
        </p:nvGrpSpPr>
        <p:grpSpPr>
          <a:xfrm>
            <a:off x="4167750" y="4704850"/>
            <a:ext cx="808500" cy="92100"/>
            <a:chOff x="3570750" y="4704850"/>
            <a:chExt cx="808500" cy="92100"/>
          </a:xfrm>
        </p:grpSpPr>
        <p:sp>
          <p:nvSpPr>
            <p:cNvPr id="409" name="Google Shape;409;p52"/>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0" name="Google Shape;410;p52"/>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1" name="Google Shape;411;p52"/>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2" name="Google Shape;412;p52"/>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413" name="Google Shape;413;p52"/>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415" name="Google Shape;415;p52"/>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416" name="Google Shape;416;p52"/>
          <p:cNvSpPr txBox="1"/>
          <p:nvPr/>
        </p:nvSpPr>
        <p:spPr>
          <a:xfrm>
            <a:off x="1095829" y="261907"/>
            <a:ext cx="6434524" cy="275425"/>
          </a:xfrm>
          <a:prstGeom prst="rect">
            <a:avLst/>
          </a:prstGeom>
          <a:noFill/>
          <a:ln>
            <a:noFill/>
          </a:ln>
        </p:spPr>
        <p:txBody>
          <a:bodyPr spcFirstLastPara="1" wrap="square" lIns="0" tIns="0" rIns="0" bIns="0" anchor="t" anchorCtr="0">
            <a:noAutofit/>
          </a:bodyPr>
          <a:lstStyle/>
          <a:p>
            <a:pPr lvl="0">
              <a:buClr>
                <a:srgbClr val="FFFFFF"/>
              </a:buClr>
              <a:buSzPts val="1200"/>
              <a:defRPr/>
            </a:pPr>
            <a:r>
              <a:rPr lang="es-ES" b="1">
                <a:solidFill>
                  <a:srgbClr val="FFFFFF"/>
                </a:solidFill>
                <a:latin typeface="Open Sans"/>
                <a:ea typeface="Open Sans"/>
                <a:cs typeface="Open Sans"/>
                <a:sym typeface="Open Sans"/>
              </a:rPr>
              <a:t>ACTIVIDAD 2: Fuentes de Internet disponibles en línea protocolos I – 20'</a:t>
            </a:r>
            <a:endParaRPr kumimoji="0" sz="1400" b="1" i="0" u="none" strike="noStrike" kern="0" cap="none" spc="0" normalizeH="0" baseline="0" noProof="0">
              <a:ln>
                <a:noFill/>
              </a:ln>
              <a:solidFill>
                <a:srgbClr val="FFFFFF"/>
              </a:solidFill>
              <a:effectLst/>
              <a:uLnTx/>
              <a:uFillTx/>
              <a:latin typeface="Open Sans"/>
              <a:ea typeface="Open Sans"/>
              <a:cs typeface="Open Sans"/>
              <a:sym typeface="Open Sans"/>
            </a:endParaRPr>
          </a:p>
        </p:txBody>
      </p:sp>
      <p:pic>
        <p:nvPicPr>
          <p:cNvPr id="2" name="Imagen 1">
            <a:extLst>
              <a:ext uri="{FF2B5EF4-FFF2-40B4-BE49-F238E27FC236}">
                <a16:creationId xmlns:a16="http://schemas.microsoft.com/office/drawing/2014/main" id="{537338FF-5943-60BB-691E-62254823E207}"/>
              </a:ext>
            </a:extLst>
          </p:cNvPr>
          <p:cNvPicPr>
            <a:picLocks noChangeAspect="1"/>
          </p:cNvPicPr>
          <p:nvPr/>
        </p:nvPicPr>
        <p:blipFill>
          <a:blip r:embed="rId4"/>
          <a:stretch>
            <a:fillRect/>
          </a:stretch>
        </p:blipFill>
        <p:spPr>
          <a:xfrm>
            <a:off x="123372" y="4810466"/>
            <a:ext cx="863600" cy="190500"/>
          </a:xfrm>
          <a:prstGeom prst="rect">
            <a:avLst/>
          </a:prstGeom>
        </p:spPr>
      </p:pic>
    </p:spTree>
    <p:extLst>
      <p:ext uri="{BB962C8B-B14F-4D97-AF65-F5344CB8AC3E}">
        <p14:creationId xmlns:p14="http://schemas.microsoft.com/office/powerpoint/2010/main" val="21801160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18"/>
          <p:cNvSpPr txBox="1">
            <a:spLocks noGrp="1"/>
          </p:cNvSpPr>
          <p:nvPr>
            <p:ph type="subTitle" idx="1"/>
          </p:nvPr>
        </p:nvSpPr>
        <p:spPr>
          <a:xfrm>
            <a:off x="88308" y="142534"/>
            <a:ext cx="5301673" cy="3911949"/>
          </a:xfrm>
          <a:prstGeom prst="rect">
            <a:avLst/>
          </a:prstGeom>
          <a:noFill/>
          <a:ln>
            <a:noFill/>
          </a:ln>
        </p:spPr>
        <p:txBody>
          <a:bodyPr spcFirstLastPara="1" wrap="square" lIns="91425" tIns="91425" rIns="91425" bIns="91425" anchor="b" anchorCtr="0">
            <a:noAutofit/>
          </a:bodyPr>
          <a:lstStyle/>
          <a:p>
            <a:pPr marL="457200" lvl="0" indent="-342900" algn="l" rtl="0">
              <a:lnSpc>
                <a:spcPct val="115000"/>
              </a:lnSpc>
              <a:spcBef>
                <a:spcPts val="0"/>
              </a:spcBef>
              <a:spcAft>
                <a:spcPts val="0"/>
              </a:spcAft>
              <a:buSzPts val="1800"/>
              <a:buNone/>
            </a:pPr>
            <a:endParaRPr sz="1100" dirty="0"/>
          </a:p>
          <a:p>
            <a:pPr marL="457200" lvl="0" indent="-342900" algn="l" rtl="0">
              <a:lnSpc>
                <a:spcPct val="115000"/>
              </a:lnSpc>
              <a:spcBef>
                <a:spcPts val="0"/>
              </a:spcBef>
              <a:spcAft>
                <a:spcPts val="0"/>
              </a:spcAft>
              <a:buSzPts val="1800"/>
              <a:buNone/>
            </a:pPr>
            <a:endParaRPr sz="1100" dirty="0"/>
          </a:p>
          <a:p>
            <a:pPr lvl="0" algn="just">
              <a:lnSpc>
                <a:spcPct val="107000"/>
              </a:lnSpc>
            </a:pPr>
            <a:r>
              <a:rPr lang="es-ES" dirty="0">
                <a:latin typeface="Calibri"/>
                <a:ea typeface="Calibri"/>
                <a:cs typeface="Calibri"/>
                <a:sym typeface="Calibri"/>
              </a:rPr>
              <a:t>4. Presentación de resultados: A cada grupo se le pedirá que informe sobre sus protocolos y diga su número en la lista del navegador mediante una captura de pantalla.</a:t>
            </a:r>
            <a:r>
              <a:rPr lang="en" sz="1800" dirty="0">
                <a:latin typeface="Calibri"/>
                <a:ea typeface="Calibri"/>
                <a:cs typeface="Calibri"/>
                <a:sym typeface="Calibri"/>
              </a:rPr>
              <a:t> </a:t>
            </a:r>
          </a:p>
          <a:p>
            <a:pPr lvl="0" algn="just">
              <a:lnSpc>
                <a:spcPct val="107000"/>
              </a:lnSpc>
            </a:pPr>
            <a:r>
              <a:rPr lang="es-ES" dirty="0">
                <a:latin typeface="Calibri"/>
                <a:ea typeface="Calibri"/>
                <a:cs typeface="Calibri"/>
                <a:sym typeface="Calibri"/>
              </a:rPr>
              <a:t>5. Debate y cierre:</a:t>
            </a:r>
          </a:p>
          <a:p>
            <a:pPr lvl="0" algn="just">
              <a:lnSpc>
                <a:spcPct val="107000"/>
              </a:lnSpc>
            </a:pPr>
            <a:r>
              <a:rPr lang="es-ES" i="1" dirty="0">
                <a:latin typeface="Calibri"/>
                <a:ea typeface="Calibri"/>
                <a:cs typeface="Calibri"/>
                <a:sym typeface="Calibri"/>
              </a:rPr>
              <a:t>- ¿El orden de los protocolos enumerados fue similar en todos los grupos involucrados?
- ¿Consideraste que el anuncio y el pedido eran adecuados?
- ¿Cuántas páginas de resultados revisaste?</a:t>
            </a:r>
            <a:endParaRPr sz="1100" dirty="0"/>
          </a:p>
        </p:txBody>
      </p:sp>
      <p:grpSp>
        <p:nvGrpSpPr>
          <p:cNvPr id="422" name="Google Shape;422;p18"/>
          <p:cNvGrpSpPr/>
          <p:nvPr/>
        </p:nvGrpSpPr>
        <p:grpSpPr>
          <a:xfrm>
            <a:off x="4167750" y="4704850"/>
            <a:ext cx="808500" cy="92100"/>
            <a:chOff x="3570750" y="4704850"/>
            <a:chExt cx="808500" cy="92100"/>
          </a:xfrm>
        </p:grpSpPr>
        <p:sp>
          <p:nvSpPr>
            <p:cNvPr id="423" name="Google Shape;423;p18"/>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 name="Google Shape;424;p18"/>
            <p:cNvSpPr/>
            <p:nvPr/>
          </p:nvSpPr>
          <p:spPr>
            <a:xfrm>
              <a:off x="38095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 name="Google Shape;425;p18"/>
            <p:cNvSpPr/>
            <p:nvPr/>
          </p:nvSpPr>
          <p:spPr>
            <a:xfrm>
              <a:off x="40483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6" name="Google Shape;426;p18"/>
            <p:cNvSpPr/>
            <p:nvPr/>
          </p:nvSpPr>
          <p:spPr>
            <a:xfrm>
              <a:off x="4287150" y="4704850"/>
              <a:ext cx="92100" cy="92100"/>
            </a:xfrm>
            <a:prstGeom prst="ellipse">
              <a:avLst/>
            </a:prstGeom>
            <a:solidFill>
              <a:schemeClr val="lt1">
                <a:alpha val="48627"/>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427" name="Google Shape;427;p18"/>
          <p:cNvCxnSpPr/>
          <p:nvPr/>
        </p:nvCxnSpPr>
        <p:spPr>
          <a:xfrm>
            <a:off x="8303011" y="261907"/>
            <a:ext cx="0" cy="872100"/>
          </a:xfrm>
          <a:prstGeom prst="straightConnector1">
            <a:avLst/>
          </a:prstGeom>
          <a:noFill/>
          <a:ln w="19050" cap="flat" cmpd="sng">
            <a:solidFill>
              <a:schemeClr val="lt1"/>
            </a:solidFill>
            <a:prstDash val="solid"/>
            <a:round/>
            <a:headEnd type="none" w="sm" len="sm"/>
            <a:tailEnd type="none" w="sm" len="sm"/>
          </a:ln>
        </p:spPr>
      </p:cxnSp>
      <p:pic>
        <p:nvPicPr>
          <p:cNvPr id="429" name="Google Shape;429;p18"/>
          <p:cNvPicPr preferRelativeResize="0"/>
          <p:nvPr/>
        </p:nvPicPr>
        <p:blipFill rotWithShape="1">
          <a:blip r:embed="rId3">
            <a:alphaModFix/>
          </a:blip>
          <a:srcRect/>
          <a:stretch/>
        </p:blipFill>
        <p:spPr>
          <a:xfrm>
            <a:off x="8406261" y="85675"/>
            <a:ext cx="574610" cy="429582"/>
          </a:xfrm>
          <a:prstGeom prst="rect">
            <a:avLst/>
          </a:prstGeom>
          <a:noFill/>
          <a:ln>
            <a:noFill/>
          </a:ln>
        </p:spPr>
      </p:pic>
      <p:sp>
        <p:nvSpPr>
          <p:cNvPr id="430" name="Google Shape;430;p18"/>
          <p:cNvSpPr txBox="1"/>
          <p:nvPr/>
        </p:nvSpPr>
        <p:spPr>
          <a:xfrm>
            <a:off x="1560288" y="261907"/>
            <a:ext cx="6466097" cy="275425"/>
          </a:xfrm>
          <a:prstGeom prst="rect">
            <a:avLst/>
          </a:prstGeom>
          <a:noFill/>
          <a:ln>
            <a:noFill/>
          </a:ln>
        </p:spPr>
        <p:txBody>
          <a:bodyPr spcFirstLastPara="1" wrap="square" lIns="0" tIns="0" rIns="0" bIns="0" anchor="t" anchorCtr="0">
            <a:noAutofit/>
          </a:bodyPr>
          <a:lstStyle/>
          <a:p>
            <a:pPr lvl="0">
              <a:buClr>
                <a:srgbClr val="FFFFFF"/>
              </a:buClr>
              <a:buSzPts val="1200"/>
              <a:defRPr/>
            </a:pPr>
            <a:r>
              <a:rPr lang="es-ES" b="1">
                <a:solidFill>
                  <a:srgbClr val="FFFFFF"/>
                </a:solidFill>
                <a:latin typeface="Open Sans"/>
                <a:ea typeface="Open Sans"/>
                <a:cs typeface="Open Sans"/>
                <a:sym typeface="Open Sans"/>
              </a:rPr>
              <a:t>ACTIVIDAD 2: Protocolos de fuentes de Internet disponibles en línea - II</a:t>
            </a:r>
            <a:endParaRPr kumimoji="0" sz="1400" b="1"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pic>
        <p:nvPicPr>
          <p:cNvPr id="431" name="Google Shape;431;p18"/>
          <p:cNvPicPr preferRelativeResize="0"/>
          <p:nvPr/>
        </p:nvPicPr>
        <p:blipFill rotWithShape="1">
          <a:blip r:embed="rId4">
            <a:alphaModFix/>
          </a:blip>
          <a:srcRect/>
          <a:stretch/>
        </p:blipFill>
        <p:spPr>
          <a:xfrm>
            <a:off x="5528294" y="1418665"/>
            <a:ext cx="3130210" cy="2353234"/>
          </a:xfrm>
          <a:prstGeom prst="rect">
            <a:avLst/>
          </a:prstGeom>
          <a:noFill/>
          <a:ln>
            <a:noFill/>
          </a:ln>
        </p:spPr>
      </p:pic>
      <p:sp>
        <p:nvSpPr>
          <p:cNvPr id="432" name="Google Shape;432;p18"/>
          <p:cNvSpPr txBox="1"/>
          <p:nvPr/>
        </p:nvSpPr>
        <p:spPr>
          <a:xfrm>
            <a:off x="6081586" y="3933446"/>
            <a:ext cx="2324675"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sng" strike="noStrike" kern="0" cap="none" spc="0" normalizeH="0" baseline="0" noProof="0">
                <a:ln>
                  <a:noFill/>
                </a:ln>
                <a:solidFill>
                  <a:srgbClr val="FFFFFF"/>
                </a:solidFill>
                <a:effectLst/>
                <a:uLnTx/>
                <a:uFillTx/>
                <a:latin typeface="Arial"/>
                <a:ea typeface="Arial"/>
                <a:cs typeface="Arial"/>
                <a:sym typeface="Arial"/>
                <a:hlinkClick r:id="rId5">
                  <a:extLst>
                    <a:ext uri="{A12FA001-AC4F-418D-AE19-62706E023703}">
                      <ahyp:hlinkClr xmlns:ahyp="http://schemas.microsoft.com/office/drawing/2018/hyperlinkcolor" val="tx"/>
                    </a:ext>
                  </a:extLst>
                </a:hlinkClick>
              </a:rPr>
              <a:t>Source: image gpointstudio in Freepik</a:t>
            </a:r>
            <a:endParaRPr kumimoji="0" sz="10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2" name="Imagen 1">
            <a:extLst>
              <a:ext uri="{FF2B5EF4-FFF2-40B4-BE49-F238E27FC236}">
                <a16:creationId xmlns:a16="http://schemas.microsoft.com/office/drawing/2014/main" id="{1AC01C2F-0933-9022-625B-192BCC114DE1}"/>
              </a:ext>
            </a:extLst>
          </p:cNvPr>
          <p:cNvPicPr>
            <a:picLocks noChangeAspect="1"/>
          </p:cNvPicPr>
          <p:nvPr/>
        </p:nvPicPr>
        <p:blipFill>
          <a:blip r:embed="rId6"/>
          <a:stretch>
            <a:fillRect/>
          </a:stretch>
        </p:blipFill>
        <p:spPr>
          <a:xfrm>
            <a:off x="123372" y="4810466"/>
            <a:ext cx="863600" cy="190500"/>
          </a:xfrm>
          <a:prstGeom prst="rect">
            <a:avLst/>
          </a:prstGeom>
        </p:spPr>
      </p:pic>
    </p:spTree>
    <p:extLst>
      <p:ext uri="{BB962C8B-B14F-4D97-AF65-F5344CB8AC3E}">
        <p14:creationId xmlns:p14="http://schemas.microsoft.com/office/powerpoint/2010/main" val="14095181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19"/>
          <p:cNvSpPr txBox="1">
            <a:spLocks noGrp="1"/>
          </p:cNvSpPr>
          <p:nvPr>
            <p:ph type="ctrTitle"/>
          </p:nvPr>
        </p:nvSpPr>
        <p:spPr>
          <a:xfrm>
            <a:off x="317460" y="2140101"/>
            <a:ext cx="7508729" cy="2340600"/>
          </a:xfrm>
          <a:prstGeom prst="rect">
            <a:avLst/>
          </a:prstGeom>
          <a:noFill/>
          <a:ln>
            <a:noFill/>
          </a:ln>
        </p:spPr>
        <p:txBody>
          <a:bodyPr spcFirstLastPara="1" wrap="square" lIns="91425" tIns="91425" rIns="91425" bIns="91425" anchor="b" anchorCtr="0">
            <a:noAutofit/>
          </a:bodyPr>
          <a:lstStyle/>
          <a:p>
            <a:pPr lvl="0"/>
            <a:r>
              <a:rPr lang="es-ES" dirty="0"/>
              <a:t>Actividad #3</a:t>
            </a:r>
            <a:br>
              <a:rPr lang="en" dirty="0"/>
            </a:br>
            <a:r>
              <a:rPr lang="es-ES" sz="3200" dirty="0"/>
              <a:t>Cómo encontrar mejor información en línea: Haga clic en Restricción</a:t>
            </a:r>
            <a:endParaRPr sz="3200" dirty="0">
              <a:latin typeface="Open Sans"/>
              <a:ea typeface="Open Sans"/>
              <a:cs typeface="Open Sans"/>
              <a:sym typeface="Open Sans"/>
            </a:endParaRPr>
          </a:p>
        </p:txBody>
      </p:sp>
      <p:grpSp>
        <p:nvGrpSpPr>
          <p:cNvPr id="438" name="Google Shape;438;p19"/>
          <p:cNvGrpSpPr/>
          <p:nvPr/>
        </p:nvGrpSpPr>
        <p:grpSpPr>
          <a:xfrm>
            <a:off x="4167750" y="4704850"/>
            <a:ext cx="808500" cy="92100"/>
            <a:chOff x="3570750" y="4704850"/>
            <a:chExt cx="808500" cy="92100"/>
          </a:xfrm>
        </p:grpSpPr>
        <p:sp>
          <p:nvSpPr>
            <p:cNvPr id="439" name="Google Shape;439;p19"/>
            <p:cNvSpPr/>
            <p:nvPr/>
          </p:nvSpPr>
          <p:spPr>
            <a:xfrm>
              <a:off x="3570750" y="4704850"/>
              <a:ext cx="92100" cy="92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0" name="Google Shape;440;p19"/>
            <p:cNvSpPr/>
            <p:nvPr/>
          </p:nvSpPr>
          <p:spPr>
            <a:xfrm>
              <a:off x="38095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1" name="Google Shape;441;p19"/>
            <p:cNvSpPr/>
            <p:nvPr/>
          </p:nvSpPr>
          <p:spPr>
            <a:xfrm>
              <a:off x="40483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2" name="Google Shape;442;p19"/>
            <p:cNvSpPr/>
            <p:nvPr/>
          </p:nvSpPr>
          <p:spPr>
            <a:xfrm>
              <a:off x="4287150" y="4704850"/>
              <a:ext cx="92100" cy="92100"/>
            </a:xfrm>
            <a:prstGeom prst="ellipse">
              <a:avLst/>
            </a:prstGeom>
            <a:solidFill>
              <a:schemeClr val="lt1">
                <a:alpha val="49411"/>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443" name="Google Shape;443;p19"/>
          <p:cNvCxnSpPr/>
          <p:nvPr/>
        </p:nvCxnSpPr>
        <p:spPr>
          <a:xfrm>
            <a:off x="228164" y="1953775"/>
            <a:ext cx="0" cy="872100"/>
          </a:xfrm>
          <a:prstGeom prst="straightConnector1">
            <a:avLst/>
          </a:prstGeom>
          <a:noFill/>
          <a:ln w="19050" cap="flat" cmpd="sng">
            <a:solidFill>
              <a:schemeClr val="lt1"/>
            </a:solidFill>
            <a:prstDash val="solid"/>
            <a:round/>
            <a:headEnd type="none" w="sm" len="sm"/>
            <a:tailEnd type="none" w="sm" len="sm"/>
          </a:ln>
        </p:spPr>
      </p:cxnSp>
      <p:pic>
        <p:nvPicPr>
          <p:cNvPr id="444" name="Google Shape;444;p19"/>
          <p:cNvPicPr preferRelativeResize="0"/>
          <p:nvPr/>
        </p:nvPicPr>
        <p:blipFill rotWithShape="1">
          <a:blip r:embed="rId3">
            <a:alphaModFix/>
          </a:blip>
          <a:srcRect/>
          <a:stretch/>
        </p:blipFill>
        <p:spPr>
          <a:xfrm>
            <a:off x="8406261" y="85675"/>
            <a:ext cx="574610" cy="429582"/>
          </a:xfrm>
          <a:prstGeom prst="rect">
            <a:avLst/>
          </a:prstGeom>
          <a:noFill/>
          <a:ln>
            <a:noFill/>
          </a:ln>
        </p:spPr>
      </p:pic>
      <p:grpSp>
        <p:nvGrpSpPr>
          <p:cNvPr id="446" name="Google Shape;446;p19"/>
          <p:cNvGrpSpPr/>
          <p:nvPr/>
        </p:nvGrpSpPr>
        <p:grpSpPr>
          <a:xfrm>
            <a:off x="6622678" y="2338104"/>
            <a:ext cx="1203511" cy="972297"/>
            <a:chOff x="2165809" y="3811059"/>
            <a:chExt cx="422542" cy="342973"/>
          </a:xfrm>
        </p:grpSpPr>
        <p:sp>
          <p:nvSpPr>
            <p:cNvPr id="447" name="Google Shape;447;p19"/>
            <p:cNvSpPr/>
            <p:nvPr/>
          </p:nvSpPr>
          <p:spPr>
            <a:xfrm>
              <a:off x="2165809" y="3811059"/>
              <a:ext cx="422542" cy="342973"/>
            </a:xfrm>
            <a:custGeom>
              <a:avLst/>
              <a:gdLst/>
              <a:ahLst/>
              <a:cxnLst/>
              <a:rect l="l" t="t" r="r" b="b"/>
              <a:pathLst>
                <a:path w="13276" h="10776" extrusionOk="0">
                  <a:moveTo>
                    <a:pt x="2084" y="382"/>
                  </a:moveTo>
                  <a:cubicBezTo>
                    <a:pt x="2084" y="382"/>
                    <a:pt x="2108" y="382"/>
                    <a:pt x="2108" y="406"/>
                  </a:cubicBezTo>
                  <a:lnTo>
                    <a:pt x="2108" y="1239"/>
                  </a:lnTo>
                  <a:cubicBezTo>
                    <a:pt x="2108" y="1239"/>
                    <a:pt x="2108" y="1251"/>
                    <a:pt x="2084" y="1251"/>
                  </a:cubicBezTo>
                  <a:lnTo>
                    <a:pt x="1667" y="1251"/>
                  </a:lnTo>
                  <a:cubicBezTo>
                    <a:pt x="1667" y="1251"/>
                    <a:pt x="1655" y="1251"/>
                    <a:pt x="1655" y="1239"/>
                  </a:cubicBezTo>
                  <a:lnTo>
                    <a:pt x="1655" y="406"/>
                  </a:lnTo>
                  <a:lnTo>
                    <a:pt x="2084" y="382"/>
                  </a:lnTo>
                  <a:close/>
                  <a:moveTo>
                    <a:pt x="11645" y="382"/>
                  </a:moveTo>
                  <a:cubicBezTo>
                    <a:pt x="11645" y="382"/>
                    <a:pt x="11657" y="382"/>
                    <a:pt x="11657" y="406"/>
                  </a:cubicBezTo>
                  <a:lnTo>
                    <a:pt x="11657" y="1239"/>
                  </a:lnTo>
                  <a:cubicBezTo>
                    <a:pt x="11657" y="1239"/>
                    <a:pt x="11657" y="1251"/>
                    <a:pt x="11645" y="1251"/>
                  </a:cubicBezTo>
                  <a:lnTo>
                    <a:pt x="11216" y="1251"/>
                  </a:lnTo>
                  <a:cubicBezTo>
                    <a:pt x="11216" y="1251"/>
                    <a:pt x="11192" y="1251"/>
                    <a:pt x="11192" y="1239"/>
                  </a:cubicBezTo>
                  <a:lnTo>
                    <a:pt x="11192" y="406"/>
                  </a:lnTo>
                  <a:lnTo>
                    <a:pt x="11216" y="406"/>
                  </a:lnTo>
                  <a:lnTo>
                    <a:pt x="11645" y="382"/>
                  </a:lnTo>
                  <a:close/>
                  <a:moveTo>
                    <a:pt x="12478" y="1215"/>
                  </a:moveTo>
                  <a:cubicBezTo>
                    <a:pt x="12716" y="1215"/>
                    <a:pt x="12907" y="1418"/>
                    <a:pt x="12907" y="1656"/>
                  </a:cubicBezTo>
                  <a:lnTo>
                    <a:pt x="12907" y="9954"/>
                  </a:lnTo>
                  <a:cubicBezTo>
                    <a:pt x="12895" y="10193"/>
                    <a:pt x="12704" y="10383"/>
                    <a:pt x="12466" y="10383"/>
                  </a:cubicBezTo>
                  <a:lnTo>
                    <a:pt x="834" y="10383"/>
                  </a:lnTo>
                  <a:cubicBezTo>
                    <a:pt x="596" y="10383"/>
                    <a:pt x="405" y="10193"/>
                    <a:pt x="405" y="9954"/>
                  </a:cubicBezTo>
                  <a:lnTo>
                    <a:pt x="405" y="1656"/>
                  </a:lnTo>
                  <a:cubicBezTo>
                    <a:pt x="405" y="1418"/>
                    <a:pt x="596" y="1215"/>
                    <a:pt x="834" y="1215"/>
                  </a:cubicBezTo>
                  <a:lnTo>
                    <a:pt x="1262" y="1215"/>
                  </a:lnTo>
                  <a:lnTo>
                    <a:pt x="1262" y="1239"/>
                  </a:lnTo>
                  <a:cubicBezTo>
                    <a:pt x="1262" y="1453"/>
                    <a:pt x="1441" y="1632"/>
                    <a:pt x="1667" y="1632"/>
                  </a:cubicBezTo>
                  <a:lnTo>
                    <a:pt x="2084" y="1632"/>
                  </a:lnTo>
                  <a:cubicBezTo>
                    <a:pt x="2310" y="1632"/>
                    <a:pt x="2489" y="1453"/>
                    <a:pt x="2489" y="1239"/>
                  </a:cubicBezTo>
                  <a:lnTo>
                    <a:pt x="2489" y="1215"/>
                  </a:lnTo>
                  <a:lnTo>
                    <a:pt x="10823" y="1215"/>
                  </a:lnTo>
                  <a:lnTo>
                    <a:pt x="10823" y="1239"/>
                  </a:lnTo>
                  <a:cubicBezTo>
                    <a:pt x="10823" y="1453"/>
                    <a:pt x="11002" y="1632"/>
                    <a:pt x="11228" y="1632"/>
                  </a:cubicBezTo>
                  <a:lnTo>
                    <a:pt x="11645" y="1632"/>
                  </a:lnTo>
                  <a:cubicBezTo>
                    <a:pt x="11859" y="1632"/>
                    <a:pt x="12038" y="1453"/>
                    <a:pt x="12038" y="1239"/>
                  </a:cubicBezTo>
                  <a:lnTo>
                    <a:pt x="12038" y="1215"/>
                  </a:lnTo>
                  <a:close/>
                  <a:moveTo>
                    <a:pt x="1655" y="1"/>
                  </a:moveTo>
                  <a:cubicBezTo>
                    <a:pt x="1429" y="1"/>
                    <a:pt x="1251" y="179"/>
                    <a:pt x="1251" y="406"/>
                  </a:cubicBezTo>
                  <a:lnTo>
                    <a:pt x="1251" y="834"/>
                  </a:lnTo>
                  <a:lnTo>
                    <a:pt x="822" y="834"/>
                  </a:lnTo>
                  <a:cubicBezTo>
                    <a:pt x="381" y="834"/>
                    <a:pt x="0" y="1203"/>
                    <a:pt x="0" y="1656"/>
                  </a:cubicBezTo>
                  <a:lnTo>
                    <a:pt x="0" y="9954"/>
                  </a:lnTo>
                  <a:cubicBezTo>
                    <a:pt x="0" y="10395"/>
                    <a:pt x="381" y="10776"/>
                    <a:pt x="822" y="10776"/>
                  </a:cubicBezTo>
                  <a:lnTo>
                    <a:pt x="12442" y="10776"/>
                  </a:lnTo>
                  <a:cubicBezTo>
                    <a:pt x="12895" y="10776"/>
                    <a:pt x="13264" y="10395"/>
                    <a:pt x="13264" y="9954"/>
                  </a:cubicBezTo>
                  <a:lnTo>
                    <a:pt x="13264" y="1656"/>
                  </a:lnTo>
                  <a:cubicBezTo>
                    <a:pt x="13276" y="1203"/>
                    <a:pt x="12907" y="834"/>
                    <a:pt x="12466" y="834"/>
                  </a:cubicBezTo>
                  <a:lnTo>
                    <a:pt x="12026" y="834"/>
                  </a:lnTo>
                  <a:lnTo>
                    <a:pt x="12026" y="406"/>
                  </a:lnTo>
                  <a:cubicBezTo>
                    <a:pt x="12026" y="179"/>
                    <a:pt x="11847" y="1"/>
                    <a:pt x="11621" y="1"/>
                  </a:cubicBezTo>
                  <a:lnTo>
                    <a:pt x="11216" y="1"/>
                  </a:lnTo>
                  <a:cubicBezTo>
                    <a:pt x="10990" y="1"/>
                    <a:pt x="10811" y="179"/>
                    <a:pt x="10811" y="406"/>
                  </a:cubicBezTo>
                  <a:lnTo>
                    <a:pt x="10811" y="834"/>
                  </a:lnTo>
                  <a:lnTo>
                    <a:pt x="2477" y="834"/>
                  </a:lnTo>
                  <a:lnTo>
                    <a:pt x="2477" y="406"/>
                  </a:lnTo>
                  <a:cubicBezTo>
                    <a:pt x="2477" y="179"/>
                    <a:pt x="2298" y="1"/>
                    <a:pt x="207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8" name="Google Shape;448;p19"/>
            <p:cNvSpPr/>
            <p:nvPr/>
          </p:nvSpPr>
          <p:spPr>
            <a:xfrm>
              <a:off x="2193085" y="3877387"/>
              <a:ext cx="368753" cy="12158"/>
            </a:xfrm>
            <a:custGeom>
              <a:avLst/>
              <a:gdLst/>
              <a:ahLst/>
              <a:cxnLst/>
              <a:rect l="l" t="t" r="r" b="b"/>
              <a:pathLst>
                <a:path w="11586" h="382" extrusionOk="0">
                  <a:moveTo>
                    <a:pt x="191" y="0"/>
                  </a:moveTo>
                  <a:cubicBezTo>
                    <a:pt x="84" y="0"/>
                    <a:pt x="1" y="84"/>
                    <a:pt x="1" y="191"/>
                  </a:cubicBezTo>
                  <a:cubicBezTo>
                    <a:pt x="1" y="298"/>
                    <a:pt x="84" y="381"/>
                    <a:pt x="191" y="381"/>
                  </a:cubicBezTo>
                  <a:lnTo>
                    <a:pt x="11395" y="381"/>
                  </a:lnTo>
                  <a:cubicBezTo>
                    <a:pt x="11502" y="381"/>
                    <a:pt x="11585" y="298"/>
                    <a:pt x="11585" y="191"/>
                  </a:cubicBezTo>
                  <a:cubicBezTo>
                    <a:pt x="11585" y="84"/>
                    <a:pt x="11502" y="0"/>
                    <a:pt x="11395"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9" name="Google Shape;449;p19"/>
            <p:cNvSpPr/>
            <p:nvPr/>
          </p:nvSpPr>
          <p:spPr>
            <a:xfrm>
              <a:off x="2212404" y="3930062"/>
              <a:ext cx="51942" cy="12158"/>
            </a:xfrm>
            <a:custGeom>
              <a:avLst/>
              <a:gdLst/>
              <a:ahLst/>
              <a:cxnLst/>
              <a:rect l="l" t="t" r="r" b="b"/>
              <a:pathLst>
                <a:path w="1632" h="382" extrusionOk="0">
                  <a:moveTo>
                    <a:pt x="191" y="0"/>
                  </a:moveTo>
                  <a:cubicBezTo>
                    <a:pt x="84" y="0"/>
                    <a:pt x="1" y="84"/>
                    <a:pt x="1" y="191"/>
                  </a:cubicBezTo>
                  <a:cubicBezTo>
                    <a:pt x="1" y="298"/>
                    <a:pt x="84" y="381"/>
                    <a:pt x="191" y="381"/>
                  </a:cubicBezTo>
                  <a:lnTo>
                    <a:pt x="1442" y="381"/>
                  </a:lnTo>
                  <a:cubicBezTo>
                    <a:pt x="1549" y="381"/>
                    <a:pt x="1632" y="286"/>
                    <a:pt x="1632" y="191"/>
                  </a:cubicBezTo>
                  <a:cubicBezTo>
                    <a:pt x="1632" y="84"/>
                    <a:pt x="1561" y="0"/>
                    <a:pt x="1442"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0" name="Google Shape;450;p19"/>
            <p:cNvSpPr/>
            <p:nvPr/>
          </p:nvSpPr>
          <p:spPr>
            <a:xfrm>
              <a:off x="2305245" y="3930062"/>
              <a:ext cx="51974" cy="12158"/>
            </a:xfrm>
            <a:custGeom>
              <a:avLst/>
              <a:gdLst/>
              <a:ahLst/>
              <a:cxnLst/>
              <a:rect l="l" t="t" r="r" b="b"/>
              <a:pathLst>
                <a:path w="1633" h="382" extrusionOk="0">
                  <a:moveTo>
                    <a:pt x="191" y="0"/>
                  </a:moveTo>
                  <a:cubicBezTo>
                    <a:pt x="84" y="0"/>
                    <a:pt x="1" y="84"/>
                    <a:pt x="1" y="191"/>
                  </a:cubicBezTo>
                  <a:cubicBezTo>
                    <a:pt x="1" y="298"/>
                    <a:pt x="84" y="381"/>
                    <a:pt x="191" y="381"/>
                  </a:cubicBezTo>
                  <a:lnTo>
                    <a:pt x="1442" y="381"/>
                  </a:lnTo>
                  <a:cubicBezTo>
                    <a:pt x="1549" y="381"/>
                    <a:pt x="1632" y="286"/>
                    <a:pt x="1632" y="191"/>
                  </a:cubicBezTo>
                  <a:cubicBezTo>
                    <a:pt x="1632" y="84"/>
                    <a:pt x="1549" y="0"/>
                    <a:pt x="1442"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1" name="Google Shape;451;p19"/>
            <p:cNvSpPr/>
            <p:nvPr/>
          </p:nvSpPr>
          <p:spPr>
            <a:xfrm>
              <a:off x="2489813" y="3930062"/>
              <a:ext cx="52324" cy="12158"/>
            </a:xfrm>
            <a:custGeom>
              <a:avLst/>
              <a:gdLst/>
              <a:ahLst/>
              <a:cxnLst/>
              <a:rect l="l" t="t" r="r" b="b"/>
              <a:pathLst>
                <a:path w="1644" h="382" extrusionOk="0">
                  <a:moveTo>
                    <a:pt x="203" y="0"/>
                  </a:moveTo>
                  <a:cubicBezTo>
                    <a:pt x="95" y="0"/>
                    <a:pt x="0" y="84"/>
                    <a:pt x="0" y="191"/>
                  </a:cubicBezTo>
                  <a:cubicBezTo>
                    <a:pt x="0" y="298"/>
                    <a:pt x="95" y="381"/>
                    <a:pt x="203" y="381"/>
                  </a:cubicBezTo>
                  <a:lnTo>
                    <a:pt x="1441" y="381"/>
                  </a:lnTo>
                  <a:cubicBezTo>
                    <a:pt x="1548" y="381"/>
                    <a:pt x="1643" y="286"/>
                    <a:pt x="1643" y="191"/>
                  </a:cubicBezTo>
                  <a:cubicBezTo>
                    <a:pt x="1643" y="84"/>
                    <a:pt x="1572" y="0"/>
                    <a:pt x="1441"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2" name="Google Shape;452;p19"/>
            <p:cNvSpPr/>
            <p:nvPr/>
          </p:nvSpPr>
          <p:spPr>
            <a:xfrm>
              <a:off x="2212404" y="3983118"/>
              <a:ext cx="51942" cy="12158"/>
            </a:xfrm>
            <a:custGeom>
              <a:avLst/>
              <a:gdLst/>
              <a:ahLst/>
              <a:cxnLst/>
              <a:rect l="l" t="t" r="r" b="b"/>
              <a:pathLst>
                <a:path w="1632" h="382" extrusionOk="0">
                  <a:moveTo>
                    <a:pt x="191" y="0"/>
                  </a:moveTo>
                  <a:cubicBezTo>
                    <a:pt x="84" y="0"/>
                    <a:pt x="1" y="84"/>
                    <a:pt x="1" y="191"/>
                  </a:cubicBezTo>
                  <a:cubicBezTo>
                    <a:pt x="1" y="298"/>
                    <a:pt x="84" y="381"/>
                    <a:pt x="191" y="381"/>
                  </a:cubicBezTo>
                  <a:lnTo>
                    <a:pt x="1442" y="381"/>
                  </a:lnTo>
                  <a:cubicBezTo>
                    <a:pt x="1549" y="381"/>
                    <a:pt x="1632" y="286"/>
                    <a:pt x="1632" y="191"/>
                  </a:cubicBezTo>
                  <a:cubicBezTo>
                    <a:pt x="1632" y="84"/>
                    <a:pt x="1561" y="0"/>
                    <a:pt x="1442"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3" name="Google Shape;453;p19"/>
            <p:cNvSpPr/>
            <p:nvPr/>
          </p:nvSpPr>
          <p:spPr>
            <a:xfrm>
              <a:off x="2397736" y="3983118"/>
              <a:ext cx="51942" cy="12158"/>
            </a:xfrm>
            <a:custGeom>
              <a:avLst/>
              <a:gdLst/>
              <a:ahLst/>
              <a:cxnLst/>
              <a:rect l="l" t="t" r="r" b="b"/>
              <a:pathLst>
                <a:path w="1632" h="382" extrusionOk="0">
                  <a:moveTo>
                    <a:pt x="191" y="0"/>
                  </a:moveTo>
                  <a:cubicBezTo>
                    <a:pt x="83" y="0"/>
                    <a:pt x="0" y="84"/>
                    <a:pt x="0" y="191"/>
                  </a:cubicBezTo>
                  <a:cubicBezTo>
                    <a:pt x="0" y="298"/>
                    <a:pt x="83" y="381"/>
                    <a:pt x="191" y="381"/>
                  </a:cubicBezTo>
                  <a:lnTo>
                    <a:pt x="1441" y="381"/>
                  </a:lnTo>
                  <a:cubicBezTo>
                    <a:pt x="1548" y="381"/>
                    <a:pt x="1631" y="286"/>
                    <a:pt x="1631" y="191"/>
                  </a:cubicBezTo>
                  <a:cubicBezTo>
                    <a:pt x="1631" y="84"/>
                    <a:pt x="1548" y="0"/>
                    <a:pt x="1441"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4" name="Google Shape;454;p19"/>
            <p:cNvSpPr/>
            <p:nvPr/>
          </p:nvSpPr>
          <p:spPr>
            <a:xfrm>
              <a:off x="2212404" y="4036175"/>
              <a:ext cx="51942" cy="12158"/>
            </a:xfrm>
            <a:custGeom>
              <a:avLst/>
              <a:gdLst/>
              <a:ahLst/>
              <a:cxnLst/>
              <a:rect l="l" t="t" r="r" b="b"/>
              <a:pathLst>
                <a:path w="1632" h="382" extrusionOk="0">
                  <a:moveTo>
                    <a:pt x="191" y="0"/>
                  </a:moveTo>
                  <a:cubicBezTo>
                    <a:pt x="84" y="0"/>
                    <a:pt x="1" y="83"/>
                    <a:pt x="1" y="191"/>
                  </a:cubicBezTo>
                  <a:cubicBezTo>
                    <a:pt x="1" y="298"/>
                    <a:pt x="84" y="381"/>
                    <a:pt x="191" y="381"/>
                  </a:cubicBezTo>
                  <a:lnTo>
                    <a:pt x="1442" y="381"/>
                  </a:lnTo>
                  <a:cubicBezTo>
                    <a:pt x="1549" y="381"/>
                    <a:pt x="1632" y="298"/>
                    <a:pt x="1632" y="191"/>
                  </a:cubicBezTo>
                  <a:cubicBezTo>
                    <a:pt x="1632" y="83"/>
                    <a:pt x="1561" y="0"/>
                    <a:pt x="1442"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5" name="Google Shape;455;p19"/>
            <p:cNvSpPr/>
            <p:nvPr/>
          </p:nvSpPr>
          <p:spPr>
            <a:xfrm>
              <a:off x="2305245" y="4036175"/>
              <a:ext cx="51974" cy="12158"/>
            </a:xfrm>
            <a:custGeom>
              <a:avLst/>
              <a:gdLst/>
              <a:ahLst/>
              <a:cxnLst/>
              <a:rect l="l" t="t" r="r" b="b"/>
              <a:pathLst>
                <a:path w="1633" h="382" extrusionOk="0">
                  <a:moveTo>
                    <a:pt x="191" y="0"/>
                  </a:moveTo>
                  <a:cubicBezTo>
                    <a:pt x="84" y="0"/>
                    <a:pt x="1" y="83"/>
                    <a:pt x="1" y="191"/>
                  </a:cubicBezTo>
                  <a:cubicBezTo>
                    <a:pt x="1" y="298"/>
                    <a:pt x="84" y="381"/>
                    <a:pt x="191" y="381"/>
                  </a:cubicBezTo>
                  <a:lnTo>
                    <a:pt x="1442" y="381"/>
                  </a:lnTo>
                  <a:cubicBezTo>
                    <a:pt x="1549" y="381"/>
                    <a:pt x="1632" y="298"/>
                    <a:pt x="1632" y="191"/>
                  </a:cubicBezTo>
                  <a:cubicBezTo>
                    <a:pt x="1632" y="83"/>
                    <a:pt x="1549" y="0"/>
                    <a:pt x="1442"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6" name="Google Shape;456;p19"/>
            <p:cNvSpPr/>
            <p:nvPr/>
          </p:nvSpPr>
          <p:spPr>
            <a:xfrm>
              <a:off x="2489813" y="4036175"/>
              <a:ext cx="52324" cy="12158"/>
            </a:xfrm>
            <a:custGeom>
              <a:avLst/>
              <a:gdLst/>
              <a:ahLst/>
              <a:cxnLst/>
              <a:rect l="l" t="t" r="r" b="b"/>
              <a:pathLst>
                <a:path w="1644" h="382" extrusionOk="0">
                  <a:moveTo>
                    <a:pt x="203" y="0"/>
                  </a:moveTo>
                  <a:cubicBezTo>
                    <a:pt x="95" y="0"/>
                    <a:pt x="0" y="83"/>
                    <a:pt x="0" y="191"/>
                  </a:cubicBezTo>
                  <a:cubicBezTo>
                    <a:pt x="0" y="298"/>
                    <a:pt x="95" y="381"/>
                    <a:pt x="203" y="381"/>
                  </a:cubicBezTo>
                  <a:lnTo>
                    <a:pt x="1441" y="381"/>
                  </a:lnTo>
                  <a:cubicBezTo>
                    <a:pt x="1548" y="381"/>
                    <a:pt x="1643" y="298"/>
                    <a:pt x="1643" y="191"/>
                  </a:cubicBezTo>
                  <a:cubicBezTo>
                    <a:pt x="1643" y="83"/>
                    <a:pt x="1572" y="0"/>
                    <a:pt x="1441"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7" name="Google Shape;457;p19"/>
            <p:cNvSpPr/>
            <p:nvPr/>
          </p:nvSpPr>
          <p:spPr>
            <a:xfrm>
              <a:off x="2305245" y="4088467"/>
              <a:ext cx="51974" cy="12540"/>
            </a:xfrm>
            <a:custGeom>
              <a:avLst/>
              <a:gdLst/>
              <a:ahLst/>
              <a:cxnLst/>
              <a:rect l="l" t="t" r="r" b="b"/>
              <a:pathLst>
                <a:path w="1633" h="394" extrusionOk="0">
                  <a:moveTo>
                    <a:pt x="191" y="0"/>
                  </a:moveTo>
                  <a:cubicBezTo>
                    <a:pt x="84" y="0"/>
                    <a:pt x="1" y="95"/>
                    <a:pt x="1" y="191"/>
                  </a:cubicBezTo>
                  <a:cubicBezTo>
                    <a:pt x="1" y="298"/>
                    <a:pt x="84" y="393"/>
                    <a:pt x="191" y="393"/>
                  </a:cubicBezTo>
                  <a:lnTo>
                    <a:pt x="1442" y="393"/>
                  </a:lnTo>
                  <a:cubicBezTo>
                    <a:pt x="1549" y="393"/>
                    <a:pt x="1632" y="298"/>
                    <a:pt x="1632" y="191"/>
                  </a:cubicBezTo>
                  <a:cubicBezTo>
                    <a:pt x="1632" y="95"/>
                    <a:pt x="1549" y="0"/>
                    <a:pt x="1442"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8" name="Google Shape;458;p19"/>
            <p:cNvSpPr/>
            <p:nvPr/>
          </p:nvSpPr>
          <p:spPr>
            <a:xfrm>
              <a:off x="2397736" y="4088467"/>
              <a:ext cx="51942" cy="12540"/>
            </a:xfrm>
            <a:custGeom>
              <a:avLst/>
              <a:gdLst/>
              <a:ahLst/>
              <a:cxnLst/>
              <a:rect l="l" t="t" r="r" b="b"/>
              <a:pathLst>
                <a:path w="1632" h="394" extrusionOk="0">
                  <a:moveTo>
                    <a:pt x="191" y="0"/>
                  </a:moveTo>
                  <a:cubicBezTo>
                    <a:pt x="83" y="0"/>
                    <a:pt x="0" y="95"/>
                    <a:pt x="0" y="191"/>
                  </a:cubicBezTo>
                  <a:cubicBezTo>
                    <a:pt x="0" y="298"/>
                    <a:pt x="83" y="393"/>
                    <a:pt x="191" y="393"/>
                  </a:cubicBezTo>
                  <a:lnTo>
                    <a:pt x="1441" y="393"/>
                  </a:lnTo>
                  <a:cubicBezTo>
                    <a:pt x="1548" y="393"/>
                    <a:pt x="1631" y="298"/>
                    <a:pt x="1631" y="191"/>
                  </a:cubicBezTo>
                  <a:cubicBezTo>
                    <a:pt x="1631" y="95"/>
                    <a:pt x="1548" y="0"/>
                    <a:pt x="1441"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9" name="Google Shape;459;p19"/>
            <p:cNvSpPr/>
            <p:nvPr/>
          </p:nvSpPr>
          <p:spPr>
            <a:xfrm>
              <a:off x="2489813" y="4088467"/>
              <a:ext cx="52324" cy="12540"/>
            </a:xfrm>
            <a:custGeom>
              <a:avLst/>
              <a:gdLst/>
              <a:ahLst/>
              <a:cxnLst/>
              <a:rect l="l" t="t" r="r" b="b"/>
              <a:pathLst>
                <a:path w="1644" h="394" extrusionOk="0">
                  <a:moveTo>
                    <a:pt x="203" y="0"/>
                  </a:moveTo>
                  <a:cubicBezTo>
                    <a:pt x="95" y="0"/>
                    <a:pt x="0" y="95"/>
                    <a:pt x="0" y="191"/>
                  </a:cubicBezTo>
                  <a:cubicBezTo>
                    <a:pt x="0" y="298"/>
                    <a:pt x="95" y="393"/>
                    <a:pt x="203" y="393"/>
                  </a:cubicBezTo>
                  <a:lnTo>
                    <a:pt x="1441" y="393"/>
                  </a:lnTo>
                  <a:cubicBezTo>
                    <a:pt x="1548" y="393"/>
                    <a:pt x="1643" y="298"/>
                    <a:pt x="1643" y="191"/>
                  </a:cubicBezTo>
                  <a:cubicBezTo>
                    <a:pt x="1643" y="95"/>
                    <a:pt x="1572" y="0"/>
                    <a:pt x="1441"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0" name="Google Shape;460;p19"/>
            <p:cNvSpPr/>
            <p:nvPr/>
          </p:nvSpPr>
          <p:spPr>
            <a:xfrm>
              <a:off x="2304863" y="3969751"/>
              <a:ext cx="53088" cy="38766"/>
            </a:xfrm>
            <a:custGeom>
              <a:avLst/>
              <a:gdLst/>
              <a:ahLst/>
              <a:cxnLst/>
              <a:rect l="l" t="t" r="r" b="b"/>
              <a:pathLst>
                <a:path w="1668" h="1218" extrusionOk="0">
                  <a:moveTo>
                    <a:pt x="1454" y="1"/>
                  </a:moveTo>
                  <a:cubicBezTo>
                    <a:pt x="1406" y="1"/>
                    <a:pt x="1358" y="21"/>
                    <a:pt x="1323" y="63"/>
                  </a:cubicBezTo>
                  <a:lnTo>
                    <a:pt x="620" y="754"/>
                  </a:lnTo>
                  <a:lnTo>
                    <a:pt x="334" y="480"/>
                  </a:lnTo>
                  <a:cubicBezTo>
                    <a:pt x="299" y="438"/>
                    <a:pt x="251" y="417"/>
                    <a:pt x="203" y="417"/>
                  </a:cubicBezTo>
                  <a:cubicBezTo>
                    <a:pt x="156" y="417"/>
                    <a:pt x="108" y="438"/>
                    <a:pt x="72" y="480"/>
                  </a:cubicBezTo>
                  <a:cubicBezTo>
                    <a:pt x="1" y="551"/>
                    <a:pt x="1" y="670"/>
                    <a:pt x="72" y="742"/>
                  </a:cubicBezTo>
                  <a:lnTo>
                    <a:pt x="489" y="1158"/>
                  </a:lnTo>
                  <a:cubicBezTo>
                    <a:pt x="513" y="1194"/>
                    <a:pt x="572" y="1218"/>
                    <a:pt x="620" y="1218"/>
                  </a:cubicBezTo>
                  <a:cubicBezTo>
                    <a:pt x="668" y="1218"/>
                    <a:pt x="727" y="1206"/>
                    <a:pt x="751" y="1158"/>
                  </a:cubicBezTo>
                  <a:lnTo>
                    <a:pt x="1585" y="325"/>
                  </a:lnTo>
                  <a:cubicBezTo>
                    <a:pt x="1668" y="254"/>
                    <a:pt x="1668" y="134"/>
                    <a:pt x="1585" y="63"/>
                  </a:cubicBezTo>
                  <a:cubicBezTo>
                    <a:pt x="1549" y="21"/>
                    <a:pt x="1501" y="1"/>
                    <a:pt x="1454" y="1"/>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1" name="Google Shape;461;p19"/>
            <p:cNvSpPr/>
            <p:nvPr/>
          </p:nvSpPr>
          <p:spPr>
            <a:xfrm>
              <a:off x="2489813" y="3969751"/>
              <a:ext cx="53088" cy="38766"/>
            </a:xfrm>
            <a:custGeom>
              <a:avLst/>
              <a:gdLst/>
              <a:ahLst/>
              <a:cxnLst/>
              <a:rect l="l" t="t" r="r" b="b"/>
              <a:pathLst>
                <a:path w="1668" h="1218" extrusionOk="0">
                  <a:moveTo>
                    <a:pt x="1465" y="1"/>
                  </a:moveTo>
                  <a:cubicBezTo>
                    <a:pt x="1417" y="1"/>
                    <a:pt x="1369" y="21"/>
                    <a:pt x="1334" y="63"/>
                  </a:cubicBezTo>
                  <a:lnTo>
                    <a:pt x="631" y="754"/>
                  </a:lnTo>
                  <a:lnTo>
                    <a:pt x="346" y="480"/>
                  </a:lnTo>
                  <a:cubicBezTo>
                    <a:pt x="310" y="438"/>
                    <a:pt x="262" y="417"/>
                    <a:pt x="215" y="417"/>
                  </a:cubicBezTo>
                  <a:cubicBezTo>
                    <a:pt x="167" y="417"/>
                    <a:pt x="119" y="438"/>
                    <a:pt x="84" y="480"/>
                  </a:cubicBezTo>
                  <a:cubicBezTo>
                    <a:pt x="0" y="551"/>
                    <a:pt x="0" y="670"/>
                    <a:pt x="84" y="742"/>
                  </a:cubicBezTo>
                  <a:lnTo>
                    <a:pt x="500" y="1158"/>
                  </a:lnTo>
                  <a:cubicBezTo>
                    <a:pt x="524" y="1194"/>
                    <a:pt x="584" y="1218"/>
                    <a:pt x="631" y="1218"/>
                  </a:cubicBezTo>
                  <a:cubicBezTo>
                    <a:pt x="667" y="1218"/>
                    <a:pt x="738" y="1206"/>
                    <a:pt x="762" y="1158"/>
                  </a:cubicBezTo>
                  <a:lnTo>
                    <a:pt x="1596" y="325"/>
                  </a:lnTo>
                  <a:cubicBezTo>
                    <a:pt x="1667" y="254"/>
                    <a:pt x="1667" y="134"/>
                    <a:pt x="1596" y="63"/>
                  </a:cubicBezTo>
                  <a:cubicBezTo>
                    <a:pt x="1560" y="21"/>
                    <a:pt x="1512" y="1"/>
                    <a:pt x="1465" y="1"/>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2" name="Google Shape;462;p19"/>
            <p:cNvSpPr/>
            <p:nvPr/>
          </p:nvSpPr>
          <p:spPr>
            <a:xfrm>
              <a:off x="2396972" y="4022807"/>
              <a:ext cx="53088" cy="38766"/>
            </a:xfrm>
            <a:custGeom>
              <a:avLst/>
              <a:gdLst/>
              <a:ahLst/>
              <a:cxnLst/>
              <a:rect l="l" t="t" r="r" b="b"/>
              <a:pathLst>
                <a:path w="1668" h="1218" extrusionOk="0">
                  <a:moveTo>
                    <a:pt x="1465" y="0"/>
                  </a:moveTo>
                  <a:cubicBezTo>
                    <a:pt x="1417" y="0"/>
                    <a:pt x="1369" y="21"/>
                    <a:pt x="1334" y="63"/>
                  </a:cubicBezTo>
                  <a:lnTo>
                    <a:pt x="631" y="753"/>
                  </a:lnTo>
                  <a:lnTo>
                    <a:pt x="345" y="480"/>
                  </a:lnTo>
                  <a:cubicBezTo>
                    <a:pt x="310" y="438"/>
                    <a:pt x="262" y="417"/>
                    <a:pt x="215" y="417"/>
                  </a:cubicBezTo>
                  <a:cubicBezTo>
                    <a:pt x="167" y="417"/>
                    <a:pt x="119" y="438"/>
                    <a:pt x="84" y="480"/>
                  </a:cubicBezTo>
                  <a:cubicBezTo>
                    <a:pt x="0" y="551"/>
                    <a:pt x="0" y="670"/>
                    <a:pt x="84" y="742"/>
                  </a:cubicBezTo>
                  <a:lnTo>
                    <a:pt x="500" y="1158"/>
                  </a:lnTo>
                  <a:cubicBezTo>
                    <a:pt x="536" y="1206"/>
                    <a:pt x="584" y="1218"/>
                    <a:pt x="631" y="1218"/>
                  </a:cubicBezTo>
                  <a:cubicBezTo>
                    <a:pt x="667" y="1218"/>
                    <a:pt x="738" y="1206"/>
                    <a:pt x="762" y="1158"/>
                  </a:cubicBezTo>
                  <a:lnTo>
                    <a:pt x="1596" y="325"/>
                  </a:lnTo>
                  <a:cubicBezTo>
                    <a:pt x="1667" y="253"/>
                    <a:pt x="1667" y="134"/>
                    <a:pt x="1596" y="63"/>
                  </a:cubicBezTo>
                  <a:cubicBezTo>
                    <a:pt x="1560" y="21"/>
                    <a:pt x="1512" y="0"/>
                    <a:pt x="1465"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3" name="Google Shape;463;p19"/>
            <p:cNvSpPr/>
            <p:nvPr/>
          </p:nvSpPr>
          <p:spPr>
            <a:xfrm>
              <a:off x="2212404" y="4075386"/>
              <a:ext cx="53088" cy="38861"/>
            </a:xfrm>
            <a:custGeom>
              <a:avLst/>
              <a:gdLst/>
              <a:ahLst/>
              <a:cxnLst/>
              <a:rect l="l" t="t" r="r" b="b"/>
              <a:pathLst>
                <a:path w="1668" h="1221" extrusionOk="0">
                  <a:moveTo>
                    <a:pt x="1455" y="0"/>
                  </a:moveTo>
                  <a:cubicBezTo>
                    <a:pt x="1406" y="0"/>
                    <a:pt x="1358" y="18"/>
                    <a:pt x="1322" y="54"/>
                  </a:cubicBezTo>
                  <a:lnTo>
                    <a:pt x="620" y="756"/>
                  </a:lnTo>
                  <a:lnTo>
                    <a:pt x="346" y="471"/>
                  </a:lnTo>
                  <a:cubicBezTo>
                    <a:pt x="304" y="435"/>
                    <a:pt x="254" y="417"/>
                    <a:pt x="205" y="417"/>
                  </a:cubicBezTo>
                  <a:cubicBezTo>
                    <a:pt x="156" y="417"/>
                    <a:pt x="108" y="435"/>
                    <a:pt x="72" y="471"/>
                  </a:cubicBezTo>
                  <a:cubicBezTo>
                    <a:pt x="1" y="554"/>
                    <a:pt x="1" y="673"/>
                    <a:pt x="72" y="745"/>
                  </a:cubicBezTo>
                  <a:lnTo>
                    <a:pt x="489" y="1161"/>
                  </a:lnTo>
                  <a:cubicBezTo>
                    <a:pt x="537" y="1197"/>
                    <a:pt x="584" y="1221"/>
                    <a:pt x="620" y="1221"/>
                  </a:cubicBezTo>
                  <a:cubicBezTo>
                    <a:pt x="668" y="1221"/>
                    <a:pt x="727" y="1197"/>
                    <a:pt x="763" y="1161"/>
                  </a:cubicBezTo>
                  <a:lnTo>
                    <a:pt x="1596" y="328"/>
                  </a:lnTo>
                  <a:cubicBezTo>
                    <a:pt x="1668" y="268"/>
                    <a:pt x="1668" y="137"/>
                    <a:pt x="1596" y="54"/>
                  </a:cubicBezTo>
                  <a:cubicBezTo>
                    <a:pt x="1555" y="18"/>
                    <a:pt x="1504" y="0"/>
                    <a:pt x="1455" y="0"/>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4" name="Google Shape;464;p19"/>
            <p:cNvSpPr/>
            <p:nvPr/>
          </p:nvSpPr>
          <p:spPr>
            <a:xfrm>
              <a:off x="2396972" y="3916694"/>
              <a:ext cx="53088" cy="38798"/>
            </a:xfrm>
            <a:custGeom>
              <a:avLst/>
              <a:gdLst/>
              <a:ahLst/>
              <a:cxnLst/>
              <a:rect l="l" t="t" r="r" b="b"/>
              <a:pathLst>
                <a:path w="1668" h="1219" extrusionOk="0">
                  <a:moveTo>
                    <a:pt x="1465" y="1"/>
                  </a:moveTo>
                  <a:cubicBezTo>
                    <a:pt x="1417" y="1"/>
                    <a:pt x="1369" y="21"/>
                    <a:pt x="1334" y="63"/>
                  </a:cubicBezTo>
                  <a:lnTo>
                    <a:pt x="631" y="754"/>
                  </a:lnTo>
                  <a:lnTo>
                    <a:pt x="345" y="480"/>
                  </a:lnTo>
                  <a:cubicBezTo>
                    <a:pt x="310" y="438"/>
                    <a:pt x="262" y="417"/>
                    <a:pt x="215" y="417"/>
                  </a:cubicBezTo>
                  <a:cubicBezTo>
                    <a:pt x="167" y="417"/>
                    <a:pt x="119" y="438"/>
                    <a:pt x="84" y="480"/>
                  </a:cubicBezTo>
                  <a:cubicBezTo>
                    <a:pt x="0" y="551"/>
                    <a:pt x="0" y="670"/>
                    <a:pt x="84" y="742"/>
                  </a:cubicBezTo>
                  <a:lnTo>
                    <a:pt x="500" y="1159"/>
                  </a:lnTo>
                  <a:cubicBezTo>
                    <a:pt x="536" y="1206"/>
                    <a:pt x="584" y="1218"/>
                    <a:pt x="631" y="1218"/>
                  </a:cubicBezTo>
                  <a:cubicBezTo>
                    <a:pt x="667" y="1218"/>
                    <a:pt x="738" y="1206"/>
                    <a:pt x="762" y="1159"/>
                  </a:cubicBezTo>
                  <a:lnTo>
                    <a:pt x="1596" y="325"/>
                  </a:lnTo>
                  <a:cubicBezTo>
                    <a:pt x="1667" y="266"/>
                    <a:pt x="1667" y="135"/>
                    <a:pt x="1596" y="63"/>
                  </a:cubicBezTo>
                  <a:cubicBezTo>
                    <a:pt x="1560" y="21"/>
                    <a:pt x="1512" y="1"/>
                    <a:pt x="1465" y="1"/>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 name="Imagen 1">
            <a:extLst>
              <a:ext uri="{FF2B5EF4-FFF2-40B4-BE49-F238E27FC236}">
                <a16:creationId xmlns:a16="http://schemas.microsoft.com/office/drawing/2014/main" id="{F6988ADC-9179-7C62-42A5-69A505046ED6}"/>
              </a:ext>
            </a:extLst>
          </p:cNvPr>
          <p:cNvPicPr>
            <a:picLocks noChangeAspect="1"/>
          </p:cNvPicPr>
          <p:nvPr/>
        </p:nvPicPr>
        <p:blipFill>
          <a:blip r:embed="rId4"/>
          <a:stretch>
            <a:fillRect/>
          </a:stretch>
        </p:blipFill>
        <p:spPr>
          <a:xfrm>
            <a:off x="123372" y="4810466"/>
            <a:ext cx="863600" cy="190500"/>
          </a:xfrm>
          <a:prstGeom prst="rect">
            <a:avLst/>
          </a:prstGeom>
        </p:spPr>
      </p:pic>
    </p:spTree>
    <p:extLst>
      <p:ext uri="{BB962C8B-B14F-4D97-AF65-F5344CB8AC3E}">
        <p14:creationId xmlns:p14="http://schemas.microsoft.com/office/powerpoint/2010/main" val="2701924340"/>
      </p:ext>
    </p:extLst>
  </p:cSld>
  <p:clrMapOvr>
    <a:masterClrMapping/>
  </p:clrMapOvr>
</p:sld>
</file>

<file path=ppt/theme/theme1.xml><?xml version="1.0" encoding="utf-8"?>
<a:theme xmlns:a="http://schemas.openxmlformats.org/drawingml/2006/main" name="1_Professional Company Report by Slidesgo">
  <a:themeElements>
    <a:clrScheme name="MEDIAWARE Palette">
      <a:dk1>
        <a:srgbClr val="312783"/>
      </a:dk1>
      <a:lt1>
        <a:srgbClr val="FFFFFF"/>
      </a:lt1>
      <a:dk2>
        <a:srgbClr val="FFFFFF"/>
      </a:dk2>
      <a:lt2>
        <a:srgbClr val="E43748"/>
      </a:lt2>
      <a:accent1>
        <a:srgbClr val="495ED5"/>
      </a:accent1>
      <a:accent2>
        <a:srgbClr val="7CDFFE"/>
      </a:accent2>
      <a:accent3>
        <a:srgbClr val="495ED5"/>
      </a:accent3>
      <a:accent4>
        <a:srgbClr val="7CDFFE"/>
      </a:accent4>
      <a:accent5>
        <a:srgbClr val="495ED5"/>
      </a:accent5>
      <a:accent6>
        <a:srgbClr val="7CDFFE"/>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1059</TotalTime>
  <Words>26424</Words>
  <Application>Microsoft Office PowerPoint</Application>
  <PresentationFormat>Presentación en pantalla (16:9)</PresentationFormat>
  <Paragraphs>1177</Paragraphs>
  <Slides>182</Slides>
  <Notes>162</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182</vt:i4>
      </vt:variant>
    </vt:vector>
  </HeadingPairs>
  <TitlesOfParts>
    <vt:vector size="193" baseType="lpstr">
      <vt:lpstr>Open Sans</vt:lpstr>
      <vt:lpstr>BenchNine</vt:lpstr>
      <vt:lpstr>Arial Narrow</vt:lpstr>
      <vt:lpstr>Montserrat</vt:lpstr>
      <vt:lpstr>Wingdings</vt:lpstr>
      <vt:lpstr>Times New Roman</vt:lpstr>
      <vt:lpstr>Symbol</vt:lpstr>
      <vt:lpstr>Josefin Sans</vt:lpstr>
      <vt:lpstr>Arial</vt:lpstr>
      <vt:lpstr>Calibri</vt:lpstr>
      <vt:lpstr>1_Professional Company Report by Slidesgo</vt:lpstr>
      <vt:lpstr>Presentación de PowerPoint</vt:lpstr>
      <vt:lpstr>Presentación de PowerPoint</vt:lpstr>
      <vt:lpstr>INTRODUCCIÓN</vt:lpstr>
      <vt:lpstr>Presentación de PowerPoint</vt:lpstr>
      <vt:lpstr>Presentación de PowerPoint</vt:lpstr>
      <vt:lpstr>Presentación de PowerPoint</vt:lpstr>
      <vt:lpstr>Módulo #1 ¿Qué es la información?</vt:lpstr>
      <vt:lpstr>VISIÓN GENERAL</vt:lpstr>
      <vt:lpstr>01</vt:lpstr>
      <vt:lpstr>Información</vt:lpstr>
      <vt:lpstr>Módulo #1 Actividad #1 ENTENDIENDO LA INFORMACIÓN Y LOS MEDIOS DE COMUNICACIÓN</vt:lpstr>
      <vt:lpstr>Calentar</vt:lpstr>
      <vt:lpstr>Presentación de PowerPoint</vt:lpstr>
      <vt:lpstr>Mi consumo de información</vt:lpstr>
      <vt:lpstr>¡Nómbralo para domarlo! – 5 min Las noticias y los medios de comunicación pueden hacernos sentir de cierta manera. Por ejemplo, podemos estar sorprendidos, enojados, confundidos o tristes. Tomarse un minuto para identificar su reacción emocional y hacer una pausa (y un poco de distancia) de ella puede ayudarlo a comprender mejor las noticias y los medios que está viendo, comprender mejor sus propios puntos de vista sobre un tema y ayudarlo a evitar caer en contenido que podría no ser cierto. Llamamos a este principio "Nómbralo para domarlo" (tomando prestada una frase del Dr. Dan Siegel, investigador en neurobiología interpersonal). El acto de encontrar palabras para describir tus emociones se activa en la parte de tu cerebro que te da el control mental y la capacidad de regularte a ti mismo (el "cerebro ejecutivo"). Esto te da la capacidad de elegir cómo responder a lo que provocó la reacción. Hacer una pausa, domar tu reacción y activar el cerebro ejecutivo te ayudará a determinar la veracidad de la información, o al menos te ayudará a evitar que compartas algo que no estás seguro de que sea cierto.</vt:lpstr>
      <vt:lpstr>Ejercicio–25 min Echa un vistazo a estas imágenes Lee estos titulares: 1. Pausa: Aparta la cabeza de la pantalla o del papel. 2. Pregúntate: ¿Qué estoy sintiendo? 3. Diga: El nombre del sentimiento para usted mismo. 4. Escribe tus sentimientos. 5. Discusión después de la actividad. Consejos para entrenadores. Reconozca que puede ser difícil ponerle una etiqueta a una emoción y que puede sentirse incómodo. Si los participantes tienen problemas para nombrar el sentimiento, sugiérales que miren el folleto de la Rueda de las Emociones para obtener ideas. Dales tiempo para digerir y procesar. Pregunta: ¿cuál de los titulares te hace querer compartir la noticia con los demás? ¿Por qué? Alternativa para todo este ejercicio: Utiliza un enfoque de Pensar-Emparejar-Compartir. Divida a los participantes en parejas (es posible que desee emparejar hombres con mujeres y viceversa). Para cada diapositiva, pida a los participantes que primero sigan los pasos de Name It To Tame It por su cuenta, y luego compartan sus sentimientos con sus compañeros.</vt:lpstr>
      <vt:lpstr>Presentación de PowerPoint</vt:lpstr>
      <vt:lpstr>CIERRE – 10 min Nos bombardean con información y puede ser difícil distinguir la verdad de la ficción. Para ser consumidores más críticos de noticias y medios de comunicación, puede ser útil reconocer y comprender sus propias reacciones emocionales a varios temas tratados en las noticias. Usar el nombre para domesticarlo, observar y dejar de lado tus fuertes reacciones emocionales, puede ayudarte a ser un consumidor más crítico y consciente de las noticias y los medios de comunicación. Después de eso, es fundamental tener cuidado con si compartimos la información que encontramos. Tenga en cuenta que ustedes son los guardianes de la información, y la información falsa viaja más rápido y más lejos que las correcciones. Por lo tanto, tome medidas para pensar críticamente antes de compartir información. Reflexión Termina la frase: Fue difícil..... Aprendí....  Fue interesante saber que..... Me sorprendió cuando... Ahora quiero...</vt:lpstr>
      <vt:lpstr>Presentación de PowerPoint</vt:lpstr>
      <vt:lpstr>Calentamiento – 10 min</vt:lpstr>
      <vt:lpstr>Ejercicio – 5 min Hoy en día, cualquiera puede publicar. De alguna manera, todos podemos ser periodistas. Puedes grabar algo que suceda cerca de ti y publicarlo para tus amigos y vecinos. Incluso podría volverse viral, a nivel nacional o mundial. Pero la calidad de la información publicada en línea varía enormemente. La mayoría de nosotros no tenemos tiempo para verificar la información e informar sobre el contexto de la manera en que lo hacen los periodistas, y la mayoría de las personas que comparten información en línea no se han comprometido a seguir los estándares periodísticos que discutimos anteriormente. Existen diferentes tipos de desinformación que se pueden encontrar en los medios de comunicación. Hay muchas maneras en que la gente trata de distorsionar la verdad o incluso difundir falsedades al por mayor. El contenido puede presentarse de diversas formas: hay desinformación, que tiene la intención de engañar, y desinformación, que no lo es, la mayoría de las veces es el resultado de errores editoriales o de un trabajo periodístico deficiente. Aprender qué tipos de manipulación existen puede ayudarte a detectar información errónea y evitar difundirla. </vt:lpstr>
      <vt:lpstr>CUÁL ES CUÁL - 20 min Divida a los participantes en grupos pequeños. Cada grupo debe leer los artículos y decidir qué forma de desorden de la información es.</vt:lpstr>
      <vt:lpstr>Titulares – 25 min El propósito de un titular es captar tu atención y hacer que hagas clic en el enlace, compres el periódico o leas la historia. A veces, la intención de llamar tu atención puede ser lo suficientemente fuerte como para que un medio decida que un titular exagerado es una compensación que vale la pena. A veces también se utilizan fotos y videos manipulados para amplificar el impacto emocional. Aprende a reconocer los titulares sensacionalistas y las formas en que se pueden distorsionar las imágenes.  1. Clickbait. Lenguaje que te anima a leer o compartir algo en línea, a menudo dejando preguntas sin respuesta 2. Conexión falsa, parte 1: Los artículos de noticias, impresos y en línea, pueden presentar un titular que no representa completamente el contenido real del artículo 3. Conexión falsa, parte 2: Los titulares de televisión pueden ser engañosos o solo resaltar una parte de un problema más complejo 4. Contenido fabricado: Tanto el titular como el contenido del artículo son fabricados y falsos. Discutir: ¿Por qué crees que este tipo de titulares nos llaman la atención? ¿Qué podríamos hacer para no quedar atrapados por este tipo de anzuelos?  Practicar: Pida a los participantes que lean los artículos y decidan si el título describe el artículo </vt:lpstr>
      <vt:lpstr>Ejercicio: ¿El siguiente titular describe con precisión el contenido del artículo?“ Legislador austriaco prueba refrescos de cola para Covid y afirma que el resultado POSITIVO devuelto muestra que las pruebas son 'inútiles'" Michael Schnedlitz, miembro del Consejo Nacional de Austria y secretario general del derechista Partido de la Libertad, arremetió contra el programa de detección del gobierno y otras medidas contra el coronavirus mientras se dirigía a sus colegas en el parlamento el jueves. Durante su discurso, Schnedlitz administró una prueba rápida de Covid-19 en un vaso de cola, mostrando a sus colegas después de unos minutos que la bebida carbonatada azucarada había dado positivo por el virus.  [..] Los comentarios de Schnedlitz recibieron elogios generalizados en las redes sociales, pero algunos se mostraron en desacuerdo con su técnica de prueba. Según el diario alemán Die Welt, el legislador austriaco administró la prueba de forma incorrecta, saltándose un paso importante antes de comprobar la muestra en busca del virus. Fuente: RT.com</vt:lpstr>
      <vt:lpstr>CIERRE - 15 min Las noticias y la información no creíbles pueden adoptar muchas formas, como la información errónea y la desinformación. Estos tipos de información no creíble a menudo difieren en términos de intención, o si el creador está tratando de engañar, manipular o causar daño con su contenido. Ser capaz de reconocer información que podría ser falsa o manipuladora de alguna manera es una habilidad vital de alfabetización mediática y puede ayudarte a evitar ser presa de un esquema o de las malas acciones y malas intenciones de alguien. Recuerde preocuparse antes de compartir: ¡usted es la línea de defensa más importante contra la desinformación! En un mundo en el que la mayoría de nosotros nos enteramos, al menos en parte, de las redes sociales, los titulares son cada vez más importantes. Pero los titulares en las plataformas de medios a menudo pueden ser engañosos, manipuladores o simplemente inexactos. Estar al tanto de los diferentes tipos de titulares, ser más cauteloso al leer los titulares y tomarse el tiempo para nombrar cualquier emoción que tenga en reacción a un titular, o simplemente hacer una pausa por un momento, puede ayudarlo a convertirse en un consumidor más inteligente de noticias en general. Reflexión 1. ¿Cuáles fueron las principales cosas que aprendiste hoy: De la enseñanza? ¿De las actividades prácticas? ¿Discusiones? 2. ¿Cómo te será útil? ¿Qué diferencias supondrá para ti? 3. ¿Qué harás para obtener el máximo beneficio del taller?</vt:lpstr>
      <vt:lpstr>Presentación de PowerPoint</vt:lpstr>
      <vt:lpstr>Calentamiento –5 min Pregunte a los participantes: ¿Dónde encuentran información sobre salud y ciencia? Si usted o un ser querido sufriera de cierto síntoma o cierta afección, ¿a dónde acudiría para obtener información precisa? Los participantes escribirán sus respuestas en notas adhesivas, tantas notas adhesivas como necesiten para enumerar todas sus respuestas. Los participantes deben escribir solo una respuesta por nota adhesiva. Pida a los participantes que coloquen sus pegatinas en un papel de rotafolio. A medida que cada persona coloque una pegatina, pídale que lea en voz alta lo que está escrito en ella. Cualquier otra persona con una respuesta similar debe presentarse y leer su respuesta, y agrupar ideas similares. Revisa todas las respuestas.  Preguntas de proceso – 10 min ¿Cuáles de estos crees que son confiables o no confiables? ¿Buscar en Google es siempre el mejor enfoque para encontrar esta información?</vt:lpstr>
      <vt:lpstr>Introducción–5  min  Identificar diferentes formas de transmitir información, incluyendo la información, la propaganda, la publicidad social, las relaciones públicas y la publicidad comercial. Esto es importante porque tenemos que entender los objetivos que tiene un creador de información antes de poder juzgar la credibilidad de la información.  La información presenta hechos que tienen la intención de educar a las personas sobre un tema o temas. Puede incluir algunas opiniones sobre los hechos, pero las opiniones están claramente etiquetadas y no son el foco principal de la pieza informativa. Para todos los tipos de persuasión, el propósito es influir. El contenido persuasivo también tiende a apelar a las emociones más que el contenido informador. La persuasión es un problema cuando se oculta su verdadera naturaleza. También ten en cuenta que incluso los artículos de opinión de la más alta calidad no te dan toda la verdad. Los hechos individuales proporcionados pueden ser exactos, pero el autor omitirá la mayoría de los hechos que refutan su idea principal. Por eso es importante leer una variedad de opiniones y buscar piezas puramente fácticas. ¡Tenga en cuenta que los artículos de opinión de baja calidad pueden contener información falsa! Entregue folletos a los participantes.</vt:lpstr>
      <vt:lpstr>Presentación de PowerPoint</vt:lpstr>
      <vt:lpstr>Ejercicio – 40 minutos Divida a los participantes en dos grupos: ▶  El trabajo de los "reporteros" es informar y no persuadir. El trabajo de los "comentaristas" es tratar de persuadir a los demás de una posición de su elección. ▶ Entregue a ambos grupos la misma hoja informativa sobre la vacuna contra la gripe.  ▶ Cada grupo tendrá diez minutos para leer sus datos y decidir cómo los usarán mientras cumplen con su papel.  Cada grupo selecciona un presentador. El grupo ayuda al presentador a preparar una presentación de 4-5 minutos. Puede ser leído, memorizado, impulsado por notas o improvisado.   La gripe es una enfermedad viral aguda. Su rápida propagación podría conducir a una pandemia. La influenza afecta con mayor frecuencia a los niños, pero la mortalidad por la enfermedad es mayor entre las personas mayores con enfermedades crónicas.  Every year, hundreds of thousands of people are hospitalised because of the flu, and thousands die. Síntomas de la gripe: desarrollo repentino de la enfermedad, temperatura alta (38 ° C y más), tos, dolor de cabeza, dolor de garganta y músculos, en algunos casos problemas respiratorios. La diarrea puede ser uno de los síntomas. El virus de la gripe en el ambiente externo permanece en superficies duras (mesas, paredes, manijas de puertas) de 24 a 48 horas, en materiales como ropa y papel de 8 a 12 horas, en superficies mojadas hasta 72 horas, en manos sin lavar, hasta tres horas. El método de protección más eficaz es la vacunación. Las vacunas contra la gripe comienzan en octubre. La vacuna contra la gripe comienza a funcionar en personas sanas en 10 a 14 días y protege el cuerpo durante un año. Si no hay contraindicaciones, las vacunas contra la gripe se pueden administrar a adultos y niños mayores de seis meses.</vt:lpstr>
      <vt:lpstr>Preguntas de proceso – 5 min ¿Qué elementos hacen que una presentación sea informativa y la otra persuasiva?  ¿Hay algo que hubieras hecho diferente si estuvieras en el otro equipo?  Consejos para entrenadores. La pieza informativa debería haberse ceñido a los hechos y no ofrecer ninguna opinión. El artículo persuasivo podría haber utilizado hechos de la hoja informativa (los mejores argumentos están respaldados por hechos), pero su punto principal debería haber sido ofrecer una opinión. Una capacitación puede incluir dos rondas: la primera reportaje frente a comentario de noticias (opinión), la segunda reportaje frente a publicidad social o propaganda. Se podría animar a los equipos a ser realmente creativos en la segunda ronda.</vt:lpstr>
      <vt:lpstr>Cierre de la actividad – 10 min En esta sesión, los participantes aprendieron las diferencias entre información y persuasión. Si bien la información es una forma de información, muchos otros tipos de contenido en nuestro entorno (relaciones públicas, publicidad, propaganda, etc.) tienen la intención de persuadir. Los participantes deben sentirse familiarizados con los marcadores de determinados tipos de persuasión, así como con el contenido persuasivo en general. La información y la persuasión se crean con diferentes intenciones: una es informar, la otra persuadir. Hay otras diferencias, pero pensar en el objetivo del creador de contenido es clave para distinguir la información y la persuasión. Una vez que tengas ese objetivo en mente, es más fácil saber qué tan escéptico debes ser sobre el contenido que tienes frente a ti. Reconocer la persuasión por lo que es ayuda a evitar ser manipulado. Sin embargo, debemos recordar que la persuasión también es un tipo de información válida e incluso necesaria en muchos casos, como la salud pública.  Reflexión: 1. ¿Cuánto sabías sobre el tema antes de empezar? 2. ¿Cómo usarás lo que has aprendido?</vt:lpstr>
      <vt:lpstr>Módulo #1 Actividad #4 LUCHA CONTRA LA DESINFORMACIÓN</vt:lpstr>
      <vt:lpstr>Calentamiento 10 min Haga que todos saquen sus teléfonos y/o computadoras. Dígales que dediquen algún tiempo a visitar los sitios de redes sociales que visitan normalmente, o los sitios de noticias o medios de comunicación que visitan en línea. Pida a todos que escriban algunos de los titulares que vean. ¿Están notando cosas como clickbait, anuncios manipuladores, etc. que discutimos en las lecciones anteriores? Pida a algunos voluntarios que compartan las tendencias que hayan notado o las cosas de las que hayan tenido conocimiento gracias a las lecciones anteriores sobre las formas de manipulación de los medios de comunicación y la desinformación.  Introducción 10 min Hay una serie de señales que podemos utilizar para determinar cuánto debemos confiar en un contenido escrito. Estos son los pasos clave que tomaremos para determinar la credibilidad de un contenido escrito. Escríbelos en la pizarra o en el papel de afiche. 1. Revisa la fecha. 2. Ir a la fuente. 3. Evaluar los estándares periodísticos. 4. Verifica las fuentes y las citas. 5. Verifica la evidencia. 6. Consulta con los verificadores de datos. </vt:lpstr>
      <vt:lpstr>Actividad Imágenes y titulares falsos Pregunte a los participantes: Miren esta foto del presidente Donald Trump y el primer ministro canadiense Justin Trudeau. ¿Qué creen que está sucediendo en esta imagen? ¿Cuáles son las explicaciones alternativas? No solo podemos llegar a una conclusión equivocada sobre fotos aisladas, los titulares y los pies de foto también pueden colorear drásticamente la forma en que interpretamos esas imágenes. </vt:lpstr>
      <vt:lpstr>Pregunte a los participantes: Miren esta foto del presidente Donald Trump y el primer ministro japonés Shinzo Abe sobre un estanque koi.  ¿A qué conclusión llegan basándose en la imagen y los titulares?  ¿Qué pasó realmente?  ¿Cuál fue la reacción de Abe?  ¿Cómo distorsionó el uso selectivo de la imagen anterior lo que realmente sucedió?   Pasos para la búsqueda inversa de imágenes: Método A: Google Chrome Pasos: 1. Haga clic con el botón derecho en la imagen. (En el teléfono, toca la imagen para abrirla en pantalla completa). 2. Haz clic en "Buscar imagen en Google". (En dispositivos móviles, presione el dedo contra la pantalla, manténgalo presionado y elija "Buscar esta imagen en Google"). 3. Desplázate hacia abajo hasta donde veas "Páginas que incluyen imágenes coincidentes". 4. Busque la fecha más temprana que pueda encontrar (sin embargo, los resultados no estarán en este orden) y también busque noticias con buenas salidas de buena reputación </vt:lpstr>
      <vt:lpstr>Método B:Tin eye 1. Guarde la imagen que desea verificar. (En su teléfono, presione la imagen en su pantalla y manténgala presionada hasta que vea una opción para guardarla). 2. En tu navegador, ve a tineye.com. 3. Seleccione "cargar imagen" y elija la imagen que desea verificar. Luego, si hace clic en una de las imágenes devueltas En la búsqueda, puede alternar para compararla con la imagen que envió. 4. En el menú desplegable, elige "Más antiguo".                                  Ahora pida a los participantes que busquen información creíble sobre la imagen de arriba. </vt:lpstr>
      <vt:lpstr>Actividad Reseñas falsas – 20 min A menudo leemos reseñas de productos para decidir si realizar o no una compra en línea. Sin embargo, las reseñas en los sitios pueden ser falsas, ya sea como una broma de personas a las que se les pagó por sus reseñas o por alguien que trabaja para la empresa que intenta promocionar el producto. Podemos convertirnos en consumidores más inteligentes si entendemos cómo funcionan estas falsificaciones.  Discuta con los participantes cómo saben si las reseñas son verdaderas o falsas. ¿Qué señales buscaron los participantes? Después de la discusión, compártalo. Hay algunas señales que tienden a apuntar a reseñas falsas: 1. En primer lugar, ten en cuenta que la mayoría de las reseñas no son falsas. El gran minorista en línea y los foros de reseñas tienen equipos dedicados a descubrir reseñas falsas. Pero están en una carrera armamentista con los estafadores, por lo que es una batalla constante y no pueden mantener a raya todas las reseñas falsas. 2. Pregúntate: ¿El lenguaje suena poco natural, como si hubiera sido tomado de material de marketing? 3. ¿Se utilizan términos no obvios en varias reseñas, como si los revisores siguieran un guión? 4. ¿Las críticas positivas se agruparon en un pequeño período de tiempo, como solo unos pocos días? 5. ¿Hay muchas reseñas de cuentas nuevas? 6. ¿Las reseñas se agrupan principalmente en torno a 5 estrellas y 1 estrella, con muy pocas en el medio? 7. Juega el juego de los números: confía en un producto con muchas reseñas y solo 4 de 5 estrellas, en lugar de uno que obtuvo 5 estrellas pero solo tuvo un puñado de revisores. Ten en cuenta que las personas tienden a quejarse más de lo que elogian, así que toma esas críticas negativas con un grano de sal. 8. Y, por último, desconfíe de utilizar las revisiones para tomar decisiones que realmente requieran mejores pruebas. ¿Quieres arriesgarte a tomar un suplemento que puede tener efectos secundarios porque 70 personas que no conoces dicen que les funcionó?  </vt:lpstr>
      <vt:lpstr>Divida a los participantes en grupos de 2 o 3. Pídeles que miren el primer conjunto de reseñas y completen la Hoja de trabajo de revisión del producto.</vt:lpstr>
      <vt:lpstr>Cierre de la actividad – 15 min - Ir a la fuente es una precaución importante, porque en algunos casos, el informe posterior en realidad distorsiona la información original. En otros casos, no hay manipulación, pero ir a la fuente sigue siendo una buena idea para que puedas juzgar cómo el reportero recopiló la información. Ir a la fuente suele ser muy rápido y fácil, por lo que debe ser una de las primeras comprobaciones que hagas para juzgar la información que encuentres en línea - Cuando una fuente de noticias cita a otra, generalmente se vincula a la fuente original. Eso significa que se basa en esa otra fuente para obtener esta información y no ha verificado la información de forma independiente. Siempre es una buena idea leer el reportaje más original, porque ir al reportaje original significa que puedes ver qué pasos tomó ese periodista para corroborar la información. - Es fácil malinterpretar una parte de un video o una foto cuando se ha eliminado de su contexto. Recuerda que las acciones y expresiones de una foto no siempre son lo que parecen a primera vista, y que todos interpretamos las imágenes de una manera que encaja con nuestras nociones preconcebidas. - Muchas de las fotos que ves en las redes sociales han sido reutilizadas y, a veces, de una manera que cambia el significado de la imagen. Las imágenes también se alteran a propósito para difundir información falsa. En muchos casos, puede utilizar sus habilidades de búsqueda inversa de imágenes para determinar si se ha producido dicha apropiación o manipulación. Sin embargo, incluso cuando no tengas tiempo para hacerlo, o una búsqueda arroje resultados no concluyentes, sabrás que debes tener cuidado y que ver no es necesariamente creer. - Detectar cuentas falsas es una forma bastante fácil de saber si debe reducir su confianza en una información en particular. Es posible que la respuesta que obtenga no siempre sea definitiva. Pero el simple hecho de ser consciente de que las cuentas pueden ser falsas y, a menudo, creadas para impulsar una determinada agenda, puede hacer que pienses de manera más crítica sobre el contenido que ves en las redes sociales, y eso siempre es algo bueno.</vt:lpstr>
      <vt:lpstr>Consideración final - CUIDADO ANTES DE COMPARTIR - ¡Nómbralo para domarlo! - Asume la responsabilidad. Sepa que USTED es el guardián de la información. ¡No difundas información errónea! - Reconoce lo que tal vez no sepas. - Si tienes tiempo, ¡échale un vistazo! Haz lo que puedas para verificar la información. - Si aún no estás seguro de que sea cierto, no lo compartas. Reflexión: ¿Cómo voy a practicar/implementar este aprendizaje durante el próximo mes? </vt:lpstr>
      <vt:lpstr>En noticias recientes que han captado la atención mundial, han surgido informes sobre la ambiciosa propuesta de Finlandia de implementar una semana laboral de cuatro días. El frenesí mediático en torno a este concepto ha cobrado un impulso significativo, provocando discusiones y debates en todo el mundo. El impacto de estas discusiones fue evidente cuando un usuario influyente acudió a Twitter el 3 de enero de 2022 para expresar sus puntos de vista sobre el asunto. El tuit, que ganó una tracción sustancial, proclamaba audazmente: "Finlandia introdujo una semana laboral de 4 días y jornadas de 6 horas. Estos ancianos necesitan salir de las posiciones de poder en los Estados Unidos". En un corto período de tiempo, el tuit acumuló más de 8.000 me gusta, lo que refleja el nivel de interés y apoyo entre los usuarios de las redes sociales para una semana laboral más corta. La información se difundió muy rápidamente y pronto se publicó una entrevista con la primera ministra de Finlandia, Sanna Marin, quien también confirmó esta noticia. Otros sitios oficiales también compartieron esta noticia. El titular dice: "Finlandia introducirá una semana laboral de cuatro días y jornadas de seis horas, según el plan elaborado por la primera ministra Sanna Marin, de 34 años". El Daily Mail parece haber actualizado su titular desde entonces.  El titular dice: "Finlandia introducirá una semana laboral de cuatro días y jornadas de seis horas, según el plan elaborado por la primera ministra Sanna Marin, de 34 años". El Daily Mail parece haber actualizado su titular desde entonces  PREGUNTAS CLAVE:  ¿Cómo podemos comprobar que se trata de una noticia fiable? ¿Qué sabemos? ¿Qué se puede concluir?</vt:lpstr>
      <vt:lpstr>¿Cuál es la definición de información? A) Datos tratados y organizados para una finalidad específica B) Conocimientos adquiridos a través de la educación y la experiencia C) Hechos y cifras presentados de manera comprensible D) La transmisión de mensajes a través de diversos medios     ¿Cuáles son algunas estrategias efectivas para combatir la desinformación? A) Compartir información sin verificar los hechos B) Contar con una única fuente de noticias para toda la información C) Fomentar el pensamiento crítico y las habilidades de alfabetización mediática D) Amplificar los titulares sensacionalistas o clickbait </vt:lpstr>
      <vt:lpstr>¿Cuáles de los siguientes son tipos comunes de contenido que se utilizan para transmitir información? A) Artículos de texto B) Infografías C) Podcasts D) Publicaciones en redes sociales E) Videos F) Todas las anteriores</vt:lpstr>
      <vt:lpstr>¿Cuál es el objetivo principal de los titulares en los artículos de los medios de comunicación? A) Proporcionar un resumen de todo el artículo B) Captar la atención del lector y fomentar el compromiso C) Engañar o manipular a los lectores para el sensacionalismo D) Servir como fuente independiente de información             ¿Cuáles son algunos indicadores de reseñas falsas? A) Patrones consistentes de calificaciones positivas o negativas sin ninguna variación B) Uso excesivo de lenguaje genérico o repetitivo C) Aumento repentino de las revisiones en un corto período de tiempo D) Falta de detalles específicos o experiencias personales E) Todas las anteriores </vt:lpstr>
      <vt:lpstr>  ¿Cuáles son algunas de las características comunes de las imágenes falsas y los titulares engañosos? A) Autenticidad y exactitud en la representación de hechos o situaciones B) Atribución clara a fuentes fiables C) Manipulación o alteración intencionada para engañar a las audiencias D) Cumplimiento constante de las normas éticas del periodismo</vt:lpstr>
      <vt:lpstr>Referencias: 1. Poland, G. A., &amp; Jacobson, R. M. (2012). The clinician’s guide to the anti-vaccinationists’ galaxy. Human Immunology, 73(8), 859–66. Retrieved from http://doi.org/10.1016/j.humimm.2012.03.014 2. Dan Siegel: Name It to Tame It. Video posted by Dalai Lama Center for Peace and Education. Retrieved from https://www.youtube.com/ watch?v=ZcDLzppD4Jc. Siegel said of the use of Name It to Tame It in this curriculum: “Name it to tame it is a phrase inspired by the research on how linguistically assigning a word to an emotion experienced or perceived in photographs seems to enable the brain to be more balanced in its functioning. Such reflective states combined with linguistic naming may indeed be a part of stopping automatic, reflexive ways of behaving. So in these ways it seems appropriate to apply to your media literacy project. 3. Schellmann, H. (2018). Episode 850: The fake review hunter. NPR’s Planet Money. Retrieved from https://www.npr.org/sections/money/2018/06/27/623990036/episode-850-the-fake-review-hunter?utm_term=nprnews&amp;utm_content=bufferef794&amp;utm_medium=social&amp;utm_ source=twitter.com&amp;utm_campaign=buffer 4. IREX. MEDIA LITERACY IN THE BALTICS. https://veryverified.eu/wp-content/uploads/2022/11/L2D_EE-EE.pdf  </vt:lpstr>
      <vt:lpstr>Módulo #2 Cómo adoptar buenos reflejos para comprobar la información</vt:lpstr>
      <vt:lpstr>VISIÓN GENERAL</vt:lpstr>
      <vt:lpstr>01</vt:lpstr>
      <vt:lpstr>Concepto 1 ¿Qué es la desinformación?</vt:lpstr>
      <vt:lpstr>Estudio de caso #1 La desinformación y sus amenazas para la sociedad: Movimiento Antivacunas</vt:lpstr>
      <vt:lpstr>Presentación de PowerPoint</vt:lpstr>
      <vt:lpstr>Estudio de caso #2 La desinformación y sus amenazas para la sociedad: HAARP y la teoría de la conspiración de los chemtrails y los terremotos</vt:lpstr>
      <vt:lpstr>Presentación de PowerPoint</vt:lpstr>
      <vt:lpstr>Presentación de PowerPoint</vt:lpstr>
      <vt:lpstr>Presentación de PowerPoint</vt:lpstr>
      <vt:lpstr>Presentación de PowerPoint</vt:lpstr>
      <vt:lpstr>Presentación de PowerPoint</vt:lpstr>
      <vt:lpstr>Método #1 Cómo responder a la desinformación</vt:lpstr>
      <vt:lpstr>Todos tenemos un papel que desempeñar para detener la propagación de la desinformación, porque pone en riesgo nuestras democracias (y potencialmente nuestras vidas).  El grupo tiene que entender cómo:  1. Discuta los diferentes pasos para evaluar la veracidad del contenido, incluido ser reflexivo antes de compartir y los elementos clave en el proceso de verificación de hechos.  2. Aprende a hablar con otras personas sobre la desinformación y sus peligros, y evita que perpetúen narrativas dañinas y falsas</vt:lpstr>
      <vt:lpstr>Ser consciente de la desinformación y del hecho de que puedes ser un objetivo es un primer paso hacia la protección.  El fact-checking es un buen segundo paso y también puede ser divertido: es como jugar al detective y los alumnos pueden disfrutar mucho.   Es cierto que, la mayoría de las veces, lleva bastante tiempo, pero no debemos desanimarnos porque a menudo las características particulares de una información ya revelan mucho sobre la calidad del mensaje transmitido.   Siempre hay que mirar la información con una actitud crítica.</vt:lpstr>
      <vt:lpstr>- ¿Cómo fomentar la confianza hacia las instituciones y los medios de comunicación? - ¿Qué pasaría si, en tiempos de crisis, no creyéramos lo que nuestras autoridades nos dicen que hagamos?  Lo importante es la fuente: es bueno mantener un cierto nivel de escepticismo, pero es especialmente importante si la fuente no es confiable.  Pasos de la brújula:</vt:lpstr>
      <vt:lpstr>Presentación de PowerPoint</vt:lpstr>
      <vt:lpstr>Presentación de PowerPoint</vt:lpstr>
      <vt:lpstr>Presentación de PowerPoint</vt:lpstr>
      <vt:lpstr>Presentación de PowerPoint</vt:lpstr>
      <vt:lpstr>Presentación de PowerPoint</vt:lpstr>
      <vt:lpstr>Presentación de PowerPoint</vt:lpstr>
      <vt:lpstr>Actividad #1 ¿Qué es la desinformación?</vt:lpstr>
      <vt:lpstr>Presentación de PowerPoint</vt:lpstr>
      <vt:lpstr>Presentación de PowerPoint</vt:lpstr>
      <vt:lpstr>Presentación de PowerPoint</vt:lpstr>
      <vt:lpstr>Presentación de PowerPoint</vt:lpstr>
      <vt:lpstr>Presentación de PowerPoint</vt:lpstr>
      <vt:lpstr>Presentación de PowerPoint</vt:lpstr>
      <vt:lpstr>Consejos para entrenadores</vt:lpstr>
      <vt:lpstr>Examen</vt:lpstr>
      <vt:lpstr>Referencias y recursos</vt:lpstr>
      <vt:lpstr>Módulo #3 ¿Cómo verificar los recursos de Internet a través de protocolos simples?</vt:lpstr>
      <vt:lpstr>VISIÓN GENERAL</vt:lpstr>
      <vt:lpstr>01</vt:lpstr>
      <vt:lpstr>Fuente primaria</vt:lpstr>
      <vt:lpstr>Prueba CRAAP</vt:lpstr>
      <vt:lpstr>Método #1 Rompehielos y juego para crear resistencia psicológica contra la desinformación en línea.</vt:lpstr>
      <vt:lpstr>Calentamiento – 15-20 min</vt:lpstr>
      <vt:lpstr>Presentación de PowerPoint</vt:lpstr>
      <vt:lpstr>Presentación de PowerPoint</vt:lpstr>
      <vt:lpstr>Actividad #1 JUEGO DE MALAS NOTICIAS</vt:lpstr>
      <vt:lpstr>Presentación de PowerPoint</vt:lpstr>
      <vt:lpstr>Presentación de PowerPoint</vt:lpstr>
      <vt:lpstr>Método #2 Investigación en Internet y discusión en grupos pequeños: Tipos de fuentes y protocolos de fuentes de Internet en línea</vt:lpstr>
      <vt:lpstr>Presentación de PowerPoint</vt:lpstr>
      <vt:lpstr>Presentación de PowerPoint</vt:lpstr>
      <vt:lpstr>Presentación de PowerPoint</vt:lpstr>
      <vt:lpstr>Actividad #2 Protocolos de fuentes de Internet disponibles en línea</vt:lpstr>
      <vt:lpstr>Presentación de PowerPoint</vt:lpstr>
      <vt:lpstr>Presentación de PowerPoint</vt:lpstr>
      <vt:lpstr>Actividad #3 Cómo encontrar mejor información en línea: Haga clic en Restricción</vt:lpstr>
      <vt:lpstr>Presentación de PowerPoint</vt:lpstr>
      <vt:lpstr>Presentación de PowerPoint</vt:lpstr>
      <vt:lpstr>Presentación de PowerPoint</vt:lpstr>
      <vt:lpstr>Presentación de PowerPoint</vt:lpstr>
      <vt:lpstr>Presentación de PowerPoint</vt:lpstr>
      <vt:lpstr>Actividad 3: Cómo encontrar mejor información en línea: Haga clic en Restricción – III - Cierre de la actividad 10 min 6. Cierre: Cuando queremos saber más sobre un tema o pregunta, la mayoría de nosotros recurrimos a Google. Pero las búsquedas abiertas en Internet arrojan rutinariamente resultados contradictorios que mezclan hechos con falsedades. Dar sentido a los resultados de búsqueda es más difícil de lo que parece. Las actividades 2 y 3 están vinculadas: primero se les pidió que informaran sobre el orden de aparición en el navegador y luego, conociendo mejor sobre la restricción de clics, que evaluaran su capacidad para vadear la información para encontrar fuentes, pruebas y argumentos en los que pudieran confiar. Consejo para formadores: estas 2 actividades se pueden finalizar con una actividad de "Reflexión" en la que se pide a los alumnos que terminen la frase: Fue difícil.....
Aprendí.... 
Fue interesante saber que.....
Me sorprendió cuando...
Ahora quiero...</vt:lpstr>
      <vt:lpstr>Actividad #4 Presentación de protocolos y modelo SIFT en la práctica(estudio de caso)</vt:lpstr>
      <vt:lpstr>Presentación de PowerPoint</vt:lpstr>
      <vt:lpstr>Presentación de PowerPoint</vt:lpstr>
      <vt:lpstr>Presentación de PowerPoint</vt:lpstr>
      <vt:lpstr>Presentación de PowerPoint</vt:lpstr>
      <vt:lpstr>Presentación de PowerPoint</vt:lpstr>
      <vt:lpstr>Estudio de caso #1 Apliquemos el modelo SIFT</vt:lpstr>
      <vt:lpstr>Presentación de PowerPoint</vt:lpstr>
      <vt:lpstr>Presentación de PowerPoint</vt:lpstr>
      <vt:lpstr>Cierre de la actividad – 10 min Resumen: Los medios de comunicación británicos han advertido a sus lectores de una posible "mega erupción" del volcán Teide en la isla canaria de Tenerife. Los titulares alarmistas incluían "Alerta volcánica en Tenerife: conmoción cuando 270 terremotos golpean las Islas Canarias favoritas de las vacaciones británicas" y "Los terremotos cerca de Tenerife y Gran Canaria provocan temores de erupción volcánica". ...  Pero estos avisos no fueron repetidos por los medios españoles, primero porque nunca hubo 270 terremotos en Canarias -fue un invento de los tabloides británicos- y segundo, porque no hay amenaza de erupción en el Teide.   Reflexión: 1. ¿Le pareció que el modelo SIFT era fácil de aplicar?
2. ¿Lo usarás a partir de ahora?</vt:lpstr>
      <vt:lpstr>Pregunta 1. Confirme si la siguiente afirmación es verdadera o falsa: "Hay 4 tipos de fuentes de información: primarias, secundarias, terciarias y basadas en imágenes" -Verdadero -Falso Respuesta: Falso: solo existen 3 tipos de fuentes de información: primaria, secundaria y terciaria 
 Pregunta 2: Confirme si la siguiente afirmación es verdadera o falsa: "El juego de las malas noticias es un cuestionario en el que tienes que responder preguntas sobre la desinformación y las noticias falsas". -Verdadero -Falso Respuesta: Falso: es un juego de rol en el que asumes el papel de traficante de noticias falsas: tu tarea es conseguir tantos seguidores como puedas mientras construyes lentamente una credibilidad falsa como sitio de noticias.   </vt:lpstr>
      <vt:lpstr>  Pregunta 3: Marque la definición correcta de Protocolo: - Un sistema de reglas que explican la conducta correcta y los procedimientos a seguir en situaciones formales. - Un procedimiento para asegurarme de que estoy en lo correcto - Una persona que hace una declaración falsa para obtener un beneficio - Conjunto de reglas para evitar ir a la cárcel - Todas las anteriores  Respuesta: Un sistema de reglas que explican la conducta correcta y los procedimientos que deben seguirse en situaciones formales</vt:lpstr>
      <vt:lpstr>Pregunta 4. Confirme si la siguiente afirmación es verdadera o falsa: "Restricción de clics" se refiere a la capacidad de abstenerse de hacer clic en los primeros resultados que obtiene de un motor de búsqueda: no debe hacer clic inmediatamente en los primeros resultados de búsqueda": -Verdadero -Falso Respuesta: Verdadero  Pregunta 5: Marque los protocolos para verificar las fuentes de Internet que se han incluido en este módulo: - ABC de la evaluación de fuentes - Modelo CRAAP - ESCAPE Noticias basura - Modelo SIFT - Todas las anteriores Respuesta: Todas las anteriores</vt:lpstr>
      <vt:lpstr>Módulo #4  ¿Cómo utilizar y dominar las herramientas de verificación de datos?</vt:lpstr>
      <vt:lpstr>—Julia Koller</vt:lpstr>
      <vt:lpstr>Descripción general de la matriz de resultados de aprendizaje</vt:lpstr>
      <vt:lpstr>Presentación de PowerPoint</vt:lpstr>
      <vt:lpstr>Comprobación de hechos</vt:lpstr>
      <vt:lpstr>Sección 2: Sesiones de capacitación y recursos de MediAware</vt:lpstr>
      <vt:lpstr>¿Por qué es importante la verificación de hechos?</vt:lpstr>
      <vt:lpstr>Dominar las herramientas de verificación de datos: un taller práctico</vt:lpstr>
      <vt:lpstr>Presentación de PowerPoint</vt:lpstr>
      <vt:lpstr>Instrucciones paso a paso</vt:lpstr>
      <vt:lpstr>Instrucciones paso a paso</vt:lpstr>
      <vt:lpstr>Recursos</vt:lpstr>
      <vt:lpstr>Autorreflexión</vt:lpstr>
      <vt:lpstr>Sección 2: Sesiones de capacitación y recursos de MediAware</vt:lpstr>
      <vt:lpstr>¿Son realmente peligrosas las noticias falsas?</vt:lpstr>
      <vt:lpstr>Verdadero o Falso</vt:lpstr>
      <vt:lpstr>Presentación de PowerPoint</vt:lpstr>
      <vt:lpstr>Instrucciones paso a paso</vt:lpstr>
      <vt:lpstr>Instrucciones paso a paso</vt:lpstr>
      <vt:lpstr>Recursos</vt:lpstr>
      <vt:lpstr>Sección 2: Sesiones de capacitación y recursos de MediAware</vt:lpstr>
      <vt:lpstr>Las noticias falsas no afectan la vida real, ¿verdad?</vt:lpstr>
      <vt:lpstr>MediaSmarts rompe el cuestionario falso</vt:lpstr>
      <vt:lpstr>Presentación de PowerPoint</vt:lpstr>
      <vt:lpstr>Instrucciones paso a paso</vt:lpstr>
      <vt:lpstr>Instrucciones paso a paso</vt:lpstr>
      <vt:lpstr>Recursos</vt:lpstr>
      <vt:lpstr>Caso de estudio</vt:lpstr>
      <vt:lpstr>Noticias falsas: su impacto en los principales acontecimientos mundiales</vt:lpstr>
      <vt:lpstr>Las elecciones presidenciales de EE. UU. de 2020</vt:lpstr>
      <vt:lpstr>Autorreflexión</vt:lpstr>
      <vt:lpstr>Prueba corta</vt:lpstr>
      <vt:lpstr>Prueba corta</vt:lpstr>
      <vt:lpstr>Prueba corta</vt:lpstr>
      <vt:lpstr>Pensamientos finales</vt:lpstr>
      <vt:lpstr>Referencias</vt:lpstr>
      <vt:lpstr>Módulo #5 ¿ Cómo expresarme en los medios?</vt:lpstr>
      <vt:lpstr>Unidad de aprendizaje 5 - Descripción</vt:lpstr>
      <vt:lpstr>01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FIPL</dc:creator>
  <cp:lastModifiedBy>ARENAS ROMERO  BEGONA</cp:lastModifiedBy>
  <cp:revision>38</cp:revision>
  <dcterms:modified xsi:type="dcterms:W3CDTF">2023-11-15T13:38:34Z</dcterms:modified>
</cp:coreProperties>
</file>